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145707529" r:id="rId2"/>
    <p:sldId id="2145707422" r:id="rId3"/>
    <p:sldId id="2145707536" r:id="rId4"/>
    <p:sldId id="2145707376" r:id="rId5"/>
    <p:sldId id="2145707495" r:id="rId6"/>
    <p:sldId id="2145707432" r:id="rId7"/>
    <p:sldId id="2145707542" r:id="rId8"/>
    <p:sldId id="474" r:id="rId9"/>
    <p:sldId id="2145707537" r:id="rId10"/>
    <p:sldId id="2145707473" r:id="rId11"/>
    <p:sldId id="2145707535" r:id="rId12"/>
    <p:sldId id="295" r:id="rId13"/>
    <p:sldId id="2145707513" r:id="rId14"/>
    <p:sldId id="2145707512" r:id="rId15"/>
    <p:sldId id="2145707475" r:id="rId16"/>
    <p:sldId id="2145707394" r:id="rId17"/>
    <p:sldId id="2145707538" r:id="rId18"/>
    <p:sldId id="2145707516" r:id="rId19"/>
    <p:sldId id="2145707498" r:id="rId20"/>
    <p:sldId id="2145707499" r:id="rId21"/>
    <p:sldId id="2145707510" r:id="rId22"/>
    <p:sldId id="2145707502" r:id="rId23"/>
    <p:sldId id="2145707514" r:id="rId24"/>
    <p:sldId id="2145707545" r:id="rId25"/>
    <p:sldId id="2145707363" r:id="rId26"/>
    <p:sldId id="361" r:id="rId27"/>
    <p:sldId id="2145707248" r:id="rId28"/>
    <p:sldId id="2145707482" r:id="rId29"/>
    <p:sldId id="936" r:id="rId30"/>
    <p:sldId id="2145707494" r:id="rId31"/>
    <p:sldId id="2145707546" r:id="rId32"/>
    <p:sldId id="214570754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s" id="{25523368-DF99-154B-9BE3-3CBC3A34DF99}">
          <p14:sldIdLst/>
        </p14:section>
        <p14:section name="Rush Doshi" id="{C62EA809-D2DD-C040-A80D-9E8F2ABB443F}">
          <p14:sldIdLst/>
        </p14:section>
        <p14:section name="Ryan Saunders" id="{78FC33AB-7296-3846-BDA3-35C4597A91FE}">
          <p14:sldIdLst>
            <p14:sldId id="2145707529"/>
            <p14:sldId id="2145707422"/>
            <p14:sldId id="2145707536"/>
            <p14:sldId id="2145707376"/>
            <p14:sldId id="2145707495"/>
            <p14:sldId id="2145707432"/>
            <p14:sldId id="2145707542"/>
            <p14:sldId id="474"/>
            <p14:sldId id="2145707537"/>
            <p14:sldId id="2145707473"/>
            <p14:sldId id="2145707535"/>
            <p14:sldId id="295"/>
            <p14:sldId id="2145707513"/>
            <p14:sldId id="2145707512"/>
            <p14:sldId id="2145707475"/>
            <p14:sldId id="2145707394"/>
            <p14:sldId id="2145707538"/>
            <p14:sldId id="2145707516"/>
            <p14:sldId id="2145707498"/>
            <p14:sldId id="2145707499"/>
            <p14:sldId id="2145707510"/>
            <p14:sldId id="2145707502"/>
            <p14:sldId id="2145707514"/>
            <p14:sldId id="2145707545"/>
            <p14:sldId id="2145707363"/>
            <p14:sldId id="361"/>
            <p14:sldId id="2145707248"/>
            <p14:sldId id="2145707482"/>
            <p14:sldId id="936"/>
            <p14:sldId id="2145707494"/>
            <p14:sldId id="2145707546"/>
            <p14:sldId id="2145707547"/>
          </p14:sldIdLst>
        </p14:section>
        <p14:section name="Break" id="{24FF652E-1EA9-9747-8152-54E04FE70979}">
          <p14:sldIdLst/>
        </p14:section>
        <p14:section name="Kathryn de Wit" id="{1C704AA7-E0CE-8C4F-B6D4-1AC147D21C3C}">
          <p14:sldIdLst/>
        </p14:section>
        <p14:section name="Transition" id="{8CC51B07-4CE4-E349-BCCC-A2D5A3ADBA63}">
          <p14:sldIdLst/>
        </p14:section>
        <p14:section name="Chris Koopman" id="{0E95B261-CFC2-E84A-85BA-0ED551ACB326}">
          <p14:sldIdLst/>
        </p14:section>
        <p14:section name="Closing Reminders" id="{93315938-EDD1-9044-9E2C-7EC4602257D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01"/>
    <a:srgbClr val="E8354D"/>
    <a:srgbClr val="882D33"/>
    <a:srgbClr val="E03941"/>
    <a:srgbClr val="003975"/>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45529-41C9-8F4F-8918-038392B4E5D1}" v="116" dt="2025-01-04T13:18:50.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Gross" userId="83841ae3-a4e3-40f1-83b8-c98d3a2cbfab" providerId="ADAL" clId="{421D4D27-E30F-044E-B4FF-20F8B33375E3}"/>
    <pc:docChg chg="custSel addSld delSld modSld sldOrd modSection">
      <pc:chgData name="Matt Gross" userId="83841ae3-a4e3-40f1-83b8-c98d3a2cbfab" providerId="ADAL" clId="{421D4D27-E30F-044E-B4FF-20F8B33375E3}" dt="2025-01-03T13:27:44.416" v="75" actId="20577"/>
      <pc:docMkLst>
        <pc:docMk/>
      </pc:docMkLst>
      <pc:sldChg chg="del">
        <pc:chgData name="Matt Gross" userId="83841ae3-a4e3-40f1-83b8-c98d3a2cbfab" providerId="ADAL" clId="{421D4D27-E30F-044E-B4FF-20F8B33375E3}" dt="2025-01-03T13:09:07.471" v="0" actId="2696"/>
        <pc:sldMkLst>
          <pc:docMk/>
          <pc:sldMk cId="4042203403" sldId="309"/>
        </pc:sldMkLst>
      </pc:sldChg>
      <pc:sldChg chg="ord">
        <pc:chgData name="Matt Gross" userId="83841ae3-a4e3-40f1-83b8-c98d3a2cbfab" providerId="ADAL" clId="{421D4D27-E30F-044E-B4FF-20F8B33375E3}" dt="2025-01-03T13:09:15.327" v="1" actId="20578"/>
        <pc:sldMkLst>
          <pc:docMk/>
          <pc:sldMk cId="3718348882" sldId="312"/>
        </pc:sldMkLst>
      </pc:sldChg>
      <pc:sldChg chg="add del">
        <pc:chgData name="Matt Gross" userId="83841ae3-a4e3-40f1-83b8-c98d3a2cbfab" providerId="ADAL" clId="{421D4D27-E30F-044E-B4FF-20F8B33375E3}" dt="2025-01-03T13:10:57.426" v="3" actId="2696"/>
        <pc:sldMkLst>
          <pc:docMk/>
          <pc:sldMk cId="1874525345" sldId="315"/>
        </pc:sldMkLst>
      </pc:sldChg>
      <pc:sldChg chg="add del setBg">
        <pc:chgData name="Matt Gross" userId="83841ae3-a4e3-40f1-83b8-c98d3a2cbfab" providerId="ADAL" clId="{421D4D27-E30F-044E-B4FF-20F8B33375E3}" dt="2025-01-03T13:11:11.414" v="5"/>
        <pc:sldMkLst>
          <pc:docMk/>
          <pc:sldMk cId="2030555501" sldId="315"/>
        </pc:sldMkLst>
      </pc:sldChg>
      <pc:sldChg chg="add del setBg">
        <pc:chgData name="Matt Gross" userId="83841ae3-a4e3-40f1-83b8-c98d3a2cbfab" providerId="ADAL" clId="{421D4D27-E30F-044E-B4FF-20F8B33375E3}" dt="2025-01-03T13:11:29.107" v="7"/>
        <pc:sldMkLst>
          <pc:docMk/>
          <pc:sldMk cId="2120471352" sldId="315"/>
        </pc:sldMkLst>
      </pc:sldChg>
      <pc:sldChg chg="add ord">
        <pc:chgData name="Matt Gross" userId="83841ae3-a4e3-40f1-83b8-c98d3a2cbfab" providerId="ADAL" clId="{421D4D27-E30F-044E-B4FF-20F8B33375E3}" dt="2025-01-03T13:12:21.010" v="20" actId="20578"/>
        <pc:sldMkLst>
          <pc:docMk/>
          <pc:sldMk cId="3533948629" sldId="315"/>
        </pc:sldMkLst>
      </pc:sldChg>
      <pc:sldChg chg="modSp add mod">
        <pc:chgData name="Matt Gross" userId="83841ae3-a4e3-40f1-83b8-c98d3a2cbfab" providerId="ADAL" clId="{421D4D27-E30F-044E-B4FF-20F8B33375E3}" dt="2025-01-03T13:27:44.416" v="75" actId="20577"/>
        <pc:sldMkLst>
          <pc:docMk/>
          <pc:sldMk cId="867707395" sldId="316"/>
        </pc:sldMkLst>
        <pc:spChg chg="mod">
          <ac:chgData name="Matt Gross" userId="83841ae3-a4e3-40f1-83b8-c98d3a2cbfab" providerId="ADAL" clId="{421D4D27-E30F-044E-B4FF-20F8B33375E3}" dt="2025-01-03T13:26:24.763" v="25" actId="20577"/>
          <ac:spMkLst>
            <pc:docMk/>
            <pc:sldMk cId="867707395" sldId="316"/>
            <ac:spMk id="2" creationId="{7A1C00DC-EDB4-662B-9BF2-9DA120AE4989}"/>
          </ac:spMkLst>
        </pc:spChg>
        <pc:spChg chg="mod">
          <ac:chgData name="Matt Gross" userId="83841ae3-a4e3-40f1-83b8-c98d3a2cbfab" providerId="ADAL" clId="{421D4D27-E30F-044E-B4FF-20F8B33375E3}" dt="2025-01-03T13:27:44.416" v="75" actId="20577"/>
          <ac:spMkLst>
            <pc:docMk/>
            <pc:sldMk cId="867707395" sldId="316"/>
            <ac:spMk id="4" creationId="{0FD4FC5E-0CD5-5004-81C6-3130093C0D80}"/>
          </ac:spMkLst>
        </pc:spChg>
      </pc:sldChg>
    </pc:docChg>
  </pc:docChgLst>
  <pc:docChgLst>
    <pc:chgData name="Matt Gross" userId="83841ae3-a4e3-40f1-83b8-c98d3a2cbfab" providerId="ADAL" clId="{01045529-41C9-8F4F-8918-038392B4E5D1}"/>
    <pc:docChg chg="undo custSel addSld delSld modSld sldOrd addSection delSection modSection">
      <pc:chgData name="Matt Gross" userId="83841ae3-a4e3-40f1-83b8-c98d3a2cbfab" providerId="ADAL" clId="{01045529-41C9-8F4F-8918-038392B4E5D1}" dt="2025-01-04T13:20:31.201" v="677" actId="2696"/>
      <pc:docMkLst>
        <pc:docMk/>
      </pc:docMkLst>
      <pc:sldChg chg="del">
        <pc:chgData name="Matt Gross" userId="83841ae3-a4e3-40f1-83b8-c98d3a2cbfab" providerId="ADAL" clId="{01045529-41C9-8F4F-8918-038392B4E5D1}" dt="2025-01-03T20:11:05.263" v="406" actId="18676"/>
        <pc:sldMkLst>
          <pc:docMk/>
          <pc:sldMk cId="2302133493" sldId="256"/>
        </pc:sldMkLst>
      </pc:sldChg>
      <pc:sldChg chg="add">
        <pc:chgData name="Matt Gross" userId="83841ae3-a4e3-40f1-83b8-c98d3a2cbfab" providerId="ADAL" clId="{01045529-41C9-8F4F-8918-038392B4E5D1}" dt="2025-01-03T20:25:50.108" v="440"/>
        <pc:sldMkLst>
          <pc:docMk/>
          <pc:sldMk cId="3642303370" sldId="256"/>
        </pc:sldMkLst>
      </pc:sldChg>
      <pc:sldChg chg="add">
        <pc:chgData name="Matt Gross" userId="83841ae3-a4e3-40f1-83b8-c98d3a2cbfab" providerId="ADAL" clId="{01045529-41C9-8F4F-8918-038392B4E5D1}" dt="2025-01-03T20:25:50.108" v="440"/>
        <pc:sldMkLst>
          <pc:docMk/>
          <pc:sldMk cId="1186815084" sldId="257"/>
        </pc:sldMkLst>
      </pc:sldChg>
      <pc:sldChg chg="del">
        <pc:chgData name="Matt Gross" userId="83841ae3-a4e3-40f1-83b8-c98d3a2cbfab" providerId="ADAL" clId="{01045529-41C9-8F4F-8918-038392B4E5D1}" dt="2025-01-03T20:11:05.263" v="406" actId="18676"/>
        <pc:sldMkLst>
          <pc:docMk/>
          <pc:sldMk cId="570761984" sldId="258"/>
        </pc:sldMkLst>
      </pc:sldChg>
      <pc:sldChg chg="add">
        <pc:chgData name="Matt Gross" userId="83841ae3-a4e3-40f1-83b8-c98d3a2cbfab" providerId="ADAL" clId="{01045529-41C9-8F4F-8918-038392B4E5D1}" dt="2025-01-03T20:25:50.108" v="440"/>
        <pc:sldMkLst>
          <pc:docMk/>
          <pc:sldMk cId="948858339" sldId="258"/>
        </pc:sldMkLst>
      </pc:sldChg>
      <pc:sldChg chg="add">
        <pc:chgData name="Matt Gross" userId="83841ae3-a4e3-40f1-83b8-c98d3a2cbfab" providerId="ADAL" clId="{01045529-41C9-8F4F-8918-038392B4E5D1}" dt="2025-01-03T20:25:50.108" v="440"/>
        <pc:sldMkLst>
          <pc:docMk/>
          <pc:sldMk cId="263497657" sldId="259"/>
        </pc:sldMkLst>
      </pc:sldChg>
      <pc:sldChg chg="del">
        <pc:chgData name="Matt Gross" userId="83841ae3-a4e3-40f1-83b8-c98d3a2cbfab" providerId="ADAL" clId="{01045529-41C9-8F4F-8918-038392B4E5D1}" dt="2025-01-03T20:10:37.167" v="404" actId="18676"/>
        <pc:sldMkLst>
          <pc:docMk/>
          <pc:sldMk cId="2206851756" sldId="259"/>
        </pc:sldMkLst>
      </pc:sldChg>
      <pc:sldChg chg="add">
        <pc:chgData name="Matt Gross" userId="83841ae3-a4e3-40f1-83b8-c98d3a2cbfab" providerId="ADAL" clId="{01045529-41C9-8F4F-8918-038392B4E5D1}" dt="2025-01-03T20:25:50.108" v="440"/>
        <pc:sldMkLst>
          <pc:docMk/>
          <pc:sldMk cId="444442597" sldId="260"/>
        </pc:sldMkLst>
      </pc:sldChg>
      <pc:sldChg chg="del">
        <pc:chgData name="Matt Gross" userId="83841ae3-a4e3-40f1-83b8-c98d3a2cbfab" providerId="ADAL" clId="{01045529-41C9-8F4F-8918-038392B4E5D1}" dt="2025-01-03T20:10:37.167" v="404" actId="18676"/>
        <pc:sldMkLst>
          <pc:docMk/>
          <pc:sldMk cId="1297248886" sldId="260"/>
        </pc:sldMkLst>
      </pc:sldChg>
      <pc:sldChg chg="del">
        <pc:chgData name="Matt Gross" userId="83841ae3-a4e3-40f1-83b8-c98d3a2cbfab" providerId="ADAL" clId="{01045529-41C9-8F4F-8918-038392B4E5D1}" dt="2025-01-03T20:10:37.167" v="404" actId="18676"/>
        <pc:sldMkLst>
          <pc:docMk/>
          <pc:sldMk cId="2236479847" sldId="261"/>
        </pc:sldMkLst>
      </pc:sldChg>
      <pc:sldChg chg="add">
        <pc:chgData name="Matt Gross" userId="83841ae3-a4e3-40f1-83b8-c98d3a2cbfab" providerId="ADAL" clId="{01045529-41C9-8F4F-8918-038392B4E5D1}" dt="2025-01-03T20:25:50.108" v="440"/>
        <pc:sldMkLst>
          <pc:docMk/>
          <pc:sldMk cId="2538782938" sldId="261"/>
        </pc:sldMkLst>
      </pc:sldChg>
      <pc:sldChg chg="del">
        <pc:chgData name="Matt Gross" userId="83841ae3-a4e3-40f1-83b8-c98d3a2cbfab" providerId="ADAL" clId="{01045529-41C9-8F4F-8918-038392B4E5D1}" dt="2025-01-03T20:10:37.167" v="404" actId="18676"/>
        <pc:sldMkLst>
          <pc:docMk/>
          <pc:sldMk cId="3135600021" sldId="262"/>
        </pc:sldMkLst>
      </pc:sldChg>
      <pc:sldChg chg="add">
        <pc:chgData name="Matt Gross" userId="83841ae3-a4e3-40f1-83b8-c98d3a2cbfab" providerId="ADAL" clId="{01045529-41C9-8F4F-8918-038392B4E5D1}" dt="2025-01-03T20:25:50.108" v="440"/>
        <pc:sldMkLst>
          <pc:docMk/>
          <pc:sldMk cId="4275538570" sldId="262"/>
        </pc:sldMkLst>
      </pc:sldChg>
      <pc:sldChg chg="add">
        <pc:chgData name="Matt Gross" userId="83841ae3-a4e3-40f1-83b8-c98d3a2cbfab" providerId="ADAL" clId="{01045529-41C9-8F4F-8918-038392B4E5D1}" dt="2025-01-03T20:25:50.108" v="440"/>
        <pc:sldMkLst>
          <pc:docMk/>
          <pc:sldMk cId="1940760908" sldId="263"/>
        </pc:sldMkLst>
      </pc:sldChg>
      <pc:sldChg chg="del">
        <pc:chgData name="Matt Gross" userId="83841ae3-a4e3-40f1-83b8-c98d3a2cbfab" providerId="ADAL" clId="{01045529-41C9-8F4F-8918-038392B4E5D1}" dt="2025-01-03T20:10:37.167" v="404" actId="18676"/>
        <pc:sldMkLst>
          <pc:docMk/>
          <pc:sldMk cId="3278849959" sldId="263"/>
        </pc:sldMkLst>
      </pc:sldChg>
      <pc:sldChg chg="del">
        <pc:chgData name="Matt Gross" userId="83841ae3-a4e3-40f1-83b8-c98d3a2cbfab" providerId="ADAL" clId="{01045529-41C9-8F4F-8918-038392B4E5D1}" dt="2025-01-03T20:10:37.167" v="404" actId="18676"/>
        <pc:sldMkLst>
          <pc:docMk/>
          <pc:sldMk cId="1734751261" sldId="264"/>
        </pc:sldMkLst>
      </pc:sldChg>
      <pc:sldChg chg="del">
        <pc:chgData name="Matt Gross" userId="83841ae3-a4e3-40f1-83b8-c98d3a2cbfab" providerId="ADAL" clId="{01045529-41C9-8F4F-8918-038392B4E5D1}" dt="2025-01-03T20:10:37.167" v="404" actId="18676"/>
        <pc:sldMkLst>
          <pc:docMk/>
          <pc:sldMk cId="4185520609" sldId="265"/>
        </pc:sldMkLst>
      </pc:sldChg>
      <pc:sldChg chg="del">
        <pc:chgData name="Matt Gross" userId="83841ae3-a4e3-40f1-83b8-c98d3a2cbfab" providerId="ADAL" clId="{01045529-41C9-8F4F-8918-038392B4E5D1}" dt="2025-01-03T20:10:37.167" v="404" actId="18676"/>
        <pc:sldMkLst>
          <pc:docMk/>
          <pc:sldMk cId="1554853489" sldId="266"/>
        </pc:sldMkLst>
      </pc:sldChg>
      <pc:sldChg chg="del">
        <pc:chgData name="Matt Gross" userId="83841ae3-a4e3-40f1-83b8-c98d3a2cbfab" providerId="ADAL" clId="{01045529-41C9-8F4F-8918-038392B4E5D1}" dt="2025-01-03T20:10:37.167" v="404" actId="18676"/>
        <pc:sldMkLst>
          <pc:docMk/>
          <pc:sldMk cId="3919577373" sldId="267"/>
        </pc:sldMkLst>
      </pc:sldChg>
      <pc:sldChg chg="del">
        <pc:chgData name="Matt Gross" userId="83841ae3-a4e3-40f1-83b8-c98d3a2cbfab" providerId="ADAL" clId="{01045529-41C9-8F4F-8918-038392B4E5D1}" dt="2025-01-03T20:10:37.167" v="404" actId="18676"/>
        <pc:sldMkLst>
          <pc:docMk/>
          <pc:sldMk cId="2773464671" sldId="268"/>
        </pc:sldMkLst>
      </pc:sldChg>
      <pc:sldChg chg="del">
        <pc:chgData name="Matt Gross" userId="83841ae3-a4e3-40f1-83b8-c98d3a2cbfab" providerId="ADAL" clId="{01045529-41C9-8F4F-8918-038392B4E5D1}" dt="2025-01-03T20:10:37.167" v="404" actId="18676"/>
        <pc:sldMkLst>
          <pc:docMk/>
          <pc:sldMk cId="2215212189" sldId="269"/>
        </pc:sldMkLst>
      </pc:sldChg>
      <pc:sldChg chg="del">
        <pc:chgData name="Matt Gross" userId="83841ae3-a4e3-40f1-83b8-c98d3a2cbfab" providerId="ADAL" clId="{01045529-41C9-8F4F-8918-038392B4E5D1}" dt="2025-01-03T20:10:37.167" v="404" actId="18676"/>
        <pc:sldMkLst>
          <pc:docMk/>
          <pc:sldMk cId="296507449" sldId="270"/>
        </pc:sldMkLst>
      </pc:sldChg>
      <pc:sldChg chg="del">
        <pc:chgData name="Matt Gross" userId="83841ae3-a4e3-40f1-83b8-c98d3a2cbfab" providerId="ADAL" clId="{01045529-41C9-8F4F-8918-038392B4E5D1}" dt="2025-01-03T20:10:37.167" v="404" actId="18676"/>
        <pc:sldMkLst>
          <pc:docMk/>
          <pc:sldMk cId="3865650930" sldId="271"/>
        </pc:sldMkLst>
      </pc:sldChg>
      <pc:sldChg chg="del">
        <pc:chgData name="Matt Gross" userId="83841ae3-a4e3-40f1-83b8-c98d3a2cbfab" providerId="ADAL" clId="{01045529-41C9-8F4F-8918-038392B4E5D1}" dt="2025-01-03T20:10:37.167" v="404" actId="18676"/>
        <pc:sldMkLst>
          <pc:docMk/>
          <pc:sldMk cId="3945229220" sldId="272"/>
        </pc:sldMkLst>
      </pc:sldChg>
      <pc:sldChg chg="del">
        <pc:chgData name="Matt Gross" userId="83841ae3-a4e3-40f1-83b8-c98d3a2cbfab" providerId="ADAL" clId="{01045529-41C9-8F4F-8918-038392B4E5D1}" dt="2025-01-03T20:10:37.167" v="404" actId="18676"/>
        <pc:sldMkLst>
          <pc:docMk/>
          <pc:sldMk cId="3270589390" sldId="273"/>
        </pc:sldMkLst>
      </pc:sldChg>
      <pc:sldChg chg="del">
        <pc:chgData name="Matt Gross" userId="83841ae3-a4e3-40f1-83b8-c98d3a2cbfab" providerId="ADAL" clId="{01045529-41C9-8F4F-8918-038392B4E5D1}" dt="2025-01-03T20:10:37.167" v="404" actId="18676"/>
        <pc:sldMkLst>
          <pc:docMk/>
          <pc:sldMk cId="3345923295" sldId="274"/>
        </pc:sldMkLst>
      </pc:sldChg>
      <pc:sldChg chg="del">
        <pc:chgData name="Matt Gross" userId="83841ae3-a4e3-40f1-83b8-c98d3a2cbfab" providerId="ADAL" clId="{01045529-41C9-8F4F-8918-038392B4E5D1}" dt="2025-01-03T20:10:37.167" v="404" actId="18676"/>
        <pc:sldMkLst>
          <pc:docMk/>
          <pc:sldMk cId="1350464595" sldId="275"/>
        </pc:sldMkLst>
      </pc:sldChg>
      <pc:sldChg chg="del">
        <pc:chgData name="Matt Gross" userId="83841ae3-a4e3-40f1-83b8-c98d3a2cbfab" providerId="ADAL" clId="{01045529-41C9-8F4F-8918-038392B4E5D1}" dt="2025-01-03T20:10:37.167" v="404" actId="18676"/>
        <pc:sldMkLst>
          <pc:docMk/>
          <pc:sldMk cId="2230040059" sldId="276"/>
        </pc:sldMkLst>
      </pc:sldChg>
      <pc:sldChg chg="del">
        <pc:chgData name="Matt Gross" userId="83841ae3-a4e3-40f1-83b8-c98d3a2cbfab" providerId="ADAL" clId="{01045529-41C9-8F4F-8918-038392B4E5D1}" dt="2025-01-03T20:10:37.167" v="404" actId="18676"/>
        <pc:sldMkLst>
          <pc:docMk/>
          <pc:sldMk cId="2144094075" sldId="277"/>
        </pc:sldMkLst>
      </pc:sldChg>
      <pc:sldChg chg="del">
        <pc:chgData name="Matt Gross" userId="83841ae3-a4e3-40f1-83b8-c98d3a2cbfab" providerId="ADAL" clId="{01045529-41C9-8F4F-8918-038392B4E5D1}" dt="2025-01-03T20:10:37.167" v="404" actId="18676"/>
        <pc:sldMkLst>
          <pc:docMk/>
          <pc:sldMk cId="2474695679" sldId="278"/>
        </pc:sldMkLst>
      </pc:sldChg>
      <pc:sldChg chg="del">
        <pc:chgData name="Matt Gross" userId="83841ae3-a4e3-40f1-83b8-c98d3a2cbfab" providerId="ADAL" clId="{01045529-41C9-8F4F-8918-038392B4E5D1}" dt="2025-01-03T20:10:37.167" v="404" actId="18676"/>
        <pc:sldMkLst>
          <pc:docMk/>
          <pc:sldMk cId="4275053337" sldId="279"/>
        </pc:sldMkLst>
      </pc:sldChg>
      <pc:sldChg chg="del">
        <pc:chgData name="Matt Gross" userId="83841ae3-a4e3-40f1-83b8-c98d3a2cbfab" providerId="ADAL" clId="{01045529-41C9-8F4F-8918-038392B4E5D1}" dt="2025-01-03T20:10:37.167" v="404" actId="18676"/>
        <pc:sldMkLst>
          <pc:docMk/>
          <pc:sldMk cId="1984889174" sldId="280"/>
        </pc:sldMkLst>
      </pc:sldChg>
      <pc:sldChg chg="del">
        <pc:chgData name="Matt Gross" userId="83841ae3-a4e3-40f1-83b8-c98d3a2cbfab" providerId="ADAL" clId="{01045529-41C9-8F4F-8918-038392B4E5D1}" dt="2025-01-03T20:10:37.167" v="404" actId="18676"/>
        <pc:sldMkLst>
          <pc:docMk/>
          <pc:sldMk cId="2523256933" sldId="281"/>
        </pc:sldMkLst>
      </pc:sldChg>
      <pc:sldChg chg="del">
        <pc:chgData name="Matt Gross" userId="83841ae3-a4e3-40f1-83b8-c98d3a2cbfab" providerId="ADAL" clId="{01045529-41C9-8F4F-8918-038392B4E5D1}" dt="2025-01-03T20:10:37.167" v="404" actId="18676"/>
        <pc:sldMkLst>
          <pc:docMk/>
          <pc:sldMk cId="2088306613" sldId="282"/>
        </pc:sldMkLst>
      </pc:sldChg>
      <pc:sldChg chg="del">
        <pc:chgData name="Matt Gross" userId="83841ae3-a4e3-40f1-83b8-c98d3a2cbfab" providerId="ADAL" clId="{01045529-41C9-8F4F-8918-038392B4E5D1}" dt="2025-01-03T20:10:37.167" v="404" actId="18676"/>
        <pc:sldMkLst>
          <pc:docMk/>
          <pc:sldMk cId="1038501478" sldId="283"/>
        </pc:sldMkLst>
      </pc:sldChg>
      <pc:sldChg chg="ord">
        <pc:chgData name="Matt Gross" userId="83841ae3-a4e3-40f1-83b8-c98d3a2cbfab" providerId="ADAL" clId="{01045529-41C9-8F4F-8918-038392B4E5D1}" dt="2025-01-03T20:29:50.572" v="442" actId="20578"/>
        <pc:sldMkLst>
          <pc:docMk/>
          <pc:sldMk cId="274638604" sldId="285"/>
        </pc:sldMkLst>
      </pc:sldChg>
      <pc:sldChg chg="del">
        <pc:chgData name="Matt Gross" userId="83841ae3-a4e3-40f1-83b8-c98d3a2cbfab" providerId="ADAL" clId="{01045529-41C9-8F4F-8918-038392B4E5D1}" dt="2025-01-04T13:20:31.201" v="677" actId="2696"/>
        <pc:sldMkLst>
          <pc:docMk/>
          <pc:sldMk cId="700499794" sldId="286"/>
        </pc:sldMkLst>
      </pc:sldChg>
      <pc:sldChg chg="del">
        <pc:chgData name="Matt Gross" userId="83841ae3-a4e3-40f1-83b8-c98d3a2cbfab" providerId="ADAL" clId="{01045529-41C9-8F4F-8918-038392B4E5D1}" dt="2025-01-03T20:11:05.263" v="406" actId="18676"/>
        <pc:sldMkLst>
          <pc:docMk/>
          <pc:sldMk cId="3599118783" sldId="288"/>
        </pc:sldMkLst>
      </pc:sldChg>
      <pc:sldChg chg="del">
        <pc:chgData name="Matt Gross" userId="83841ae3-a4e3-40f1-83b8-c98d3a2cbfab" providerId="ADAL" clId="{01045529-41C9-8F4F-8918-038392B4E5D1}" dt="2025-01-03T20:11:05.263" v="406" actId="18676"/>
        <pc:sldMkLst>
          <pc:docMk/>
          <pc:sldMk cId="96625396" sldId="289"/>
        </pc:sldMkLst>
      </pc:sldChg>
      <pc:sldChg chg="del">
        <pc:chgData name="Matt Gross" userId="83841ae3-a4e3-40f1-83b8-c98d3a2cbfab" providerId="ADAL" clId="{01045529-41C9-8F4F-8918-038392B4E5D1}" dt="2025-01-03T20:11:05.263" v="406" actId="18676"/>
        <pc:sldMkLst>
          <pc:docMk/>
          <pc:sldMk cId="650972551" sldId="290"/>
        </pc:sldMkLst>
      </pc:sldChg>
      <pc:sldChg chg="del">
        <pc:chgData name="Matt Gross" userId="83841ae3-a4e3-40f1-83b8-c98d3a2cbfab" providerId="ADAL" clId="{01045529-41C9-8F4F-8918-038392B4E5D1}" dt="2025-01-03T20:11:05.263" v="406" actId="18676"/>
        <pc:sldMkLst>
          <pc:docMk/>
          <pc:sldMk cId="524043309" sldId="291"/>
        </pc:sldMkLst>
      </pc:sldChg>
      <pc:sldChg chg="del">
        <pc:chgData name="Matt Gross" userId="83841ae3-a4e3-40f1-83b8-c98d3a2cbfab" providerId="ADAL" clId="{01045529-41C9-8F4F-8918-038392B4E5D1}" dt="2025-01-03T20:11:05.263" v="406" actId="18676"/>
        <pc:sldMkLst>
          <pc:docMk/>
          <pc:sldMk cId="635057815" sldId="292"/>
        </pc:sldMkLst>
      </pc:sldChg>
      <pc:sldChg chg="del">
        <pc:chgData name="Matt Gross" userId="83841ae3-a4e3-40f1-83b8-c98d3a2cbfab" providerId="ADAL" clId="{01045529-41C9-8F4F-8918-038392B4E5D1}" dt="2025-01-03T20:11:05.263" v="406" actId="18676"/>
        <pc:sldMkLst>
          <pc:docMk/>
          <pc:sldMk cId="1462775091" sldId="293"/>
        </pc:sldMkLst>
      </pc:sldChg>
      <pc:sldChg chg="del">
        <pc:chgData name="Matt Gross" userId="83841ae3-a4e3-40f1-83b8-c98d3a2cbfab" providerId="ADAL" clId="{01045529-41C9-8F4F-8918-038392B4E5D1}" dt="2025-01-03T20:11:05.263" v="406" actId="18676"/>
        <pc:sldMkLst>
          <pc:docMk/>
          <pc:sldMk cId="2005547373" sldId="294"/>
        </pc:sldMkLst>
      </pc:sldChg>
      <pc:sldChg chg="add">
        <pc:chgData name="Matt Gross" userId="83841ae3-a4e3-40f1-83b8-c98d3a2cbfab" providerId="ADAL" clId="{01045529-41C9-8F4F-8918-038392B4E5D1}" dt="2025-01-03T20:19:56.184" v="432"/>
        <pc:sldMkLst>
          <pc:docMk/>
          <pc:sldMk cId="478275938" sldId="295"/>
        </pc:sldMkLst>
      </pc:sldChg>
      <pc:sldChg chg="del">
        <pc:chgData name="Matt Gross" userId="83841ae3-a4e3-40f1-83b8-c98d3a2cbfab" providerId="ADAL" clId="{01045529-41C9-8F4F-8918-038392B4E5D1}" dt="2025-01-03T20:11:05.263" v="406" actId="18676"/>
        <pc:sldMkLst>
          <pc:docMk/>
          <pc:sldMk cId="1284424221" sldId="295"/>
        </pc:sldMkLst>
      </pc:sldChg>
      <pc:sldChg chg="del">
        <pc:chgData name="Matt Gross" userId="83841ae3-a4e3-40f1-83b8-c98d3a2cbfab" providerId="ADAL" clId="{01045529-41C9-8F4F-8918-038392B4E5D1}" dt="2025-01-03T20:11:05.263" v="406" actId="18676"/>
        <pc:sldMkLst>
          <pc:docMk/>
          <pc:sldMk cId="4274400655" sldId="296"/>
        </pc:sldMkLst>
      </pc:sldChg>
      <pc:sldChg chg="del">
        <pc:chgData name="Matt Gross" userId="83841ae3-a4e3-40f1-83b8-c98d3a2cbfab" providerId="ADAL" clId="{01045529-41C9-8F4F-8918-038392B4E5D1}" dt="2025-01-03T20:11:05.263" v="406" actId="18676"/>
        <pc:sldMkLst>
          <pc:docMk/>
          <pc:sldMk cId="2755925330" sldId="297"/>
        </pc:sldMkLst>
      </pc:sldChg>
      <pc:sldChg chg="del">
        <pc:chgData name="Matt Gross" userId="83841ae3-a4e3-40f1-83b8-c98d3a2cbfab" providerId="ADAL" clId="{01045529-41C9-8F4F-8918-038392B4E5D1}" dt="2025-01-03T20:11:05.263" v="406" actId="18676"/>
        <pc:sldMkLst>
          <pc:docMk/>
          <pc:sldMk cId="376123773" sldId="298"/>
        </pc:sldMkLst>
      </pc:sldChg>
      <pc:sldChg chg="add del">
        <pc:chgData name="Matt Gross" userId="83841ae3-a4e3-40f1-83b8-c98d3a2cbfab" providerId="ADAL" clId="{01045529-41C9-8F4F-8918-038392B4E5D1}" dt="2025-01-03T20:21:14.258" v="438" actId="2696"/>
        <pc:sldMkLst>
          <pc:docMk/>
          <pc:sldMk cId="3568972220" sldId="298"/>
        </pc:sldMkLst>
      </pc:sldChg>
      <pc:sldChg chg="del">
        <pc:chgData name="Matt Gross" userId="83841ae3-a4e3-40f1-83b8-c98d3a2cbfab" providerId="ADAL" clId="{01045529-41C9-8F4F-8918-038392B4E5D1}" dt="2025-01-03T20:11:05.263" v="406" actId="18676"/>
        <pc:sldMkLst>
          <pc:docMk/>
          <pc:sldMk cId="1394016561" sldId="299"/>
        </pc:sldMkLst>
      </pc:sldChg>
      <pc:sldChg chg="del">
        <pc:chgData name="Matt Gross" userId="83841ae3-a4e3-40f1-83b8-c98d3a2cbfab" providerId="ADAL" clId="{01045529-41C9-8F4F-8918-038392B4E5D1}" dt="2025-01-03T20:11:05.263" v="406" actId="18676"/>
        <pc:sldMkLst>
          <pc:docMk/>
          <pc:sldMk cId="3669025651" sldId="300"/>
        </pc:sldMkLst>
      </pc:sldChg>
      <pc:sldChg chg="del">
        <pc:chgData name="Matt Gross" userId="83841ae3-a4e3-40f1-83b8-c98d3a2cbfab" providerId="ADAL" clId="{01045529-41C9-8F4F-8918-038392B4E5D1}" dt="2025-01-03T20:11:05.263" v="406" actId="18676"/>
        <pc:sldMkLst>
          <pc:docMk/>
          <pc:sldMk cId="76877882" sldId="301"/>
        </pc:sldMkLst>
      </pc:sldChg>
      <pc:sldChg chg="add del">
        <pc:chgData name="Matt Gross" userId="83841ae3-a4e3-40f1-83b8-c98d3a2cbfab" providerId="ADAL" clId="{01045529-41C9-8F4F-8918-038392B4E5D1}" dt="2025-01-03T20:21:14.268" v="439" actId="2696"/>
        <pc:sldMkLst>
          <pc:docMk/>
          <pc:sldMk cId="152088336" sldId="302"/>
        </pc:sldMkLst>
      </pc:sldChg>
      <pc:sldChg chg="del">
        <pc:chgData name="Matt Gross" userId="83841ae3-a4e3-40f1-83b8-c98d3a2cbfab" providerId="ADAL" clId="{01045529-41C9-8F4F-8918-038392B4E5D1}" dt="2025-01-03T20:11:05.263" v="406" actId="18676"/>
        <pc:sldMkLst>
          <pc:docMk/>
          <pc:sldMk cId="2952399564" sldId="302"/>
        </pc:sldMkLst>
      </pc:sldChg>
      <pc:sldChg chg="del">
        <pc:chgData name="Matt Gross" userId="83841ae3-a4e3-40f1-83b8-c98d3a2cbfab" providerId="ADAL" clId="{01045529-41C9-8F4F-8918-038392B4E5D1}" dt="2025-01-03T20:11:05.263" v="406" actId="18676"/>
        <pc:sldMkLst>
          <pc:docMk/>
          <pc:sldMk cId="2759712224" sldId="303"/>
        </pc:sldMkLst>
      </pc:sldChg>
      <pc:sldChg chg="del">
        <pc:chgData name="Matt Gross" userId="83841ae3-a4e3-40f1-83b8-c98d3a2cbfab" providerId="ADAL" clId="{01045529-41C9-8F4F-8918-038392B4E5D1}" dt="2025-01-03T20:11:05.263" v="406" actId="18676"/>
        <pc:sldMkLst>
          <pc:docMk/>
          <pc:sldMk cId="2797767193" sldId="304"/>
        </pc:sldMkLst>
      </pc:sldChg>
      <pc:sldChg chg="del">
        <pc:chgData name="Matt Gross" userId="83841ae3-a4e3-40f1-83b8-c98d3a2cbfab" providerId="ADAL" clId="{01045529-41C9-8F4F-8918-038392B4E5D1}" dt="2025-01-03T20:11:11.291" v="407" actId="18676"/>
        <pc:sldMkLst>
          <pc:docMk/>
          <pc:sldMk cId="1848360954" sldId="305"/>
        </pc:sldMkLst>
      </pc:sldChg>
      <pc:sldChg chg="del">
        <pc:chgData name="Matt Gross" userId="83841ae3-a4e3-40f1-83b8-c98d3a2cbfab" providerId="ADAL" clId="{01045529-41C9-8F4F-8918-038392B4E5D1}" dt="2025-01-03T20:05:45.768" v="2" actId="2696"/>
        <pc:sldMkLst>
          <pc:docMk/>
          <pc:sldMk cId="2633611222" sldId="308"/>
        </pc:sldMkLst>
      </pc:sldChg>
      <pc:sldChg chg="add modTransition">
        <pc:chgData name="Matt Gross" userId="83841ae3-a4e3-40f1-83b8-c98d3a2cbfab" providerId="ADAL" clId="{01045529-41C9-8F4F-8918-038392B4E5D1}" dt="2025-01-03T20:11:57.832" v="413"/>
        <pc:sldMkLst>
          <pc:docMk/>
          <pc:sldMk cId="4042203403" sldId="309"/>
        </pc:sldMkLst>
      </pc:sldChg>
      <pc:sldChg chg="ord">
        <pc:chgData name="Matt Gross" userId="83841ae3-a4e3-40f1-83b8-c98d3a2cbfab" providerId="ADAL" clId="{01045529-41C9-8F4F-8918-038392B4E5D1}" dt="2025-01-04T13:20:26.196" v="676" actId="20578"/>
        <pc:sldMkLst>
          <pc:docMk/>
          <pc:sldMk cId="3718348882" sldId="312"/>
        </pc:sldMkLst>
      </pc:sldChg>
      <pc:sldChg chg="del">
        <pc:chgData name="Matt Gross" userId="83841ae3-a4e3-40f1-83b8-c98d3a2cbfab" providerId="ADAL" clId="{01045529-41C9-8F4F-8918-038392B4E5D1}" dt="2025-01-03T20:11:18.019" v="408" actId="2696"/>
        <pc:sldMkLst>
          <pc:docMk/>
          <pc:sldMk cId="2620893452" sldId="314"/>
        </pc:sldMkLst>
      </pc:sldChg>
      <pc:sldChg chg="addSp modSp mod ord">
        <pc:chgData name="Matt Gross" userId="83841ae3-a4e3-40f1-83b8-c98d3a2cbfab" providerId="ADAL" clId="{01045529-41C9-8F4F-8918-038392B4E5D1}" dt="2025-01-03T20:10:12.494" v="403" actId="14100"/>
        <pc:sldMkLst>
          <pc:docMk/>
          <pc:sldMk cId="867707395" sldId="316"/>
        </pc:sldMkLst>
        <pc:spChg chg="mod">
          <ac:chgData name="Matt Gross" userId="83841ae3-a4e3-40f1-83b8-c98d3a2cbfab" providerId="ADAL" clId="{01045529-41C9-8F4F-8918-038392B4E5D1}" dt="2025-01-03T20:10:03.142" v="402" actId="14100"/>
          <ac:spMkLst>
            <pc:docMk/>
            <pc:sldMk cId="867707395" sldId="316"/>
            <ac:spMk id="2" creationId="{7A1C00DC-EDB4-662B-9BF2-9DA120AE4989}"/>
          </ac:spMkLst>
        </pc:spChg>
        <pc:spChg chg="mod">
          <ac:chgData name="Matt Gross" userId="83841ae3-a4e3-40f1-83b8-c98d3a2cbfab" providerId="ADAL" clId="{01045529-41C9-8F4F-8918-038392B4E5D1}" dt="2025-01-03T20:10:12.494" v="403" actId="14100"/>
          <ac:spMkLst>
            <pc:docMk/>
            <pc:sldMk cId="867707395" sldId="316"/>
            <ac:spMk id="4" creationId="{0FD4FC5E-0CD5-5004-81C6-3130093C0D80}"/>
          </ac:spMkLst>
        </pc:spChg>
        <pc:picChg chg="add mod">
          <ac:chgData name="Matt Gross" userId="83841ae3-a4e3-40f1-83b8-c98d3a2cbfab" providerId="ADAL" clId="{01045529-41C9-8F4F-8918-038392B4E5D1}" dt="2025-01-03T20:08:45.952" v="395" actId="1076"/>
          <ac:picMkLst>
            <pc:docMk/>
            <pc:sldMk cId="867707395" sldId="316"/>
            <ac:picMk id="7" creationId="{9A03A1DA-AB29-CCCC-EA2F-8CCCA8202198}"/>
          </ac:picMkLst>
        </pc:picChg>
      </pc:sldChg>
      <pc:sldChg chg="add ord modTransition">
        <pc:chgData name="Matt Gross" userId="83841ae3-a4e3-40f1-83b8-c98d3a2cbfab" providerId="ADAL" clId="{01045529-41C9-8F4F-8918-038392B4E5D1}" dt="2025-01-03T20:11:52.808" v="412"/>
        <pc:sldMkLst>
          <pc:docMk/>
          <pc:sldMk cId="32478600" sldId="317"/>
        </pc:sldMkLst>
      </pc:sldChg>
      <pc:sldChg chg="addSp delSp modSp new mod ord setBg">
        <pc:chgData name="Matt Gross" userId="83841ae3-a4e3-40f1-83b8-c98d3a2cbfab" providerId="ADAL" clId="{01045529-41C9-8F4F-8918-038392B4E5D1}" dt="2025-01-04T02:39:49.715" v="560" actId="14100"/>
        <pc:sldMkLst>
          <pc:docMk/>
          <pc:sldMk cId="2266179185" sldId="318"/>
        </pc:sldMkLst>
        <pc:spChg chg="add mod">
          <ac:chgData name="Matt Gross" userId="83841ae3-a4e3-40f1-83b8-c98d3a2cbfab" providerId="ADAL" clId="{01045529-41C9-8F4F-8918-038392B4E5D1}" dt="2025-01-04T02:38:35.011" v="558" actId="1036"/>
          <ac:spMkLst>
            <pc:docMk/>
            <pc:sldMk cId="2266179185" sldId="318"/>
            <ac:spMk id="4" creationId="{773AD88F-983D-0F8A-6D9E-C12E6095CB0B}"/>
          </ac:spMkLst>
        </pc:spChg>
        <pc:spChg chg="add del">
          <ac:chgData name="Matt Gross" userId="83841ae3-a4e3-40f1-83b8-c98d3a2cbfab" providerId="ADAL" clId="{01045529-41C9-8F4F-8918-038392B4E5D1}" dt="2025-01-04T02:27:05.568" v="475" actId="26606"/>
          <ac:spMkLst>
            <pc:docMk/>
            <pc:sldMk cId="2266179185" sldId="318"/>
            <ac:spMk id="1031" creationId="{352BEC0E-22F8-46D0-9632-375DB541B06C}"/>
          </ac:spMkLst>
        </pc:spChg>
        <pc:spChg chg="add del">
          <ac:chgData name="Matt Gross" userId="83841ae3-a4e3-40f1-83b8-c98d3a2cbfab" providerId="ADAL" clId="{01045529-41C9-8F4F-8918-038392B4E5D1}" dt="2025-01-04T02:27:05.568" v="475" actId="26606"/>
          <ac:spMkLst>
            <pc:docMk/>
            <pc:sldMk cId="2266179185" sldId="318"/>
            <ac:spMk id="1033" creationId="{3FCFB1DE-0B7E-48CC-BA90-B2AB0889F9D6}"/>
          </ac:spMkLst>
        </pc:spChg>
        <pc:spChg chg="add del">
          <ac:chgData name="Matt Gross" userId="83841ae3-a4e3-40f1-83b8-c98d3a2cbfab" providerId="ADAL" clId="{01045529-41C9-8F4F-8918-038392B4E5D1}" dt="2025-01-04T02:27:15.668" v="477" actId="26606"/>
          <ac:spMkLst>
            <pc:docMk/>
            <pc:sldMk cId="2266179185" sldId="318"/>
            <ac:spMk id="1035" creationId="{5AC1364A-3E3D-4F0D-8776-78AF3A270DD6}"/>
          </ac:spMkLst>
        </pc:spChg>
        <pc:spChg chg="add del">
          <ac:chgData name="Matt Gross" userId="83841ae3-a4e3-40f1-83b8-c98d3a2cbfab" providerId="ADAL" clId="{01045529-41C9-8F4F-8918-038392B4E5D1}" dt="2025-01-04T02:27:15.668" v="477" actId="26606"/>
          <ac:spMkLst>
            <pc:docMk/>
            <pc:sldMk cId="2266179185" sldId="318"/>
            <ac:spMk id="1036" creationId="{3FCFB1DE-0B7E-48CC-BA90-B2AB0889F9D6}"/>
          </ac:spMkLst>
        </pc:spChg>
        <pc:spChg chg="add del">
          <ac:chgData name="Matt Gross" userId="83841ae3-a4e3-40f1-83b8-c98d3a2cbfab" providerId="ADAL" clId="{01045529-41C9-8F4F-8918-038392B4E5D1}" dt="2025-01-04T02:27:24.618" v="479" actId="26606"/>
          <ac:spMkLst>
            <pc:docMk/>
            <pc:sldMk cId="2266179185" sldId="318"/>
            <ac:spMk id="1037" creationId="{FE43805F-24A6-46A4-B19B-54F28347355C}"/>
          </ac:spMkLst>
        </pc:spChg>
        <pc:spChg chg="add del">
          <ac:chgData name="Matt Gross" userId="83841ae3-a4e3-40f1-83b8-c98d3a2cbfab" providerId="ADAL" clId="{01045529-41C9-8F4F-8918-038392B4E5D1}" dt="2025-01-04T02:27:24.618" v="479" actId="26606"/>
          <ac:spMkLst>
            <pc:docMk/>
            <pc:sldMk cId="2266179185" sldId="318"/>
            <ac:spMk id="1038" creationId="{1022CA72-2A63-428F-B586-37BA5AB6D265}"/>
          </ac:spMkLst>
        </pc:spChg>
        <pc:spChg chg="add del">
          <ac:chgData name="Matt Gross" userId="83841ae3-a4e3-40f1-83b8-c98d3a2cbfab" providerId="ADAL" clId="{01045529-41C9-8F4F-8918-038392B4E5D1}" dt="2025-01-04T02:27:24.618" v="479" actId="26606"/>
          <ac:spMkLst>
            <pc:docMk/>
            <pc:sldMk cId="2266179185" sldId="318"/>
            <ac:spMk id="1039" creationId="{95C8260E-968F-44E8-A823-ABB431311926}"/>
          </ac:spMkLst>
        </pc:spChg>
        <pc:spChg chg="add del">
          <ac:chgData name="Matt Gross" userId="83841ae3-a4e3-40f1-83b8-c98d3a2cbfab" providerId="ADAL" clId="{01045529-41C9-8F4F-8918-038392B4E5D1}" dt="2025-01-04T02:27:24.618" v="479" actId="26606"/>
          <ac:spMkLst>
            <pc:docMk/>
            <pc:sldMk cId="2266179185" sldId="318"/>
            <ac:spMk id="1040" creationId="{2C1BBA94-3F40-40AA-8BB9-E69E25E537C1}"/>
          </ac:spMkLst>
        </pc:spChg>
        <pc:spChg chg="add del">
          <ac:chgData name="Matt Gross" userId="83841ae3-a4e3-40f1-83b8-c98d3a2cbfab" providerId="ADAL" clId="{01045529-41C9-8F4F-8918-038392B4E5D1}" dt="2025-01-04T02:27:29.498" v="481" actId="26606"/>
          <ac:spMkLst>
            <pc:docMk/>
            <pc:sldMk cId="2266179185" sldId="318"/>
            <ac:spMk id="1041" creationId="{19C9EAEA-39D0-4B0E-A0EB-51E7B26740B1}"/>
          </ac:spMkLst>
        </pc:spChg>
        <pc:spChg chg="add del">
          <ac:chgData name="Matt Gross" userId="83841ae3-a4e3-40f1-83b8-c98d3a2cbfab" providerId="ADAL" clId="{01045529-41C9-8F4F-8918-038392B4E5D1}" dt="2025-01-04T02:27:29.498" v="481" actId="26606"/>
          <ac:spMkLst>
            <pc:docMk/>
            <pc:sldMk cId="2266179185" sldId="318"/>
            <ac:spMk id="1042" creationId="{AAAE94E3-A7DB-4868-B1E3-E49703488BBC}"/>
          </ac:spMkLst>
        </pc:spChg>
        <pc:spChg chg="add del">
          <ac:chgData name="Matt Gross" userId="83841ae3-a4e3-40f1-83b8-c98d3a2cbfab" providerId="ADAL" clId="{01045529-41C9-8F4F-8918-038392B4E5D1}" dt="2025-01-04T02:27:29.498" v="481" actId="26606"/>
          <ac:spMkLst>
            <pc:docMk/>
            <pc:sldMk cId="2266179185" sldId="318"/>
            <ac:spMk id="1043" creationId="{8CB5D2D7-DF65-4E86-BFBA-FFB9B5ACEB64}"/>
          </ac:spMkLst>
        </pc:spChg>
        <pc:spChg chg="add del">
          <ac:chgData name="Matt Gross" userId="83841ae3-a4e3-40f1-83b8-c98d3a2cbfab" providerId="ADAL" clId="{01045529-41C9-8F4F-8918-038392B4E5D1}" dt="2025-01-04T02:27:29.498" v="481" actId="26606"/>
          <ac:spMkLst>
            <pc:docMk/>
            <pc:sldMk cId="2266179185" sldId="318"/>
            <ac:spMk id="1046" creationId="{3873B707-463F-40B0-8227-E8CC6C67EB25}"/>
          </ac:spMkLst>
        </pc:spChg>
        <pc:spChg chg="add del">
          <ac:chgData name="Matt Gross" userId="83841ae3-a4e3-40f1-83b8-c98d3a2cbfab" providerId="ADAL" clId="{01045529-41C9-8F4F-8918-038392B4E5D1}" dt="2025-01-04T02:27:29.498" v="481" actId="26606"/>
          <ac:spMkLst>
            <pc:docMk/>
            <pc:sldMk cId="2266179185" sldId="318"/>
            <ac:spMk id="1047" creationId="{C13237C8-E62C-4F0D-A318-BD6FB6C2D138}"/>
          </ac:spMkLst>
        </pc:spChg>
        <pc:spChg chg="add del">
          <ac:chgData name="Matt Gross" userId="83841ae3-a4e3-40f1-83b8-c98d3a2cbfab" providerId="ADAL" clId="{01045529-41C9-8F4F-8918-038392B4E5D1}" dt="2025-01-04T02:32:10.204" v="518" actId="478"/>
          <ac:spMkLst>
            <pc:docMk/>
            <pc:sldMk cId="2266179185" sldId="318"/>
            <ac:spMk id="1049" creationId="{69D47016-023F-44BD-981C-50E7A10A6609}"/>
          </ac:spMkLst>
        </pc:spChg>
        <pc:spChg chg="add mod">
          <ac:chgData name="Matt Gross" userId="83841ae3-a4e3-40f1-83b8-c98d3a2cbfab" providerId="ADAL" clId="{01045529-41C9-8F4F-8918-038392B4E5D1}" dt="2025-01-04T02:33:56.528" v="522" actId="208"/>
          <ac:spMkLst>
            <pc:docMk/>
            <pc:sldMk cId="2266179185" sldId="318"/>
            <ac:spMk id="1050" creationId="{6D8B37B0-0682-433E-BC8D-498C04ABD9A7}"/>
          </ac:spMkLst>
        </pc:spChg>
        <pc:grpChg chg="add del">
          <ac:chgData name="Matt Gross" userId="83841ae3-a4e3-40f1-83b8-c98d3a2cbfab" providerId="ADAL" clId="{01045529-41C9-8F4F-8918-038392B4E5D1}" dt="2025-01-04T02:27:29.498" v="481" actId="26606"/>
          <ac:grpSpMkLst>
            <pc:docMk/>
            <pc:sldMk cId="2266179185" sldId="318"/>
            <ac:grpSpMk id="1044" creationId="{1DE889C7-FAD6-4397-98E2-05D503484459}"/>
          </ac:grpSpMkLst>
        </pc:grpChg>
        <pc:picChg chg="add mod ord">
          <ac:chgData name="Matt Gross" userId="83841ae3-a4e3-40f1-83b8-c98d3a2cbfab" providerId="ADAL" clId="{01045529-41C9-8F4F-8918-038392B4E5D1}" dt="2025-01-04T02:39:49.715" v="560" actId="14100"/>
          <ac:picMkLst>
            <pc:docMk/>
            <pc:sldMk cId="2266179185" sldId="318"/>
            <ac:picMk id="3" creationId="{D2654A93-4222-CBE3-EB36-1B5F2E0F29FA}"/>
          </ac:picMkLst>
        </pc:picChg>
        <pc:picChg chg="add mod">
          <ac:chgData name="Matt Gross" userId="83841ae3-a4e3-40f1-83b8-c98d3a2cbfab" providerId="ADAL" clId="{01045529-41C9-8F4F-8918-038392B4E5D1}" dt="2025-01-04T02:31:00.120" v="495" actId="167"/>
          <ac:picMkLst>
            <pc:docMk/>
            <pc:sldMk cId="2266179185" sldId="318"/>
            <ac:picMk id="5" creationId="{414E45DC-72E7-1817-A49B-BA7FB7966E71}"/>
          </ac:picMkLst>
        </pc:picChg>
        <pc:picChg chg="add del mod ord">
          <ac:chgData name="Matt Gross" userId="83841ae3-a4e3-40f1-83b8-c98d3a2cbfab" providerId="ADAL" clId="{01045529-41C9-8F4F-8918-038392B4E5D1}" dt="2025-01-04T02:29:51.932" v="483" actId="478"/>
          <ac:picMkLst>
            <pc:docMk/>
            <pc:sldMk cId="2266179185" sldId="318"/>
            <ac:picMk id="1026" creationId="{739CD972-6CB4-92A3-2CEA-E314C57DA637}"/>
          </ac:picMkLst>
        </pc:picChg>
      </pc:sldChg>
      <pc:sldChg chg="add del ord">
        <pc:chgData name="Matt Gross" userId="83841ae3-a4e3-40f1-83b8-c98d3a2cbfab" providerId="ADAL" clId="{01045529-41C9-8F4F-8918-038392B4E5D1}" dt="2025-01-03T20:20:24.481" v="437" actId="2696"/>
        <pc:sldMkLst>
          <pc:docMk/>
          <pc:sldMk cId="1144338572" sldId="319"/>
        </pc:sldMkLst>
      </pc:sldChg>
      <pc:sldChg chg="add del ord">
        <pc:chgData name="Matt Gross" userId="83841ae3-a4e3-40f1-83b8-c98d3a2cbfab" providerId="ADAL" clId="{01045529-41C9-8F4F-8918-038392B4E5D1}" dt="2025-01-03T20:25:54.791" v="441" actId="2696"/>
        <pc:sldMkLst>
          <pc:docMk/>
          <pc:sldMk cId="3669413395" sldId="320"/>
        </pc:sldMkLst>
      </pc:sldChg>
      <pc:sldChg chg="add del ord">
        <pc:chgData name="Matt Gross" userId="83841ae3-a4e3-40f1-83b8-c98d3a2cbfab" providerId="ADAL" clId="{01045529-41C9-8F4F-8918-038392B4E5D1}" dt="2025-01-04T13:18:46.228" v="672" actId="2696"/>
        <pc:sldMkLst>
          <pc:docMk/>
          <pc:sldMk cId="1201444782" sldId="321"/>
        </pc:sldMkLst>
      </pc:sldChg>
      <pc:sldChg chg="add">
        <pc:chgData name="Matt Gross" userId="83841ae3-a4e3-40f1-83b8-c98d3a2cbfab" providerId="ADAL" clId="{01045529-41C9-8F4F-8918-038392B4E5D1}" dt="2025-01-03T20:19:56.184" v="432"/>
        <pc:sldMkLst>
          <pc:docMk/>
          <pc:sldMk cId="2130917000" sldId="361"/>
        </pc:sldMkLst>
      </pc:sldChg>
      <pc:sldChg chg="add">
        <pc:chgData name="Matt Gross" userId="83841ae3-a4e3-40f1-83b8-c98d3a2cbfab" providerId="ADAL" clId="{01045529-41C9-8F4F-8918-038392B4E5D1}" dt="2025-01-03T20:19:56.184" v="432"/>
        <pc:sldMkLst>
          <pc:docMk/>
          <pc:sldMk cId="1529291951" sldId="474"/>
        </pc:sldMkLst>
      </pc:sldChg>
      <pc:sldChg chg="add">
        <pc:chgData name="Matt Gross" userId="83841ae3-a4e3-40f1-83b8-c98d3a2cbfab" providerId="ADAL" clId="{01045529-41C9-8F4F-8918-038392B4E5D1}" dt="2025-01-03T20:19:56.184" v="432"/>
        <pc:sldMkLst>
          <pc:docMk/>
          <pc:sldMk cId="890613809" sldId="936"/>
        </pc:sldMkLst>
      </pc:sldChg>
      <pc:sldChg chg="modSp add mod">
        <pc:chgData name="Matt Gross" userId="83841ae3-a4e3-40f1-83b8-c98d3a2cbfab" providerId="ADAL" clId="{01045529-41C9-8F4F-8918-038392B4E5D1}" dt="2025-01-04T02:45:11.067" v="571" actId="1035"/>
        <pc:sldMkLst>
          <pc:docMk/>
          <pc:sldMk cId="2034351241" sldId="2145707248"/>
        </pc:sldMkLst>
        <pc:spChg chg="mod">
          <ac:chgData name="Matt Gross" userId="83841ae3-a4e3-40f1-83b8-c98d3a2cbfab" providerId="ADAL" clId="{01045529-41C9-8F4F-8918-038392B4E5D1}" dt="2025-01-04T02:45:11.067" v="571" actId="1035"/>
          <ac:spMkLst>
            <pc:docMk/>
            <pc:sldMk cId="2034351241" sldId="2145707248"/>
            <ac:spMk id="58" creationId="{C5432A53-2CE7-E26F-23BB-4668589006E3}"/>
          </ac:spMkLst>
        </pc:spChg>
      </pc:sldChg>
      <pc:sldChg chg="add">
        <pc:chgData name="Matt Gross" userId="83841ae3-a4e3-40f1-83b8-c98d3a2cbfab" providerId="ADAL" clId="{01045529-41C9-8F4F-8918-038392B4E5D1}" dt="2025-01-03T20:19:56.184" v="432"/>
        <pc:sldMkLst>
          <pc:docMk/>
          <pc:sldMk cId="211153975" sldId="2145707363"/>
        </pc:sldMkLst>
      </pc:sldChg>
      <pc:sldChg chg="add">
        <pc:chgData name="Matt Gross" userId="83841ae3-a4e3-40f1-83b8-c98d3a2cbfab" providerId="ADAL" clId="{01045529-41C9-8F4F-8918-038392B4E5D1}" dt="2025-01-03T20:19:56.184" v="432"/>
        <pc:sldMkLst>
          <pc:docMk/>
          <pc:sldMk cId="2454852784" sldId="2145707376"/>
        </pc:sldMkLst>
      </pc:sldChg>
      <pc:sldChg chg="add">
        <pc:chgData name="Matt Gross" userId="83841ae3-a4e3-40f1-83b8-c98d3a2cbfab" providerId="ADAL" clId="{01045529-41C9-8F4F-8918-038392B4E5D1}" dt="2025-01-03T20:19:56.184" v="432"/>
        <pc:sldMkLst>
          <pc:docMk/>
          <pc:sldMk cId="803026969" sldId="2145707394"/>
        </pc:sldMkLst>
      </pc:sldChg>
      <pc:sldChg chg="add">
        <pc:chgData name="Matt Gross" userId="83841ae3-a4e3-40f1-83b8-c98d3a2cbfab" providerId="ADAL" clId="{01045529-41C9-8F4F-8918-038392B4E5D1}" dt="2025-01-03T20:19:56.184" v="432"/>
        <pc:sldMkLst>
          <pc:docMk/>
          <pc:sldMk cId="1844708925" sldId="2145707422"/>
        </pc:sldMkLst>
      </pc:sldChg>
      <pc:sldChg chg="add">
        <pc:chgData name="Matt Gross" userId="83841ae3-a4e3-40f1-83b8-c98d3a2cbfab" providerId="ADAL" clId="{01045529-41C9-8F4F-8918-038392B4E5D1}" dt="2025-01-03T20:19:56.184" v="432"/>
        <pc:sldMkLst>
          <pc:docMk/>
          <pc:sldMk cId="1189103487" sldId="2145707432"/>
        </pc:sldMkLst>
      </pc:sldChg>
      <pc:sldChg chg="modSp add">
        <pc:chgData name="Matt Gross" userId="83841ae3-a4e3-40f1-83b8-c98d3a2cbfab" providerId="ADAL" clId="{01045529-41C9-8F4F-8918-038392B4E5D1}" dt="2025-01-03T20:19:56.184" v="432"/>
        <pc:sldMkLst>
          <pc:docMk/>
          <pc:sldMk cId="2211479797" sldId="2145707473"/>
        </pc:sldMkLst>
        <pc:spChg chg="mod">
          <ac:chgData name="Matt Gross" userId="83841ae3-a4e3-40f1-83b8-c98d3a2cbfab" providerId="ADAL" clId="{01045529-41C9-8F4F-8918-038392B4E5D1}" dt="2025-01-03T20:19:56.184" v="432"/>
          <ac:spMkLst>
            <pc:docMk/>
            <pc:sldMk cId="2211479797" sldId="2145707473"/>
            <ac:spMk id="236" creationId="{00000000-0000-0000-0000-000000000000}"/>
          </ac:spMkLst>
        </pc:spChg>
      </pc:sldChg>
      <pc:sldChg chg="add">
        <pc:chgData name="Matt Gross" userId="83841ae3-a4e3-40f1-83b8-c98d3a2cbfab" providerId="ADAL" clId="{01045529-41C9-8F4F-8918-038392B4E5D1}" dt="2025-01-03T20:19:56.184" v="432"/>
        <pc:sldMkLst>
          <pc:docMk/>
          <pc:sldMk cId="659569040" sldId="2145707475"/>
        </pc:sldMkLst>
      </pc:sldChg>
      <pc:sldChg chg="add">
        <pc:chgData name="Matt Gross" userId="83841ae3-a4e3-40f1-83b8-c98d3a2cbfab" providerId="ADAL" clId="{01045529-41C9-8F4F-8918-038392B4E5D1}" dt="2025-01-03T20:19:56.184" v="432"/>
        <pc:sldMkLst>
          <pc:docMk/>
          <pc:sldMk cId="1966875325" sldId="2145707482"/>
        </pc:sldMkLst>
      </pc:sldChg>
      <pc:sldChg chg="add">
        <pc:chgData name="Matt Gross" userId="83841ae3-a4e3-40f1-83b8-c98d3a2cbfab" providerId="ADAL" clId="{01045529-41C9-8F4F-8918-038392B4E5D1}" dt="2025-01-03T20:19:56.184" v="432"/>
        <pc:sldMkLst>
          <pc:docMk/>
          <pc:sldMk cId="2116632449" sldId="2145707494"/>
        </pc:sldMkLst>
      </pc:sldChg>
      <pc:sldChg chg="modSp add mod">
        <pc:chgData name="Matt Gross" userId="83841ae3-a4e3-40f1-83b8-c98d3a2cbfab" providerId="ADAL" clId="{01045529-41C9-8F4F-8918-038392B4E5D1}" dt="2025-01-03T20:19:56.322" v="434" actId="27636"/>
        <pc:sldMkLst>
          <pc:docMk/>
          <pc:sldMk cId="2900304685" sldId="2145707495"/>
        </pc:sldMkLst>
        <pc:spChg chg="mod">
          <ac:chgData name="Matt Gross" userId="83841ae3-a4e3-40f1-83b8-c98d3a2cbfab" providerId="ADAL" clId="{01045529-41C9-8F4F-8918-038392B4E5D1}" dt="2025-01-03T20:19:56.322" v="434" actId="27636"/>
          <ac:spMkLst>
            <pc:docMk/>
            <pc:sldMk cId="2900304685" sldId="2145707495"/>
            <ac:spMk id="2" creationId="{EF51ABC4-4990-4C65-3F8C-AE7F2E689499}"/>
          </ac:spMkLst>
        </pc:spChg>
        <pc:spChg chg="mod">
          <ac:chgData name="Matt Gross" userId="83841ae3-a4e3-40f1-83b8-c98d3a2cbfab" providerId="ADAL" clId="{01045529-41C9-8F4F-8918-038392B4E5D1}" dt="2025-01-03T20:19:56.184" v="432"/>
          <ac:spMkLst>
            <pc:docMk/>
            <pc:sldMk cId="2900304685" sldId="2145707495"/>
            <ac:spMk id="4" creationId="{F1DEA1A9-77D7-0058-AE2D-0B2E22F0A8B5}"/>
          </ac:spMkLst>
        </pc:spChg>
      </pc:sldChg>
      <pc:sldChg chg="add">
        <pc:chgData name="Matt Gross" userId="83841ae3-a4e3-40f1-83b8-c98d3a2cbfab" providerId="ADAL" clId="{01045529-41C9-8F4F-8918-038392B4E5D1}" dt="2025-01-03T20:19:56.184" v="432"/>
        <pc:sldMkLst>
          <pc:docMk/>
          <pc:sldMk cId="3823681769" sldId="2145707498"/>
        </pc:sldMkLst>
      </pc:sldChg>
      <pc:sldChg chg="add">
        <pc:chgData name="Matt Gross" userId="83841ae3-a4e3-40f1-83b8-c98d3a2cbfab" providerId="ADAL" clId="{01045529-41C9-8F4F-8918-038392B4E5D1}" dt="2025-01-03T20:19:56.184" v="432"/>
        <pc:sldMkLst>
          <pc:docMk/>
          <pc:sldMk cId="433828511" sldId="2145707499"/>
        </pc:sldMkLst>
      </pc:sldChg>
      <pc:sldChg chg="add">
        <pc:chgData name="Matt Gross" userId="83841ae3-a4e3-40f1-83b8-c98d3a2cbfab" providerId="ADAL" clId="{01045529-41C9-8F4F-8918-038392B4E5D1}" dt="2025-01-03T20:19:56.184" v="432"/>
        <pc:sldMkLst>
          <pc:docMk/>
          <pc:sldMk cId="4006681887" sldId="2145707502"/>
        </pc:sldMkLst>
      </pc:sldChg>
      <pc:sldChg chg="add">
        <pc:chgData name="Matt Gross" userId="83841ae3-a4e3-40f1-83b8-c98d3a2cbfab" providerId="ADAL" clId="{01045529-41C9-8F4F-8918-038392B4E5D1}" dt="2025-01-03T20:19:56.184" v="432"/>
        <pc:sldMkLst>
          <pc:docMk/>
          <pc:sldMk cId="3407749486" sldId="2145707510"/>
        </pc:sldMkLst>
      </pc:sldChg>
      <pc:sldChg chg="add">
        <pc:chgData name="Matt Gross" userId="83841ae3-a4e3-40f1-83b8-c98d3a2cbfab" providerId="ADAL" clId="{01045529-41C9-8F4F-8918-038392B4E5D1}" dt="2025-01-03T20:19:56.184" v="432"/>
        <pc:sldMkLst>
          <pc:docMk/>
          <pc:sldMk cId="1904331035" sldId="2145707512"/>
        </pc:sldMkLst>
      </pc:sldChg>
      <pc:sldChg chg="add">
        <pc:chgData name="Matt Gross" userId="83841ae3-a4e3-40f1-83b8-c98d3a2cbfab" providerId="ADAL" clId="{01045529-41C9-8F4F-8918-038392B4E5D1}" dt="2025-01-03T20:19:56.184" v="432"/>
        <pc:sldMkLst>
          <pc:docMk/>
          <pc:sldMk cId="1530652865" sldId="2145707513"/>
        </pc:sldMkLst>
      </pc:sldChg>
      <pc:sldChg chg="add">
        <pc:chgData name="Matt Gross" userId="83841ae3-a4e3-40f1-83b8-c98d3a2cbfab" providerId="ADAL" clId="{01045529-41C9-8F4F-8918-038392B4E5D1}" dt="2025-01-03T20:19:56.184" v="432"/>
        <pc:sldMkLst>
          <pc:docMk/>
          <pc:sldMk cId="4287949923" sldId="2145707514"/>
        </pc:sldMkLst>
      </pc:sldChg>
      <pc:sldChg chg="add">
        <pc:chgData name="Matt Gross" userId="83841ae3-a4e3-40f1-83b8-c98d3a2cbfab" providerId="ADAL" clId="{01045529-41C9-8F4F-8918-038392B4E5D1}" dt="2025-01-03T20:19:56.184" v="432"/>
        <pc:sldMkLst>
          <pc:docMk/>
          <pc:sldMk cId="2619754300" sldId="2145707516"/>
        </pc:sldMkLst>
      </pc:sldChg>
      <pc:sldChg chg="add">
        <pc:chgData name="Matt Gross" userId="83841ae3-a4e3-40f1-83b8-c98d3a2cbfab" providerId="ADAL" clId="{01045529-41C9-8F4F-8918-038392B4E5D1}" dt="2025-01-03T20:19:56.184" v="432"/>
        <pc:sldMkLst>
          <pc:docMk/>
          <pc:sldMk cId="3937907545" sldId="2145707529"/>
        </pc:sldMkLst>
      </pc:sldChg>
      <pc:sldChg chg="add">
        <pc:chgData name="Matt Gross" userId="83841ae3-a4e3-40f1-83b8-c98d3a2cbfab" providerId="ADAL" clId="{01045529-41C9-8F4F-8918-038392B4E5D1}" dt="2025-01-03T20:19:56.184" v="432"/>
        <pc:sldMkLst>
          <pc:docMk/>
          <pc:sldMk cId="1638925987" sldId="2145707535"/>
        </pc:sldMkLst>
      </pc:sldChg>
      <pc:sldChg chg="modSp add mod">
        <pc:chgData name="Matt Gross" userId="83841ae3-a4e3-40f1-83b8-c98d3a2cbfab" providerId="ADAL" clId="{01045529-41C9-8F4F-8918-038392B4E5D1}" dt="2025-01-03T20:19:56.317" v="433" actId="27636"/>
        <pc:sldMkLst>
          <pc:docMk/>
          <pc:sldMk cId="983260469" sldId="2145707536"/>
        </pc:sldMkLst>
        <pc:spChg chg="mod">
          <ac:chgData name="Matt Gross" userId="83841ae3-a4e3-40f1-83b8-c98d3a2cbfab" providerId="ADAL" clId="{01045529-41C9-8F4F-8918-038392B4E5D1}" dt="2025-01-03T20:19:56.317" v="433" actId="27636"/>
          <ac:spMkLst>
            <pc:docMk/>
            <pc:sldMk cId="983260469" sldId="2145707536"/>
            <ac:spMk id="5" creationId="{20E3BB57-5532-3291-C6CE-430CBC15A250}"/>
          </ac:spMkLst>
        </pc:spChg>
      </pc:sldChg>
      <pc:sldChg chg="add">
        <pc:chgData name="Matt Gross" userId="83841ae3-a4e3-40f1-83b8-c98d3a2cbfab" providerId="ADAL" clId="{01045529-41C9-8F4F-8918-038392B4E5D1}" dt="2025-01-03T20:19:56.184" v="432"/>
        <pc:sldMkLst>
          <pc:docMk/>
          <pc:sldMk cId="1637872816" sldId="2145707537"/>
        </pc:sldMkLst>
      </pc:sldChg>
      <pc:sldChg chg="add">
        <pc:chgData name="Matt Gross" userId="83841ae3-a4e3-40f1-83b8-c98d3a2cbfab" providerId="ADAL" clId="{01045529-41C9-8F4F-8918-038392B4E5D1}" dt="2025-01-03T20:19:56.184" v="432"/>
        <pc:sldMkLst>
          <pc:docMk/>
          <pc:sldMk cId="2279031635" sldId="2145707538"/>
        </pc:sldMkLst>
      </pc:sldChg>
      <pc:sldChg chg="add">
        <pc:chgData name="Matt Gross" userId="83841ae3-a4e3-40f1-83b8-c98d3a2cbfab" providerId="ADAL" clId="{01045529-41C9-8F4F-8918-038392B4E5D1}" dt="2025-01-03T20:19:56.184" v="432"/>
        <pc:sldMkLst>
          <pc:docMk/>
          <pc:sldMk cId="3103072863" sldId="2145707542"/>
        </pc:sldMkLst>
      </pc:sldChg>
      <pc:sldChg chg="add">
        <pc:chgData name="Matt Gross" userId="83841ae3-a4e3-40f1-83b8-c98d3a2cbfab" providerId="ADAL" clId="{01045529-41C9-8F4F-8918-038392B4E5D1}" dt="2025-01-03T20:19:56.184" v="432"/>
        <pc:sldMkLst>
          <pc:docMk/>
          <pc:sldMk cId="2570967261" sldId="2145707545"/>
        </pc:sldMkLst>
      </pc:sldChg>
      <pc:sldChg chg="add">
        <pc:chgData name="Matt Gross" userId="83841ae3-a4e3-40f1-83b8-c98d3a2cbfab" providerId="ADAL" clId="{01045529-41C9-8F4F-8918-038392B4E5D1}" dt="2025-01-03T20:19:56.184" v="432"/>
        <pc:sldMkLst>
          <pc:docMk/>
          <pc:sldMk cId="1469174865" sldId="2145707546"/>
        </pc:sldMkLst>
      </pc:sldChg>
      <pc:sldChg chg="add">
        <pc:chgData name="Matt Gross" userId="83841ae3-a4e3-40f1-83b8-c98d3a2cbfab" providerId="ADAL" clId="{01045529-41C9-8F4F-8918-038392B4E5D1}" dt="2025-01-03T20:19:56.184" v="432"/>
        <pc:sldMkLst>
          <pc:docMk/>
          <pc:sldMk cId="382417109" sldId="2145707547"/>
        </pc:sldMkLst>
      </pc:sldChg>
      <pc:sldChg chg="add ord">
        <pc:chgData name="Matt Gross" userId="83841ae3-a4e3-40f1-83b8-c98d3a2cbfab" providerId="ADAL" clId="{01045529-41C9-8F4F-8918-038392B4E5D1}" dt="2025-01-03T20:20:19.992" v="436" actId="20578"/>
        <pc:sldMkLst>
          <pc:docMk/>
          <pc:sldMk cId="3180139942" sldId="2145707548"/>
        </pc:sldMkLst>
      </pc:sldChg>
      <pc:sldChg chg="addSp delSp modSp add mod ord">
        <pc:chgData name="Matt Gross" userId="83841ae3-a4e3-40f1-83b8-c98d3a2cbfab" providerId="ADAL" clId="{01045529-41C9-8F4F-8918-038392B4E5D1}" dt="2025-01-04T13:18:25.271" v="671" actId="1076"/>
        <pc:sldMkLst>
          <pc:docMk/>
          <pc:sldMk cId="2681990717" sldId="2145707549"/>
        </pc:sldMkLst>
        <pc:spChg chg="add mod">
          <ac:chgData name="Matt Gross" userId="83841ae3-a4e3-40f1-83b8-c98d3a2cbfab" providerId="ADAL" clId="{01045529-41C9-8F4F-8918-038392B4E5D1}" dt="2025-01-04T13:18:01.543" v="665" actId="14100"/>
          <ac:spMkLst>
            <pc:docMk/>
            <pc:sldMk cId="2681990717" sldId="2145707549"/>
            <ac:spMk id="2" creationId="{3EA6F454-BE43-1B59-8BE5-F90850A1EAB7}"/>
          </ac:spMkLst>
        </pc:spChg>
        <pc:spChg chg="add del mod">
          <ac:chgData name="Matt Gross" userId="83841ae3-a4e3-40f1-83b8-c98d3a2cbfab" providerId="ADAL" clId="{01045529-41C9-8F4F-8918-038392B4E5D1}" dt="2025-01-04T11:02:19.634" v="617"/>
          <ac:spMkLst>
            <pc:docMk/>
            <pc:sldMk cId="2681990717" sldId="2145707549"/>
            <ac:spMk id="2" creationId="{9F3AE3D0-2638-21D3-D8CB-BF2843A911DB}"/>
          </ac:spMkLst>
        </pc:spChg>
        <pc:spChg chg="mod">
          <ac:chgData name="Matt Gross" userId="83841ae3-a4e3-40f1-83b8-c98d3a2cbfab" providerId="ADAL" clId="{01045529-41C9-8F4F-8918-038392B4E5D1}" dt="2025-01-04T10:56:31.738" v="591" actId="1035"/>
          <ac:spMkLst>
            <pc:docMk/>
            <pc:sldMk cId="2681990717" sldId="2145707549"/>
            <ac:spMk id="4" creationId="{9B241FBA-6EC7-62C4-8183-8D2FA94C70C2}"/>
          </ac:spMkLst>
        </pc:spChg>
        <pc:spChg chg="add del mod">
          <ac:chgData name="Matt Gross" userId="83841ae3-a4e3-40f1-83b8-c98d3a2cbfab" providerId="ADAL" clId="{01045529-41C9-8F4F-8918-038392B4E5D1}" dt="2025-01-04T11:05:16.482" v="626"/>
          <ac:spMkLst>
            <pc:docMk/>
            <pc:sldMk cId="2681990717" sldId="2145707549"/>
            <ac:spMk id="6" creationId="{4916A4E0-3383-5B0A-6C93-367C3C172FB2}"/>
          </ac:spMkLst>
        </pc:spChg>
        <pc:picChg chg="del">
          <ac:chgData name="Matt Gross" userId="83841ae3-a4e3-40f1-83b8-c98d3a2cbfab" providerId="ADAL" clId="{01045529-41C9-8F4F-8918-038392B4E5D1}" dt="2025-01-04T10:56:52.936" v="592" actId="478"/>
          <ac:picMkLst>
            <pc:docMk/>
            <pc:sldMk cId="2681990717" sldId="2145707549"/>
            <ac:picMk id="3" creationId="{08E3FD92-68A1-1816-453A-AFD78761AAA5}"/>
          </ac:picMkLst>
        </pc:picChg>
        <pc:picChg chg="del">
          <ac:chgData name="Matt Gross" userId="83841ae3-a4e3-40f1-83b8-c98d3a2cbfab" providerId="ADAL" clId="{01045529-41C9-8F4F-8918-038392B4E5D1}" dt="2025-01-04T11:00:16.055" v="601" actId="478"/>
          <ac:picMkLst>
            <pc:docMk/>
            <pc:sldMk cId="2681990717" sldId="2145707549"/>
            <ac:picMk id="5" creationId="{5638BF11-3F06-C40A-F8C8-66E72101FB9C}"/>
          </ac:picMkLst>
        </pc:picChg>
        <pc:picChg chg="add del mod">
          <ac:chgData name="Matt Gross" userId="83841ae3-a4e3-40f1-83b8-c98d3a2cbfab" providerId="ADAL" clId="{01045529-41C9-8F4F-8918-038392B4E5D1}" dt="2025-01-04T11:19:16.342" v="647" actId="478"/>
          <ac:picMkLst>
            <pc:docMk/>
            <pc:sldMk cId="2681990717" sldId="2145707549"/>
            <ac:picMk id="7" creationId="{5CC723EC-B19A-805F-94D8-3ABF7D98FE01}"/>
          </ac:picMkLst>
        </pc:picChg>
        <pc:picChg chg="add del mod">
          <ac:chgData name="Matt Gross" userId="83841ae3-a4e3-40f1-83b8-c98d3a2cbfab" providerId="ADAL" clId="{01045529-41C9-8F4F-8918-038392B4E5D1}" dt="2025-01-04T11:05:15.269" v="624" actId="478"/>
          <ac:picMkLst>
            <pc:docMk/>
            <pc:sldMk cId="2681990717" sldId="2145707549"/>
            <ac:picMk id="1026" creationId="{92AE6444-CD05-DB0F-483A-46D8A797CA44}"/>
          </ac:picMkLst>
        </pc:picChg>
        <pc:picChg chg="add">
          <ac:chgData name="Matt Gross" userId="83841ae3-a4e3-40f1-83b8-c98d3a2cbfab" providerId="ADAL" clId="{01045529-41C9-8F4F-8918-038392B4E5D1}" dt="2025-01-04T10:58:13.200" v="596"/>
          <ac:picMkLst>
            <pc:docMk/>
            <pc:sldMk cId="2681990717" sldId="2145707549"/>
            <ac:picMk id="1028" creationId="{77D2E0C2-EE54-661E-47E5-66FC42107CF6}"/>
          </ac:picMkLst>
        </pc:picChg>
        <pc:picChg chg="add del mod">
          <ac:chgData name="Matt Gross" userId="83841ae3-a4e3-40f1-83b8-c98d3a2cbfab" providerId="ADAL" clId="{01045529-41C9-8F4F-8918-038392B4E5D1}" dt="2025-01-04T11:02:19.382" v="615" actId="478"/>
          <ac:picMkLst>
            <pc:docMk/>
            <pc:sldMk cId="2681990717" sldId="2145707549"/>
            <ac:picMk id="1030" creationId="{0A89E4F6-A1D3-DA14-3EBB-5C55E12A8176}"/>
          </ac:picMkLst>
        </pc:picChg>
        <pc:picChg chg="add mod">
          <ac:chgData name="Matt Gross" userId="83841ae3-a4e3-40f1-83b8-c98d3a2cbfab" providerId="ADAL" clId="{01045529-41C9-8F4F-8918-038392B4E5D1}" dt="2025-01-04T13:18:25.271" v="671" actId="1076"/>
          <ac:picMkLst>
            <pc:docMk/>
            <pc:sldMk cId="2681990717" sldId="2145707549"/>
            <ac:picMk id="1032" creationId="{CCFFAB9E-4332-F518-FFA9-EAB6381D69AF}"/>
          </ac:picMkLst>
        </pc:picChg>
        <pc:picChg chg="add mod">
          <ac:chgData name="Matt Gross" userId="83841ae3-a4e3-40f1-83b8-c98d3a2cbfab" providerId="ADAL" clId="{01045529-41C9-8F4F-8918-038392B4E5D1}" dt="2025-01-04T13:18:08.974" v="666" actId="1076"/>
          <ac:picMkLst>
            <pc:docMk/>
            <pc:sldMk cId="2681990717" sldId="2145707549"/>
            <ac:picMk id="1034" creationId="{B11DF174-0D82-E558-ED42-60D4482981CA}"/>
          </ac:picMkLst>
        </pc:picChg>
        <pc:picChg chg="add mod">
          <ac:chgData name="Matt Gross" userId="83841ae3-a4e3-40f1-83b8-c98d3a2cbfab" providerId="ADAL" clId="{01045529-41C9-8F4F-8918-038392B4E5D1}" dt="2025-01-04T13:16:40.265" v="655" actId="18131"/>
          <ac:picMkLst>
            <pc:docMk/>
            <pc:sldMk cId="2681990717" sldId="2145707549"/>
            <ac:picMk id="1036" creationId="{C440AA20-370C-4666-9C39-D9813F4F37D8}"/>
          </ac:picMkLst>
        </pc:picChg>
      </pc:sldChg>
      <pc:sldChg chg="add">
        <pc:chgData name="Matt Gross" userId="83841ae3-a4e3-40f1-83b8-c98d3a2cbfab" providerId="ADAL" clId="{01045529-41C9-8F4F-8918-038392B4E5D1}" dt="2025-01-04T13:18:50.961" v="673"/>
        <pc:sldMkLst>
          <pc:docMk/>
          <pc:sldMk cId="4056579623" sldId="2145707550"/>
        </pc:sldMkLst>
      </pc:sldChg>
      <pc:sldChg chg="add ord">
        <pc:chgData name="Matt Gross" userId="83841ae3-a4e3-40f1-83b8-c98d3a2cbfab" providerId="ADAL" clId="{01045529-41C9-8F4F-8918-038392B4E5D1}" dt="2025-01-04T13:20:17.625" v="675" actId="20578"/>
        <pc:sldMkLst>
          <pc:docMk/>
          <pc:sldMk cId="2613738986" sldId="2145707551"/>
        </pc:sldMkLst>
      </pc:sldChg>
      <pc:sldMasterChg chg="delSldLayout">
        <pc:chgData name="Matt Gross" userId="83841ae3-a4e3-40f1-83b8-c98d3a2cbfab" providerId="ADAL" clId="{01045529-41C9-8F4F-8918-038392B4E5D1}" dt="2025-01-03T20:11:05.263" v="406" actId="18676"/>
        <pc:sldMasterMkLst>
          <pc:docMk/>
          <pc:sldMasterMk cId="1606046673" sldId="2147483648"/>
        </pc:sldMasterMkLst>
        <pc:sldLayoutChg chg="del">
          <pc:chgData name="Matt Gross" userId="83841ae3-a4e3-40f1-83b8-c98d3a2cbfab" providerId="ADAL" clId="{01045529-41C9-8F4F-8918-038392B4E5D1}" dt="2025-01-03T20:11:05.263" v="406" actId="18676"/>
          <pc:sldLayoutMkLst>
            <pc:docMk/>
            <pc:sldMasterMk cId="1606046673" sldId="2147483648"/>
            <pc:sldLayoutMk cId="4100340514" sldId="2147483660"/>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41892928138732"/>
          <c:y val="5.0925925925925923E-2"/>
          <c:w val="0.4291751455368778"/>
          <c:h val="0.89814814814814814"/>
        </c:manualLayout>
      </c:layout>
      <c:barChart>
        <c:barDir val="bar"/>
        <c:grouping val="clustered"/>
        <c:varyColors val="0"/>
        <c:ser>
          <c:idx val="0"/>
          <c:order val="0"/>
          <c:tx>
            <c:strRef>
              <c:f>Sheet1!$M$7</c:f>
              <c:strCache>
                <c:ptCount val="1"/>
                <c:pt idx="0">
                  <c:v>Percent of responding schools</c:v>
                </c:pt>
              </c:strCache>
            </c:strRef>
          </c:tx>
          <c:spPr>
            <a:solidFill>
              <a:schemeClr val="accent1"/>
            </a:solidFill>
            <a:ln>
              <a:noFill/>
            </a:ln>
            <a:effectLst/>
          </c:spPr>
          <c:invertIfNegative val="0"/>
          <c:dLbls>
            <c:dLbl>
              <c:idx val="0"/>
              <c:tx>
                <c:rich>
                  <a:bodyPr/>
                  <a:lstStyle/>
                  <a:p>
                    <a:fld id="{348BFEEE-F414-4555-A166-7DF55A4B249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38-4362-BF2A-DC15DD7755AF}"/>
                </c:ext>
              </c:extLst>
            </c:dLbl>
            <c:dLbl>
              <c:idx val="5"/>
              <c:layout>
                <c:manualLayout>
                  <c:x val="-2.2334653993693989E-16"/>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AD-48FA-AACB-57D073AD163D}"/>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Sheet1!$L$8:$L$13</c:f>
              <c:strCache>
                <c:ptCount val="6"/>
                <c:pt idx="0">
                  <c:v>None of the above</c:v>
                </c:pt>
                <c:pt idx="1">
                  <c:v>Offered fewer student services</c:v>
                </c:pt>
                <c:pt idx="2">
                  <c:v>Offered fewer extracurricular opportunities</c:v>
                </c:pt>
                <c:pt idx="3">
                  <c:v>Increased class size</c:v>
                </c:pt>
                <c:pt idx="4">
                  <c:v>Shared teachers/staff with other schools</c:v>
                </c:pt>
                <c:pt idx="5">
                  <c:v>Used teachers outside intended duties</c:v>
                </c:pt>
              </c:strCache>
            </c:strRef>
          </c:cat>
          <c:val>
            <c:numRef>
              <c:f>Sheet1!$M$8:$M$13</c:f>
              <c:numCache>
                <c:formatCode>0%</c:formatCode>
                <c:ptCount val="6"/>
                <c:pt idx="0">
                  <c:v>0.17</c:v>
                </c:pt>
                <c:pt idx="1">
                  <c:v>0.17</c:v>
                </c:pt>
                <c:pt idx="2">
                  <c:v>0.17</c:v>
                </c:pt>
                <c:pt idx="3">
                  <c:v>0.2</c:v>
                </c:pt>
                <c:pt idx="4">
                  <c:v>0.26</c:v>
                </c:pt>
                <c:pt idx="5">
                  <c:v>0.56999999999999995</c:v>
                </c:pt>
              </c:numCache>
            </c:numRef>
          </c:val>
          <c:extLst>
            <c:ext xmlns:c16="http://schemas.microsoft.com/office/drawing/2014/chart" uri="{C3380CC4-5D6E-409C-BE32-E72D297353CC}">
              <c16:uniqueId val="{00000000-8F73-4693-B122-505471266C52}"/>
            </c:ext>
          </c:extLst>
        </c:ser>
        <c:dLbls>
          <c:showLegendKey val="0"/>
          <c:showVal val="0"/>
          <c:showCatName val="0"/>
          <c:showSerName val="0"/>
          <c:showPercent val="0"/>
          <c:showBubbleSize val="0"/>
        </c:dLbls>
        <c:gapWidth val="182"/>
        <c:axId val="1040079871"/>
        <c:axId val="1040080831"/>
      </c:barChart>
      <c:catAx>
        <c:axId val="1040079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040080831"/>
        <c:crosses val="autoZero"/>
        <c:auto val="1"/>
        <c:lblAlgn val="ctr"/>
        <c:lblOffset val="100"/>
        <c:noMultiLvlLbl val="0"/>
      </c:catAx>
      <c:valAx>
        <c:axId val="10400808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40079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oAutofit/>
    </a:bodyPr>
    <a:lstStyle/>
    <a:p>
      <a:pPr>
        <a:defRPr sz="1600">
          <a:solidFill>
            <a:sysClr val="windowText" lastClr="000000"/>
          </a:solidFil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hyperlink" Target="https://www.tandfonline.com/doi/abs/10.1080/15582159.2022.2151923" TargetMode="External"/><Relationship Id="rId2" Type="http://schemas.openxmlformats.org/officeDocument/2006/relationships/hyperlink" Target="https://learningpolicyinstitute.org/product/2024-whats-cost-teacher-turnover" TargetMode="External"/><Relationship Id="rId1" Type="http://schemas.openxmlformats.org/officeDocument/2006/relationships/hyperlink" Target="https://journals.sagepub.com/doi/full/10.1177/2332858420905812" TargetMode="External"/><Relationship Id="rId4" Type="http://schemas.openxmlformats.org/officeDocument/2006/relationships/hyperlink" Target="https://sites.edb.utexas.edu/wp-content/uploads/sites/170/2024/10/USCRossierUniversityofTexas_Report1_FINAL2-1.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ites.edb.utexas.edu/wp-content/uploads/sites/170/2024/10/USCRossierUniversityofTexas_Report1_FINAL2-1.pdf" TargetMode="External"/><Relationship Id="rId2" Type="http://schemas.openxmlformats.org/officeDocument/2006/relationships/hyperlink" Target="https://www.tandfonline.com/doi/abs/10.1080/15582159.2022.2151923" TargetMode="External"/><Relationship Id="rId1" Type="http://schemas.openxmlformats.org/officeDocument/2006/relationships/hyperlink" Target="https://journals.sagepub.com/doi/full/10.1177/2332858420905812" TargetMode="External"/><Relationship Id="rId4" Type="http://schemas.openxmlformats.org/officeDocument/2006/relationships/hyperlink" Target="https://learningpolicyinstitute.org/product/2024-whats-cost-teacher-turnover"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E3613-D65D-476E-802C-CE134446D81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01F72CB-D85E-4510-B097-C22159B9BBAD}">
      <dgm:prSet phldrT="[Text]" custT="1"/>
      <dgm:spPr/>
      <dgm:t>
        <a:bodyPr/>
        <a:lstStyle/>
        <a:p>
          <a:r>
            <a:rPr lang="en-US" sz="2200" b="1" dirty="0">
              <a:solidFill>
                <a:schemeClr val="bg1"/>
              </a:solidFill>
            </a:rPr>
            <a:t>Academic:</a:t>
          </a:r>
        </a:p>
      </dgm:t>
    </dgm:pt>
    <dgm:pt modelId="{B2F3E3ED-DFC3-43CE-8499-03FB3BC83034}" type="parTrans" cxnId="{A8E77CFA-7254-49C8-A300-420E01B96D72}">
      <dgm:prSet/>
      <dgm:spPr/>
      <dgm:t>
        <a:bodyPr/>
        <a:lstStyle/>
        <a:p>
          <a:endParaRPr lang="en-US"/>
        </a:p>
      </dgm:t>
    </dgm:pt>
    <dgm:pt modelId="{68D442A7-C842-4040-9238-94C15F71D9BA}" type="sibTrans" cxnId="{A8E77CFA-7254-49C8-A300-420E01B96D72}">
      <dgm:prSet/>
      <dgm:spPr/>
      <dgm:t>
        <a:bodyPr/>
        <a:lstStyle/>
        <a:p>
          <a:endParaRPr lang="en-US"/>
        </a:p>
      </dgm:t>
    </dgm:pt>
    <dgm:pt modelId="{F6830AAA-1EA5-457A-93CC-F5A4EB80C3D8}">
      <dgm:prSet phldrT="[Text]" custT="1"/>
      <dgm:spPr/>
      <dgm:t>
        <a:bodyPr/>
        <a:lstStyle/>
        <a:p>
          <a:r>
            <a:rPr lang="en-US" sz="2200" b="1" dirty="0">
              <a:solidFill>
                <a:schemeClr val="bg1"/>
              </a:solidFill>
            </a:rPr>
            <a:t>Social:</a:t>
          </a:r>
        </a:p>
      </dgm:t>
    </dgm:pt>
    <dgm:pt modelId="{19707829-E6CB-4D7A-83D1-D49A938733FD}" type="parTrans" cxnId="{0D49DD7E-7B00-4BB7-B9E6-11B7BB4CE750}">
      <dgm:prSet/>
      <dgm:spPr/>
      <dgm:t>
        <a:bodyPr/>
        <a:lstStyle/>
        <a:p>
          <a:endParaRPr lang="en-US"/>
        </a:p>
      </dgm:t>
    </dgm:pt>
    <dgm:pt modelId="{A7F7271C-4CAB-4BE7-88DE-66B7A491BA41}" type="sibTrans" cxnId="{0D49DD7E-7B00-4BB7-B9E6-11B7BB4CE750}">
      <dgm:prSet/>
      <dgm:spPr/>
      <dgm:t>
        <a:bodyPr/>
        <a:lstStyle/>
        <a:p>
          <a:endParaRPr lang="en-US"/>
        </a:p>
      </dgm:t>
    </dgm:pt>
    <dgm:pt modelId="{1F95DDC6-06B3-4482-8369-17908A649BA7}">
      <dgm:prSet phldrT="[Text]" custT="1"/>
      <dgm:spPr/>
      <dgm:t>
        <a:bodyPr/>
        <a:lstStyle/>
        <a:p>
          <a:r>
            <a:rPr lang="en-US" sz="2100" b="1" dirty="0"/>
            <a:t>Professional: </a:t>
          </a:r>
        </a:p>
      </dgm:t>
    </dgm:pt>
    <dgm:pt modelId="{F94AF03A-46D0-48C8-A36B-8A870D77EA31}" type="parTrans" cxnId="{0C748F31-4F2B-4F82-9D28-9948C26DA181}">
      <dgm:prSet/>
      <dgm:spPr/>
      <dgm:t>
        <a:bodyPr/>
        <a:lstStyle/>
        <a:p>
          <a:endParaRPr lang="en-US"/>
        </a:p>
      </dgm:t>
    </dgm:pt>
    <dgm:pt modelId="{BF3C7DED-E5ED-40B5-86DD-64152C9DC67B}" type="sibTrans" cxnId="{0C748F31-4F2B-4F82-9D28-9948C26DA181}">
      <dgm:prSet/>
      <dgm:spPr/>
      <dgm:t>
        <a:bodyPr/>
        <a:lstStyle/>
        <a:p>
          <a:endParaRPr lang="en-US"/>
        </a:p>
      </dgm:t>
    </dgm:pt>
    <dgm:pt modelId="{78892111-C7BA-41F1-90A1-42037D7FBEF2}">
      <dgm:prSet phldrT="[Text]" custT="1"/>
      <dgm:spPr/>
      <dgm:t>
        <a:bodyPr/>
        <a:lstStyle/>
        <a:p>
          <a:r>
            <a:rPr lang="en-US" sz="2200" b="1" dirty="0"/>
            <a:t>Financial:</a:t>
          </a:r>
        </a:p>
      </dgm:t>
    </dgm:pt>
    <dgm:pt modelId="{5EA23A39-CCDF-4BEE-8880-284DA03EE18A}" type="parTrans" cxnId="{8CD02E9B-2ED4-4049-9F17-0D48AE7FC9D9}">
      <dgm:prSet/>
      <dgm:spPr/>
      <dgm:t>
        <a:bodyPr/>
        <a:lstStyle/>
        <a:p>
          <a:endParaRPr lang="en-US"/>
        </a:p>
      </dgm:t>
    </dgm:pt>
    <dgm:pt modelId="{DE0518F0-BB43-47A5-94BD-E567C047B87F}" type="sibTrans" cxnId="{8CD02E9B-2ED4-4049-9F17-0D48AE7FC9D9}">
      <dgm:prSet/>
      <dgm:spPr/>
      <dgm:t>
        <a:bodyPr/>
        <a:lstStyle/>
        <a:p>
          <a:endParaRPr lang="en-US"/>
        </a:p>
      </dgm:t>
    </dgm:pt>
    <dgm:pt modelId="{00BDD02A-AF94-4555-8AD3-9263831D0DF3}">
      <dgm:prSet custT="1"/>
      <dgm:spPr/>
      <dgm:t>
        <a:bodyPr/>
        <a:lstStyle/>
        <a:p>
          <a:pPr marL="111125" indent="0">
            <a:buNone/>
          </a:pPr>
          <a:r>
            <a:rPr lang="en-US" sz="1600" b="0" dirty="0">
              <a:solidFill>
                <a:schemeClr val="tx1"/>
              </a:solidFill>
            </a:rPr>
            <a:t>Students have </a:t>
          </a:r>
          <a:r>
            <a:rPr lang="en-US" sz="1600" b="0" dirty="0">
              <a:solidFill>
                <a:schemeClr val="tx1"/>
              </a:solidFill>
              <a:hlinkClick xmlns:r="http://schemas.openxmlformats.org/officeDocument/2006/relationships" r:id="rId1"/>
            </a:rPr>
            <a:t>lower achievement gains</a:t>
          </a:r>
          <a:r>
            <a:rPr lang="en-US" sz="1600" b="0" dirty="0">
              <a:solidFill>
                <a:schemeClr val="tx1"/>
              </a:solidFill>
            </a:rPr>
            <a:t> in schools with higher turnover </a:t>
          </a:r>
          <a:endParaRPr lang="en-US" sz="1600" dirty="0"/>
        </a:p>
      </dgm:t>
    </dgm:pt>
    <dgm:pt modelId="{A92255F2-FAC3-43F2-B469-A2C0D677A2A5}" type="parTrans" cxnId="{E4B3632C-8921-443A-9574-C42EC0F81CB4}">
      <dgm:prSet/>
      <dgm:spPr/>
      <dgm:t>
        <a:bodyPr/>
        <a:lstStyle/>
        <a:p>
          <a:endParaRPr lang="en-US"/>
        </a:p>
      </dgm:t>
    </dgm:pt>
    <dgm:pt modelId="{33C5D7BD-82C6-4115-93C8-E0B70DC25704}" type="sibTrans" cxnId="{E4B3632C-8921-443A-9574-C42EC0F81CB4}">
      <dgm:prSet/>
      <dgm:spPr/>
      <dgm:t>
        <a:bodyPr/>
        <a:lstStyle/>
        <a:p>
          <a:endParaRPr lang="en-US"/>
        </a:p>
      </dgm:t>
    </dgm:pt>
    <dgm:pt modelId="{E48EC688-1537-4C2C-AB92-512E64C8C93E}">
      <dgm:prSet/>
      <dgm:spPr/>
      <dgm:t>
        <a:bodyPr/>
        <a:lstStyle/>
        <a:p>
          <a:pPr marL="111125" indent="0">
            <a:buNone/>
          </a:pPr>
          <a:r>
            <a:rPr lang="en-US" b="0" dirty="0"/>
            <a:t>Turnover costs an </a:t>
          </a:r>
          <a:r>
            <a:rPr lang="en-US" b="0" dirty="0">
              <a:hlinkClick xmlns:r="http://schemas.openxmlformats.org/officeDocument/2006/relationships" r:id="rId2"/>
            </a:rPr>
            <a:t>estimated $25,000 per teacher</a:t>
          </a:r>
          <a:r>
            <a:rPr lang="en-US" b="0" dirty="0"/>
            <a:t> in a large school district  </a:t>
          </a:r>
          <a:endParaRPr lang="en-US" dirty="0"/>
        </a:p>
      </dgm:t>
    </dgm:pt>
    <dgm:pt modelId="{5B5CE57A-F6CA-40A0-A655-E78E63B80BA3}" type="parTrans" cxnId="{788A9DBD-AE2B-4F3A-B3B0-C241653F88D4}">
      <dgm:prSet/>
      <dgm:spPr/>
      <dgm:t>
        <a:bodyPr/>
        <a:lstStyle/>
        <a:p>
          <a:endParaRPr lang="en-US"/>
        </a:p>
      </dgm:t>
    </dgm:pt>
    <dgm:pt modelId="{2B780651-A5B6-45C3-B466-FEF13F3E7128}" type="sibTrans" cxnId="{788A9DBD-AE2B-4F3A-B3B0-C241653F88D4}">
      <dgm:prSet/>
      <dgm:spPr/>
      <dgm:t>
        <a:bodyPr/>
        <a:lstStyle/>
        <a:p>
          <a:endParaRPr lang="en-US"/>
        </a:p>
      </dgm:t>
    </dgm:pt>
    <dgm:pt modelId="{E9688036-6B17-42B5-A58B-DF526E0C0602}">
      <dgm:prSet custT="1"/>
      <dgm:spPr/>
      <dgm:t>
        <a:bodyPr/>
        <a:lstStyle/>
        <a:p>
          <a:pPr marL="111125" indent="0">
            <a:buFontTx/>
            <a:buNone/>
          </a:pPr>
          <a:r>
            <a:rPr lang="en-US" sz="1600" dirty="0"/>
            <a:t>High turnover </a:t>
          </a:r>
          <a:r>
            <a:rPr lang="en-US" sz="1600" dirty="0">
              <a:hlinkClick xmlns:r="http://schemas.openxmlformats.org/officeDocument/2006/relationships" r:id="rId3"/>
            </a:rPr>
            <a:t>lowers trust</a:t>
          </a:r>
          <a:r>
            <a:rPr lang="en-US" sz="1600" dirty="0"/>
            <a:t> and </a:t>
          </a:r>
          <a:r>
            <a:rPr lang="en-US" sz="1600" dirty="0">
              <a:hlinkClick xmlns:r="http://schemas.openxmlformats.org/officeDocument/2006/relationships" r:id="rId4"/>
            </a:rPr>
            <a:t>damages relationships </a:t>
          </a:r>
          <a:r>
            <a:rPr lang="en-US" sz="1600" dirty="0"/>
            <a:t>among teachers and students</a:t>
          </a:r>
        </a:p>
      </dgm:t>
    </dgm:pt>
    <dgm:pt modelId="{F4A11D8E-F14E-4CEA-95EC-CF1AE6890CA7}" type="parTrans" cxnId="{669EB46C-0A1C-4CC3-91D4-3234D241BCE2}">
      <dgm:prSet/>
      <dgm:spPr/>
      <dgm:t>
        <a:bodyPr/>
        <a:lstStyle/>
        <a:p>
          <a:endParaRPr lang="en-US"/>
        </a:p>
      </dgm:t>
    </dgm:pt>
    <dgm:pt modelId="{36EB00F7-E5A2-4CEC-9B58-A2C45AACDAA1}" type="sibTrans" cxnId="{669EB46C-0A1C-4CC3-91D4-3234D241BCE2}">
      <dgm:prSet/>
      <dgm:spPr/>
      <dgm:t>
        <a:bodyPr/>
        <a:lstStyle/>
        <a:p>
          <a:endParaRPr lang="en-US"/>
        </a:p>
      </dgm:t>
    </dgm:pt>
    <dgm:pt modelId="{ABC1FCB7-D3A2-432F-976D-49E5A6CCC48C}">
      <dgm:prSet phldrT="[Text]" custT="1"/>
      <dgm:spPr/>
      <dgm:t>
        <a:bodyPr/>
        <a:lstStyle/>
        <a:p>
          <a:pPr marL="111125" indent="0">
            <a:buNone/>
          </a:pPr>
          <a:r>
            <a:rPr lang="en-US" sz="1800" b="0" dirty="0"/>
            <a:t>Turnover </a:t>
          </a:r>
          <a:r>
            <a:rPr lang="en-US" sz="1800" b="0" dirty="0">
              <a:hlinkClick xmlns:r="http://schemas.openxmlformats.org/officeDocument/2006/relationships" r:id="rId4"/>
            </a:rPr>
            <a:t>hinders school improvement</a:t>
          </a:r>
          <a:r>
            <a:rPr lang="en-US" sz="1800" b="0" dirty="0"/>
            <a:t> efforts by disrupting norms and structures</a:t>
          </a:r>
        </a:p>
      </dgm:t>
    </dgm:pt>
    <dgm:pt modelId="{519B0230-5FF8-467B-BCD2-6444DCA0D673}" type="parTrans" cxnId="{75EAFD15-B3FC-42FF-A0F8-7263E9E4C5A0}">
      <dgm:prSet/>
      <dgm:spPr/>
      <dgm:t>
        <a:bodyPr/>
        <a:lstStyle/>
        <a:p>
          <a:endParaRPr lang="en-US"/>
        </a:p>
      </dgm:t>
    </dgm:pt>
    <dgm:pt modelId="{F085028C-4488-4C78-906E-9BB7F2D0878E}" type="sibTrans" cxnId="{75EAFD15-B3FC-42FF-A0F8-7263E9E4C5A0}">
      <dgm:prSet/>
      <dgm:spPr/>
      <dgm:t>
        <a:bodyPr/>
        <a:lstStyle/>
        <a:p>
          <a:endParaRPr lang="en-US"/>
        </a:p>
      </dgm:t>
    </dgm:pt>
    <dgm:pt modelId="{36BDFE55-A1E0-4A89-8D07-A2119B08097C}" type="pres">
      <dgm:prSet presAssocID="{F3DE3613-D65D-476E-802C-CE134446D81C}" presName="Name0" presStyleCnt="0">
        <dgm:presLayoutVars>
          <dgm:dir/>
          <dgm:animLvl val="lvl"/>
          <dgm:resizeHandles val="exact"/>
        </dgm:presLayoutVars>
      </dgm:prSet>
      <dgm:spPr/>
    </dgm:pt>
    <dgm:pt modelId="{51C877C1-2573-45F6-8473-F769FEFEE3AD}" type="pres">
      <dgm:prSet presAssocID="{601F72CB-D85E-4510-B097-C22159B9BBAD}" presName="composite" presStyleCnt="0"/>
      <dgm:spPr/>
    </dgm:pt>
    <dgm:pt modelId="{E679D084-4D11-43CC-A1DA-C231227BB211}" type="pres">
      <dgm:prSet presAssocID="{601F72CB-D85E-4510-B097-C22159B9BBAD}" presName="parTx" presStyleLbl="alignNode1" presStyleIdx="0" presStyleCnt="4">
        <dgm:presLayoutVars>
          <dgm:chMax val="0"/>
          <dgm:chPref val="0"/>
          <dgm:bulletEnabled val="1"/>
        </dgm:presLayoutVars>
      </dgm:prSet>
      <dgm:spPr/>
    </dgm:pt>
    <dgm:pt modelId="{671CCED0-C5B1-4A65-87B5-FE5D7B0F01DC}" type="pres">
      <dgm:prSet presAssocID="{601F72CB-D85E-4510-B097-C22159B9BBAD}" presName="desTx" presStyleLbl="alignAccFollowNode1" presStyleIdx="0" presStyleCnt="4" custLinFactNeighborX="-542" custLinFactNeighborY="1006">
        <dgm:presLayoutVars>
          <dgm:bulletEnabled val="1"/>
        </dgm:presLayoutVars>
      </dgm:prSet>
      <dgm:spPr/>
    </dgm:pt>
    <dgm:pt modelId="{8BA0C490-01A7-43D2-9BE3-7CFCC2ECC095}" type="pres">
      <dgm:prSet presAssocID="{68D442A7-C842-4040-9238-94C15F71D9BA}" presName="space" presStyleCnt="0"/>
      <dgm:spPr/>
    </dgm:pt>
    <dgm:pt modelId="{DC7B0BDB-7B23-408A-B5F6-6EB6A68960C4}" type="pres">
      <dgm:prSet presAssocID="{F6830AAA-1EA5-457A-93CC-F5A4EB80C3D8}" presName="composite" presStyleCnt="0"/>
      <dgm:spPr/>
    </dgm:pt>
    <dgm:pt modelId="{2938C5D4-E560-4980-905A-E20C3C4DFEF4}" type="pres">
      <dgm:prSet presAssocID="{F6830AAA-1EA5-457A-93CC-F5A4EB80C3D8}" presName="parTx" presStyleLbl="alignNode1" presStyleIdx="1" presStyleCnt="4">
        <dgm:presLayoutVars>
          <dgm:chMax val="0"/>
          <dgm:chPref val="0"/>
          <dgm:bulletEnabled val="1"/>
        </dgm:presLayoutVars>
      </dgm:prSet>
      <dgm:spPr/>
    </dgm:pt>
    <dgm:pt modelId="{425C6743-89D0-4059-B5A5-D5BE75E3FED8}" type="pres">
      <dgm:prSet presAssocID="{F6830AAA-1EA5-457A-93CC-F5A4EB80C3D8}" presName="desTx" presStyleLbl="alignAccFollowNode1" presStyleIdx="1" presStyleCnt="4">
        <dgm:presLayoutVars>
          <dgm:bulletEnabled val="1"/>
        </dgm:presLayoutVars>
      </dgm:prSet>
      <dgm:spPr/>
    </dgm:pt>
    <dgm:pt modelId="{1B87ABF0-FDB6-470F-9AE4-7AFB219D17AE}" type="pres">
      <dgm:prSet presAssocID="{A7F7271C-4CAB-4BE7-88DE-66B7A491BA41}" presName="space" presStyleCnt="0"/>
      <dgm:spPr/>
    </dgm:pt>
    <dgm:pt modelId="{DB2C5BD8-5B9D-478E-BCFD-898191DBB487}" type="pres">
      <dgm:prSet presAssocID="{1F95DDC6-06B3-4482-8369-17908A649BA7}" presName="composite" presStyleCnt="0"/>
      <dgm:spPr/>
    </dgm:pt>
    <dgm:pt modelId="{6644EC02-F636-4830-92CE-A4F3642AA42C}" type="pres">
      <dgm:prSet presAssocID="{1F95DDC6-06B3-4482-8369-17908A649BA7}" presName="parTx" presStyleLbl="alignNode1" presStyleIdx="2" presStyleCnt="4">
        <dgm:presLayoutVars>
          <dgm:chMax val="0"/>
          <dgm:chPref val="0"/>
          <dgm:bulletEnabled val="1"/>
        </dgm:presLayoutVars>
      </dgm:prSet>
      <dgm:spPr/>
    </dgm:pt>
    <dgm:pt modelId="{0C0EEB38-73CC-4CE4-AF05-E3592E9EA99C}" type="pres">
      <dgm:prSet presAssocID="{1F95DDC6-06B3-4482-8369-17908A649BA7}" presName="desTx" presStyleLbl="alignAccFollowNode1" presStyleIdx="2" presStyleCnt="4">
        <dgm:presLayoutVars>
          <dgm:bulletEnabled val="1"/>
        </dgm:presLayoutVars>
      </dgm:prSet>
      <dgm:spPr/>
    </dgm:pt>
    <dgm:pt modelId="{4DF5C1AA-C2AA-4F5A-8409-55B0CFE7071A}" type="pres">
      <dgm:prSet presAssocID="{BF3C7DED-E5ED-40B5-86DD-64152C9DC67B}" presName="space" presStyleCnt="0"/>
      <dgm:spPr/>
    </dgm:pt>
    <dgm:pt modelId="{159DCEC3-17B5-4586-BE11-9E3BCDF641EF}" type="pres">
      <dgm:prSet presAssocID="{78892111-C7BA-41F1-90A1-42037D7FBEF2}" presName="composite" presStyleCnt="0"/>
      <dgm:spPr/>
    </dgm:pt>
    <dgm:pt modelId="{B7A807AE-437E-4C00-989C-A13FF2EE2FAC}" type="pres">
      <dgm:prSet presAssocID="{78892111-C7BA-41F1-90A1-42037D7FBEF2}" presName="parTx" presStyleLbl="alignNode1" presStyleIdx="3" presStyleCnt="4">
        <dgm:presLayoutVars>
          <dgm:chMax val="0"/>
          <dgm:chPref val="0"/>
          <dgm:bulletEnabled val="1"/>
        </dgm:presLayoutVars>
      </dgm:prSet>
      <dgm:spPr/>
    </dgm:pt>
    <dgm:pt modelId="{A1460595-CB6E-4460-8F77-3ADE56D08463}" type="pres">
      <dgm:prSet presAssocID="{78892111-C7BA-41F1-90A1-42037D7FBEF2}" presName="desTx" presStyleLbl="alignAccFollowNode1" presStyleIdx="3" presStyleCnt="4">
        <dgm:presLayoutVars>
          <dgm:bulletEnabled val="1"/>
        </dgm:presLayoutVars>
      </dgm:prSet>
      <dgm:spPr/>
    </dgm:pt>
  </dgm:ptLst>
  <dgm:cxnLst>
    <dgm:cxn modelId="{75EAFD15-B3FC-42FF-A0F8-7263E9E4C5A0}" srcId="{1F95DDC6-06B3-4482-8369-17908A649BA7}" destId="{ABC1FCB7-D3A2-432F-976D-49E5A6CCC48C}" srcOrd="0" destOrd="0" parTransId="{519B0230-5FF8-467B-BCD2-6444DCA0D673}" sibTransId="{F085028C-4488-4C78-906E-9BB7F2D0878E}"/>
    <dgm:cxn modelId="{E32C1617-8F01-453E-B85A-B08C9D4B0D63}" type="presOf" srcId="{ABC1FCB7-D3A2-432F-976D-49E5A6CCC48C}" destId="{0C0EEB38-73CC-4CE4-AF05-E3592E9EA99C}" srcOrd="0" destOrd="0" presId="urn:microsoft.com/office/officeart/2005/8/layout/hList1"/>
    <dgm:cxn modelId="{E4B3632C-8921-443A-9574-C42EC0F81CB4}" srcId="{601F72CB-D85E-4510-B097-C22159B9BBAD}" destId="{00BDD02A-AF94-4555-8AD3-9263831D0DF3}" srcOrd="0" destOrd="0" parTransId="{A92255F2-FAC3-43F2-B469-A2C0D677A2A5}" sibTransId="{33C5D7BD-82C6-4115-93C8-E0B70DC25704}"/>
    <dgm:cxn modelId="{0C748F31-4F2B-4F82-9D28-9948C26DA181}" srcId="{F3DE3613-D65D-476E-802C-CE134446D81C}" destId="{1F95DDC6-06B3-4482-8369-17908A649BA7}" srcOrd="2" destOrd="0" parTransId="{F94AF03A-46D0-48C8-A36B-8A870D77EA31}" sibTransId="{BF3C7DED-E5ED-40B5-86DD-64152C9DC67B}"/>
    <dgm:cxn modelId="{3D4DEB3D-C408-4FBE-88C2-15AC444FC6CB}" type="presOf" srcId="{E48EC688-1537-4C2C-AB92-512E64C8C93E}" destId="{A1460595-CB6E-4460-8F77-3ADE56D08463}" srcOrd="0" destOrd="0" presId="urn:microsoft.com/office/officeart/2005/8/layout/hList1"/>
    <dgm:cxn modelId="{39D25343-49D1-425C-A81B-D68C0D0188C6}" type="presOf" srcId="{F3DE3613-D65D-476E-802C-CE134446D81C}" destId="{36BDFE55-A1E0-4A89-8D07-A2119B08097C}" srcOrd="0" destOrd="0" presId="urn:microsoft.com/office/officeart/2005/8/layout/hList1"/>
    <dgm:cxn modelId="{43B8324E-A5D4-4E27-B597-F0553DF6493C}" type="presOf" srcId="{E9688036-6B17-42B5-A58B-DF526E0C0602}" destId="{425C6743-89D0-4059-B5A5-D5BE75E3FED8}" srcOrd="0" destOrd="0" presId="urn:microsoft.com/office/officeart/2005/8/layout/hList1"/>
    <dgm:cxn modelId="{669EB46C-0A1C-4CC3-91D4-3234D241BCE2}" srcId="{F6830AAA-1EA5-457A-93CC-F5A4EB80C3D8}" destId="{E9688036-6B17-42B5-A58B-DF526E0C0602}" srcOrd="0" destOrd="0" parTransId="{F4A11D8E-F14E-4CEA-95EC-CF1AE6890CA7}" sibTransId="{36EB00F7-E5A2-4CEC-9B58-A2C45AACDAA1}"/>
    <dgm:cxn modelId="{0D49DD7E-7B00-4BB7-B9E6-11B7BB4CE750}" srcId="{F3DE3613-D65D-476E-802C-CE134446D81C}" destId="{F6830AAA-1EA5-457A-93CC-F5A4EB80C3D8}" srcOrd="1" destOrd="0" parTransId="{19707829-E6CB-4D7A-83D1-D49A938733FD}" sibTransId="{A7F7271C-4CAB-4BE7-88DE-66B7A491BA41}"/>
    <dgm:cxn modelId="{8CD02E9B-2ED4-4049-9F17-0D48AE7FC9D9}" srcId="{F3DE3613-D65D-476E-802C-CE134446D81C}" destId="{78892111-C7BA-41F1-90A1-42037D7FBEF2}" srcOrd="3" destOrd="0" parTransId="{5EA23A39-CCDF-4BEE-8880-284DA03EE18A}" sibTransId="{DE0518F0-BB43-47A5-94BD-E567C047B87F}"/>
    <dgm:cxn modelId="{90D6679C-19F7-4459-83BF-A825AB60820F}" type="presOf" srcId="{00BDD02A-AF94-4555-8AD3-9263831D0DF3}" destId="{671CCED0-C5B1-4A65-87B5-FE5D7B0F01DC}" srcOrd="0" destOrd="0" presId="urn:microsoft.com/office/officeart/2005/8/layout/hList1"/>
    <dgm:cxn modelId="{4B2D14A8-CD4C-4EDE-A137-5EE3A10A8575}" type="presOf" srcId="{78892111-C7BA-41F1-90A1-42037D7FBEF2}" destId="{B7A807AE-437E-4C00-989C-A13FF2EE2FAC}" srcOrd="0" destOrd="0" presId="urn:microsoft.com/office/officeart/2005/8/layout/hList1"/>
    <dgm:cxn modelId="{EB7CCAB2-B78E-4181-A01A-B2E5B37802F2}" type="presOf" srcId="{1F95DDC6-06B3-4482-8369-17908A649BA7}" destId="{6644EC02-F636-4830-92CE-A4F3642AA42C}" srcOrd="0" destOrd="0" presId="urn:microsoft.com/office/officeart/2005/8/layout/hList1"/>
    <dgm:cxn modelId="{788A9DBD-AE2B-4F3A-B3B0-C241653F88D4}" srcId="{78892111-C7BA-41F1-90A1-42037D7FBEF2}" destId="{E48EC688-1537-4C2C-AB92-512E64C8C93E}" srcOrd="0" destOrd="0" parTransId="{5B5CE57A-F6CA-40A0-A655-E78E63B80BA3}" sibTransId="{2B780651-A5B6-45C3-B466-FEF13F3E7128}"/>
    <dgm:cxn modelId="{3BBA69CA-7D50-4420-80C9-22BB9455A3D2}" type="presOf" srcId="{F6830AAA-1EA5-457A-93CC-F5A4EB80C3D8}" destId="{2938C5D4-E560-4980-905A-E20C3C4DFEF4}" srcOrd="0" destOrd="0" presId="urn:microsoft.com/office/officeart/2005/8/layout/hList1"/>
    <dgm:cxn modelId="{74E0C4E9-19FC-445C-94F8-A6F6DBC697FE}" type="presOf" srcId="{601F72CB-D85E-4510-B097-C22159B9BBAD}" destId="{E679D084-4D11-43CC-A1DA-C231227BB211}" srcOrd="0" destOrd="0" presId="urn:microsoft.com/office/officeart/2005/8/layout/hList1"/>
    <dgm:cxn modelId="{A8E77CFA-7254-49C8-A300-420E01B96D72}" srcId="{F3DE3613-D65D-476E-802C-CE134446D81C}" destId="{601F72CB-D85E-4510-B097-C22159B9BBAD}" srcOrd="0" destOrd="0" parTransId="{B2F3E3ED-DFC3-43CE-8499-03FB3BC83034}" sibTransId="{68D442A7-C842-4040-9238-94C15F71D9BA}"/>
    <dgm:cxn modelId="{D30D3182-BDCC-43C5-90C1-32AC60AFD377}" type="presParOf" srcId="{36BDFE55-A1E0-4A89-8D07-A2119B08097C}" destId="{51C877C1-2573-45F6-8473-F769FEFEE3AD}" srcOrd="0" destOrd="0" presId="urn:microsoft.com/office/officeart/2005/8/layout/hList1"/>
    <dgm:cxn modelId="{3BA41E15-2FD6-48B7-9C04-4C9DABE0BE31}" type="presParOf" srcId="{51C877C1-2573-45F6-8473-F769FEFEE3AD}" destId="{E679D084-4D11-43CC-A1DA-C231227BB211}" srcOrd="0" destOrd="0" presId="urn:microsoft.com/office/officeart/2005/8/layout/hList1"/>
    <dgm:cxn modelId="{B35110C6-7B3F-47C0-A5C5-A3809DBF457D}" type="presParOf" srcId="{51C877C1-2573-45F6-8473-F769FEFEE3AD}" destId="{671CCED0-C5B1-4A65-87B5-FE5D7B0F01DC}" srcOrd="1" destOrd="0" presId="urn:microsoft.com/office/officeart/2005/8/layout/hList1"/>
    <dgm:cxn modelId="{C8F58818-A950-45A9-BAED-7D743169A6B6}" type="presParOf" srcId="{36BDFE55-A1E0-4A89-8D07-A2119B08097C}" destId="{8BA0C490-01A7-43D2-9BE3-7CFCC2ECC095}" srcOrd="1" destOrd="0" presId="urn:microsoft.com/office/officeart/2005/8/layout/hList1"/>
    <dgm:cxn modelId="{33636B91-1C43-4EB7-8129-E95372E3CDCB}" type="presParOf" srcId="{36BDFE55-A1E0-4A89-8D07-A2119B08097C}" destId="{DC7B0BDB-7B23-408A-B5F6-6EB6A68960C4}" srcOrd="2" destOrd="0" presId="urn:microsoft.com/office/officeart/2005/8/layout/hList1"/>
    <dgm:cxn modelId="{C09A99F0-6BCC-4C8E-8FCD-34C9BF8418AF}" type="presParOf" srcId="{DC7B0BDB-7B23-408A-B5F6-6EB6A68960C4}" destId="{2938C5D4-E560-4980-905A-E20C3C4DFEF4}" srcOrd="0" destOrd="0" presId="urn:microsoft.com/office/officeart/2005/8/layout/hList1"/>
    <dgm:cxn modelId="{49058336-4B32-493B-BC8C-034331FAEE98}" type="presParOf" srcId="{DC7B0BDB-7B23-408A-B5F6-6EB6A68960C4}" destId="{425C6743-89D0-4059-B5A5-D5BE75E3FED8}" srcOrd="1" destOrd="0" presId="urn:microsoft.com/office/officeart/2005/8/layout/hList1"/>
    <dgm:cxn modelId="{13E7E066-A1B3-4636-B4D8-9EB6D6CD5469}" type="presParOf" srcId="{36BDFE55-A1E0-4A89-8D07-A2119B08097C}" destId="{1B87ABF0-FDB6-470F-9AE4-7AFB219D17AE}" srcOrd="3" destOrd="0" presId="urn:microsoft.com/office/officeart/2005/8/layout/hList1"/>
    <dgm:cxn modelId="{4D05B38F-71EC-41F6-953C-817E004E2671}" type="presParOf" srcId="{36BDFE55-A1E0-4A89-8D07-A2119B08097C}" destId="{DB2C5BD8-5B9D-478E-BCFD-898191DBB487}" srcOrd="4" destOrd="0" presId="urn:microsoft.com/office/officeart/2005/8/layout/hList1"/>
    <dgm:cxn modelId="{62EA826E-7461-4F46-8A73-25F97CA8A47B}" type="presParOf" srcId="{DB2C5BD8-5B9D-478E-BCFD-898191DBB487}" destId="{6644EC02-F636-4830-92CE-A4F3642AA42C}" srcOrd="0" destOrd="0" presId="urn:microsoft.com/office/officeart/2005/8/layout/hList1"/>
    <dgm:cxn modelId="{032546A7-EEA3-4424-BC89-DA4BFE962390}" type="presParOf" srcId="{DB2C5BD8-5B9D-478E-BCFD-898191DBB487}" destId="{0C0EEB38-73CC-4CE4-AF05-E3592E9EA99C}" srcOrd="1" destOrd="0" presId="urn:microsoft.com/office/officeart/2005/8/layout/hList1"/>
    <dgm:cxn modelId="{B868E811-2243-4AB3-8571-94AB4D5BB082}" type="presParOf" srcId="{36BDFE55-A1E0-4A89-8D07-A2119B08097C}" destId="{4DF5C1AA-C2AA-4F5A-8409-55B0CFE7071A}" srcOrd="5" destOrd="0" presId="urn:microsoft.com/office/officeart/2005/8/layout/hList1"/>
    <dgm:cxn modelId="{986DD281-4A40-456A-816C-816A99015F41}" type="presParOf" srcId="{36BDFE55-A1E0-4A89-8D07-A2119B08097C}" destId="{159DCEC3-17B5-4586-BE11-9E3BCDF641EF}" srcOrd="6" destOrd="0" presId="urn:microsoft.com/office/officeart/2005/8/layout/hList1"/>
    <dgm:cxn modelId="{A56D4086-8D51-46AF-B2CD-EABCAC350510}" type="presParOf" srcId="{159DCEC3-17B5-4586-BE11-9E3BCDF641EF}" destId="{B7A807AE-437E-4C00-989C-A13FF2EE2FAC}" srcOrd="0" destOrd="0" presId="urn:microsoft.com/office/officeart/2005/8/layout/hList1"/>
    <dgm:cxn modelId="{C0B47021-FAAD-4A06-8D12-27CCCCE9E765}" type="presParOf" srcId="{159DCEC3-17B5-4586-BE11-9E3BCDF641EF}" destId="{A1460595-CB6E-4460-8F77-3ADE56D08463}" srcOrd="1" destOrd="0" presId="urn:microsoft.com/office/officeart/2005/8/layout/hList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D084-4D11-43CC-A1DA-C231227BB211}">
      <dsp:nvSpPr>
        <dsp:cNvPr id="0" name=""/>
        <dsp:cNvSpPr/>
      </dsp:nvSpPr>
      <dsp:spPr>
        <a:xfrm>
          <a:off x="4188" y="61324"/>
          <a:ext cx="2518454" cy="720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Academic:</a:t>
          </a:r>
        </a:p>
      </dsp:txBody>
      <dsp:txXfrm>
        <a:off x="4188" y="61324"/>
        <a:ext cx="2518454" cy="720000"/>
      </dsp:txXfrm>
    </dsp:sp>
    <dsp:sp modelId="{671CCED0-C5B1-4A65-87B5-FE5D7B0F01DC}">
      <dsp:nvSpPr>
        <dsp:cNvPr id="0" name=""/>
        <dsp:cNvSpPr/>
      </dsp:nvSpPr>
      <dsp:spPr>
        <a:xfrm>
          <a:off x="0" y="805752"/>
          <a:ext cx="2518454" cy="2428279"/>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1125" lvl="1" indent="0" algn="l" defTabSz="711200">
            <a:lnSpc>
              <a:spcPct val="90000"/>
            </a:lnSpc>
            <a:spcBef>
              <a:spcPct val="0"/>
            </a:spcBef>
            <a:spcAft>
              <a:spcPct val="15000"/>
            </a:spcAft>
            <a:buNone/>
          </a:pPr>
          <a:r>
            <a:rPr lang="en-US" sz="1600" b="0" kern="1200" dirty="0">
              <a:solidFill>
                <a:schemeClr val="tx1"/>
              </a:solidFill>
            </a:rPr>
            <a:t>Students have </a:t>
          </a:r>
          <a:r>
            <a:rPr lang="en-US" sz="1600" b="0" kern="1200" dirty="0">
              <a:solidFill>
                <a:schemeClr val="tx1"/>
              </a:solidFill>
              <a:hlinkClick xmlns:r="http://schemas.openxmlformats.org/officeDocument/2006/relationships" r:id="rId1"/>
            </a:rPr>
            <a:t>lower achievement gains</a:t>
          </a:r>
          <a:r>
            <a:rPr lang="en-US" sz="1600" b="0" kern="1200" dirty="0">
              <a:solidFill>
                <a:schemeClr val="tx1"/>
              </a:solidFill>
            </a:rPr>
            <a:t> in schools with higher turnover </a:t>
          </a:r>
          <a:endParaRPr lang="en-US" sz="1600" kern="1200" dirty="0"/>
        </a:p>
      </dsp:txBody>
      <dsp:txXfrm>
        <a:off x="0" y="805752"/>
        <a:ext cx="2518454" cy="2428279"/>
      </dsp:txXfrm>
    </dsp:sp>
    <dsp:sp modelId="{2938C5D4-E560-4980-905A-E20C3C4DFEF4}">
      <dsp:nvSpPr>
        <dsp:cNvPr id="0" name=""/>
        <dsp:cNvSpPr/>
      </dsp:nvSpPr>
      <dsp:spPr>
        <a:xfrm>
          <a:off x="2875226" y="61324"/>
          <a:ext cx="2518454" cy="720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Social:</a:t>
          </a:r>
        </a:p>
      </dsp:txBody>
      <dsp:txXfrm>
        <a:off x="2875226" y="61324"/>
        <a:ext cx="2518454" cy="720000"/>
      </dsp:txXfrm>
    </dsp:sp>
    <dsp:sp modelId="{425C6743-89D0-4059-B5A5-D5BE75E3FED8}">
      <dsp:nvSpPr>
        <dsp:cNvPr id="0" name=""/>
        <dsp:cNvSpPr/>
      </dsp:nvSpPr>
      <dsp:spPr>
        <a:xfrm>
          <a:off x="2875226" y="781324"/>
          <a:ext cx="2518454" cy="2428279"/>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1125" lvl="1" indent="0" algn="l" defTabSz="711200">
            <a:lnSpc>
              <a:spcPct val="90000"/>
            </a:lnSpc>
            <a:spcBef>
              <a:spcPct val="0"/>
            </a:spcBef>
            <a:spcAft>
              <a:spcPct val="15000"/>
            </a:spcAft>
            <a:buFontTx/>
            <a:buNone/>
          </a:pPr>
          <a:r>
            <a:rPr lang="en-US" sz="1600" kern="1200" dirty="0"/>
            <a:t>High turnover </a:t>
          </a:r>
          <a:r>
            <a:rPr lang="en-US" sz="1600" kern="1200" dirty="0">
              <a:hlinkClick xmlns:r="http://schemas.openxmlformats.org/officeDocument/2006/relationships" r:id="rId2"/>
            </a:rPr>
            <a:t>lowers trust</a:t>
          </a:r>
          <a:r>
            <a:rPr lang="en-US" sz="1600" kern="1200" dirty="0"/>
            <a:t> and </a:t>
          </a:r>
          <a:r>
            <a:rPr lang="en-US" sz="1600" kern="1200" dirty="0">
              <a:hlinkClick xmlns:r="http://schemas.openxmlformats.org/officeDocument/2006/relationships" r:id="rId3"/>
            </a:rPr>
            <a:t>damages relationships </a:t>
          </a:r>
          <a:r>
            <a:rPr lang="en-US" sz="1600" kern="1200" dirty="0"/>
            <a:t>among teachers and students</a:t>
          </a:r>
        </a:p>
      </dsp:txBody>
      <dsp:txXfrm>
        <a:off x="2875226" y="781324"/>
        <a:ext cx="2518454" cy="2428279"/>
      </dsp:txXfrm>
    </dsp:sp>
    <dsp:sp modelId="{6644EC02-F636-4830-92CE-A4F3642AA42C}">
      <dsp:nvSpPr>
        <dsp:cNvPr id="0" name=""/>
        <dsp:cNvSpPr/>
      </dsp:nvSpPr>
      <dsp:spPr>
        <a:xfrm>
          <a:off x="5746263" y="61324"/>
          <a:ext cx="2518454" cy="720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Professional: </a:t>
          </a:r>
        </a:p>
      </dsp:txBody>
      <dsp:txXfrm>
        <a:off x="5746263" y="61324"/>
        <a:ext cx="2518454" cy="720000"/>
      </dsp:txXfrm>
    </dsp:sp>
    <dsp:sp modelId="{0C0EEB38-73CC-4CE4-AF05-E3592E9EA99C}">
      <dsp:nvSpPr>
        <dsp:cNvPr id="0" name=""/>
        <dsp:cNvSpPr/>
      </dsp:nvSpPr>
      <dsp:spPr>
        <a:xfrm>
          <a:off x="5746263" y="781324"/>
          <a:ext cx="2518454" cy="2428279"/>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11125" lvl="1" indent="0" algn="l" defTabSz="800100">
            <a:lnSpc>
              <a:spcPct val="90000"/>
            </a:lnSpc>
            <a:spcBef>
              <a:spcPct val="0"/>
            </a:spcBef>
            <a:spcAft>
              <a:spcPct val="15000"/>
            </a:spcAft>
            <a:buNone/>
          </a:pPr>
          <a:r>
            <a:rPr lang="en-US" sz="1800" b="0" kern="1200" dirty="0"/>
            <a:t>Turnover </a:t>
          </a:r>
          <a:r>
            <a:rPr lang="en-US" sz="1800" b="0" kern="1200" dirty="0">
              <a:hlinkClick xmlns:r="http://schemas.openxmlformats.org/officeDocument/2006/relationships" r:id="rId3"/>
            </a:rPr>
            <a:t>hinders school improvement</a:t>
          </a:r>
          <a:r>
            <a:rPr lang="en-US" sz="1800" b="0" kern="1200" dirty="0"/>
            <a:t> efforts by disrupting norms and structures</a:t>
          </a:r>
        </a:p>
      </dsp:txBody>
      <dsp:txXfrm>
        <a:off x="5746263" y="781324"/>
        <a:ext cx="2518454" cy="2428279"/>
      </dsp:txXfrm>
    </dsp:sp>
    <dsp:sp modelId="{B7A807AE-437E-4C00-989C-A13FF2EE2FAC}">
      <dsp:nvSpPr>
        <dsp:cNvPr id="0" name=""/>
        <dsp:cNvSpPr/>
      </dsp:nvSpPr>
      <dsp:spPr>
        <a:xfrm>
          <a:off x="8617301" y="61324"/>
          <a:ext cx="2518454" cy="720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Financial:</a:t>
          </a:r>
        </a:p>
      </dsp:txBody>
      <dsp:txXfrm>
        <a:off x="8617301" y="61324"/>
        <a:ext cx="2518454" cy="720000"/>
      </dsp:txXfrm>
    </dsp:sp>
    <dsp:sp modelId="{A1460595-CB6E-4460-8F77-3ADE56D08463}">
      <dsp:nvSpPr>
        <dsp:cNvPr id="0" name=""/>
        <dsp:cNvSpPr/>
      </dsp:nvSpPr>
      <dsp:spPr>
        <a:xfrm>
          <a:off x="8617301" y="781324"/>
          <a:ext cx="2518454" cy="2428279"/>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111125" lvl="1" indent="0" algn="l" defTabSz="1111250">
            <a:lnSpc>
              <a:spcPct val="90000"/>
            </a:lnSpc>
            <a:spcBef>
              <a:spcPct val="0"/>
            </a:spcBef>
            <a:spcAft>
              <a:spcPct val="15000"/>
            </a:spcAft>
            <a:buNone/>
          </a:pPr>
          <a:r>
            <a:rPr lang="en-US" sz="2500" b="0" kern="1200" dirty="0"/>
            <a:t>Turnover costs an </a:t>
          </a:r>
          <a:r>
            <a:rPr lang="en-US" sz="2500" b="0" kern="1200" dirty="0">
              <a:hlinkClick xmlns:r="http://schemas.openxmlformats.org/officeDocument/2006/relationships" r:id="rId4"/>
            </a:rPr>
            <a:t>estimated $25,000 per teacher</a:t>
          </a:r>
          <a:r>
            <a:rPr lang="en-US" sz="2500" b="0" kern="1200" dirty="0"/>
            <a:t> in a large school district  </a:t>
          </a:r>
          <a:endParaRPr lang="en-US" sz="2500" kern="1200" dirty="0"/>
        </a:p>
      </dsp:txBody>
      <dsp:txXfrm>
        <a:off x="8617301" y="781324"/>
        <a:ext cx="2518454" cy="24282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DD065-2DFA-A242-A00B-908C1AF0E8F1}"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C3D49-4F27-4C4B-AF34-4B092AAAFDAA}" type="slidenum">
              <a:rPr lang="en-US" smtClean="0"/>
              <a:t>‹#›</a:t>
            </a:fld>
            <a:endParaRPr lang="en-US"/>
          </a:p>
        </p:txBody>
      </p:sp>
    </p:spTree>
    <p:extLst>
      <p:ext uri="{BB962C8B-B14F-4D97-AF65-F5344CB8AC3E}">
        <p14:creationId xmlns:p14="http://schemas.microsoft.com/office/powerpoint/2010/main" val="408735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 partners…</a:t>
            </a:r>
          </a:p>
        </p:txBody>
      </p:sp>
    </p:spTree>
    <p:extLst>
      <p:ext uri="{BB962C8B-B14F-4D97-AF65-F5344CB8AC3E}">
        <p14:creationId xmlns:p14="http://schemas.microsoft.com/office/powerpoint/2010/main" val="179169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Given these costs, what can states be doing to combat turnover? We have limited time today, but we wanted to introduce one LPI resource that may help state policymakers and leaders think about the state of their teacher workforce and identify areas where they can strengthen the workforce. </a:t>
            </a:r>
          </a:p>
          <a:p>
            <a:endParaRPr lang="en-US" dirty="0"/>
          </a:p>
        </p:txBody>
      </p:sp>
    </p:spTree>
    <p:extLst>
      <p:ext uri="{BB962C8B-B14F-4D97-AF65-F5344CB8AC3E}">
        <p14:creationId xmlns:p14="http://schemas.microsoft.com/office/powerpoint/2010/main" val="367320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2310" y="4421824"/>
            <a:ext cx="5618480" cy="4189096"/>
          </a:xfrm>
          <a:prstGeom prst="rect">
            <a:avLst/>
          </a:prstGeom>
        </p:spPr>
        <p:txBody>
          <a:bodyPr spcFirstLastPara="1" wrap="square" lIns="93294" tIns="93294" rIns="93294" bIns="93294" anchor="t" anchorCtr="0">
            <a:noAutofit/>
          </a:bodyPr>
          <a:lstStyle/>
          <a:p>
            <a:pPr marL="139700" indent="0">
              <a:buNone/>
            </a:pPr>
            <a:r>
              <a:rPr lang="en-HK" dirty="0"/>
              <a:t>The State of the Teacher Workforce tool is a map that shows national and state statistics on the teacher workforce. </a:t>
            </a:r>
            <a:r>
              <a:rPr lang="en-HK" b="1" i="1" dirty="0"/>
              <a:t>CLICK</a:t>
            </a:r>
            <a:endParaRPr lang="en-HK" dirty="0"/>
          </a:p>
          <a:p>
            <a:pPr>
              <a:buFont typeface="Arial" panose="020B0604020202020204" pitchFamily="34" charset="0"/>
              <a:buChar char="•"/>
            </a:pPr>
            <a:r>
              <a:rPr lang="en-HK" dirty="0"/>
              <a:t>There are over 40 indicators in the map – these indictors were selected because prior research has indicated that they are important to teacher retention and having a strong teacher </a:t>
            </a:r>
            <a:r>
              <a:rPr lang="en-HK" dirty="0" err="1"/>
              <a:t>labor</a:t>
            </a:r>
            <a:r>
              <a:rPr lang="en-HK" dirty="0"/>
              <a:t> market. </a:t>
            </a:r>
            <a:r>
              <a:rPr lang="en-HK" b="1" i="1" dirty="0"/>
              <a:t>CLICK</a:t>
            </a:r>
            <a:r>
              <a:rPr lang="en-HK" dirty="0"/>
              <a:t> </a:t>
            </a:r>
          </a:p>
          <a:p>
            <a:pPr marL="742950" lvl="1" indent="-285750">
              <a:buFont typeface="Arial" panose="020B0604020202020204" pitchFamily="34" charset="0"/>
              <a:buChar char="•"/>
            </a:pPr>
            <a:r>
              <a:rPr lang="en-HK" dirty="0"/>
              <a:t>The indicators are grouped into three categories, First, we have indicators that measure what we call teaching attractiveness, which is whether states make teaching an attractive profession. Indicators in this bucket include compensation, working conditions, school resources, and teacher turnover.</a:t>
            </a:r>
          </a:p>
          <a:p>
            <a:pPr marL="742950" lvl="1" indent="-285750">
              <a:buFont typeface="Arial" panose="020B0604020202020204" pitchFamily="34" charset="0"/>
              <a:buChar char="•"/>
            </a:pPr>
            <a:r>
              <a:rPr lang="en-HK" dirty="0"/>
              <a:t>Second, teacher equity, which shows the extent to which schools serving different shares of students of </a:t>
            </a:r>
            <a:r>
              <a:rPr lang="en-HK" dirty="0" err="1"/>
              <a:t>color</a:t>
            </a:r>
            <a:r>
              <a:rPr lang="en-HK" dirty="0"/>
              <a:t> and students from low-income backgrounds have equal access to experienced and certified teachers.</a:t>
            </a:r>
          </a:p>
          <a:p>
            <a:pPr marL="742950" lvl="1" indent="-285750">
              <a:buFont typeface="Arial" panose="020B0604020202020204" pitchFamily="34" charset="0"/>
              <a:buChar char="•"/>
            </a:pPr>
            <a:r>
              <a:rPr lang="en-HK" dirty="0"/>
              <a:t>Third, other factors that affect the supply and demand for teachers, such as changes in student </a:t>
            </a:r>
            <a:r>
              <a:rPr lang="en-HK" dirty="0" err="1"/>
              <a:t>enrollment</a:t>
            </a:r>
            <a:r>
              <a:rPr lang="en-HK" dirty="0"/>
              <a:t>. </a:t>
            </a:r>
          </a:p>
          <a:p>
            <a:pPr marL="742950" lvl="1" indent="-285750">
              <a:buFont typeface="Arial" panose="020B0604020202020204" pitchFamily="34" charset="0"/>
              <a:buChar char="•"/>
            </a:pPr>
            <a:r>
              <a:rPr lang="en-HK" b="1" i="1" dirty="0"/>
              <a:t>CLICK</a:t>
            </a:r>
            <a:endParaRPr lang="en-HK" dirty="0"/>
          </a:p>
          <a:p>
            <a:pPr marL="742950" lvl="1" indent="-285750">
              <a:buFont typeface="Arial" panose="020B0604020202020204" pitchFamily="34" charset="0"/>
              <a:buChar char="•"/>
            </a:pPr>
            <a:r>
              <a:rPr lang="en-HK" dirty="0"/>
              <a:t>This map shows the data for each state, it  also shows that position relative to other states, and the US data. </a:t>
            </a:r>
          </a:p>
          <a:p>
            <a:pPr marL="742950" lvl="1" indent="-285750">
              <a:buFont typeface="Arial" panose="020B0604020202020204" pitchFamily="34" charset="0"/>
              <a:buChar char="•"/>
            </a:pPr>
            <a:r>
              <a:rPr lang="en-HK" b="1" i="1" dirty="0"/>
              <a:t>CLICK</a:t>
            </a:r>
            <a:endParaRPr lang="en-HK" dirty="0"/>
          </a:p>
          <a:p>
            <a:pPr marL="742950" lvl="1" indent="-285750">
              <a:buFont typeface="Arial" panose="020B0604020202020204" pitchFamily="34" charset="0"/>
              <a:buChar char="•"/>
            </a:pPr>
            <a:r>
              <a:rPr lang="en-HK" dirty="0"/>
              <a:t>Because there are so many indicators, we created two summary ratings on teaching attractiveness and teacher equity</a:t>
            </a:r>
          </a:p>
        </p:txBody>
      </p:sp>
    </p:spTree>
    <p:extLst>
      <p:ext uri="{BB962C8B-B14F-4D97-AF65-F5344CB8AC3E}">
        <p14:creationId xmlns:p14="http://schemas.microsoft.com/office/powerpoint/2010/main" val="295232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Font typeface="+mj-lt"/>
              <a:buNone/>
            </a:pPr>
            <a:r>
              <a:rPr lang="en-HK" dirty="0"/>
              <a:t>Here’s what the ratings look like on the map. The green map on the left shows the Teaching Attractiveness Ratings, and the blue map on the right shows the Teacher Equity ratings. We </a:t>
            </a:r>
            <a:r>
              <a:rPr lang="en-HK" dirty="0" err="1"/>
              <a:t>color</a:t>
            </a:r>
            <a:r>
              <a:rPr lang="en-HK" dirty="0"/>
              <a:t> coded states based on quintiles, and essentially the darker the </a:t>
            </a:r>
            <a:r>
              <a:rPr lang="en-HK" dirty="0" err="1"/>
              <a:t>color</a:t>
            </a:r>
            <a:r>
              <a:rPr lang="en-HK" dirty="0"/>
              <a:t>, the better it is. </a:t>
            </a:r>
          </a:p>
          <a:p>
            <a:pPr marL="742950" lvl="1" indent="-285750">
              <a:buFont typeface="+mj-lt"/>
              <a:buAutoNum type="arabicPeriod"/>
            </a:pPr>
            <a:r>
              <a:rPr lang="en-HK" dirty="0"/>
              <a:t>States here shaded darker green are highest ranked in terms of teaching attractiveness. They tend to be clustered in the Midwestern and Northeastern regions.</a:t>
            </a:r>
          </a:p>
          <a:p>
            <a:pPr marL="742950" lvl="1" indent="-285750">
              <a:buFont typeface="+mj-lt"/>
              <a:buAutoNum type="arabicPeriod"/>
            </a:pPr>
            <a:r>
              <a:rPr lang="en-HK" dirty="0"/>
              <a:t>On the right, states that are a darker blue means a more equitable distribution well-qualified teachers. </a:t>
            </a:r>
          </a:p>
          <a:p>
            <a:pPr marL="457200" lvl="1" indent="0">
              <a:buFont typeface="+mj-lt"/>
              <a:buNone/>
            </a:pPr>
            <a:endParaRPr lang="en-HK" b="1" dirty="0"/>
          </a:p>
          <a:p>
            <a:pPr marL="457200" lvl="1" indent="0">
              <a:buFont typeface="+mj-lt"/>
              <a:buNone/>
            </a:pPr>
            <a:r>
              <a:rPr lang="en-HK" b="1" dirty="0"/>
              <a:t>Now, we’re going to look at some of the individual indicators on the map. </a:t>
            </a:r>
          </a:p>
          <a:p>
            <a:pPr marL="139700" indent="0">
              <a:buNone/>
            </a:pPr>
            <a:endParaRPr lang="en-HK" dirty="0"/>
          </a:p>
          <a:p>
            <a:r>
              <a:rPr lang="en-HK" sz="1100" dirty="0">
                <a:latin typeface="Franklin Gothic Book"/>
                <a:cs typeface="Arial"/>
              </a:rPr>
              <a:t>Comprehensive preservice preparation</a:t>
            </a:r>
          </a:p>
          <a:p>
            <a:r>
              <a:rPr lang="en-HK" sz="1100" dirty="0">
                <a:latin typeface="Franklin Gothic Book"/>
                <a:cs typeface="Arial"/>
              </a:rPr>
              <a:t>Early career mentoring</a:t>
            </a:r>
            <a:endParaRPr lang="en-HK" sz="1100" dirty="0"/>
          </a:p>
          <a:p>
            <a:r>
              <a:rPr lang="en-HK" sz="1100" dirty="0">
                <a:latin typeface="Franklin Gothic Book"/>
                <a:cs typeface="Arial"/>
              </a:rPr>
              <a:t>Positive working conditions</a:t>
            </a:r>
          </a:p>
          <a:p>
            <a:r>
              <a:rPr lang="en-HK" sz="1100" dirty="0">
                <a:latin typeface="Franklin Gothic Book"/>
                <a:cs typeface="Arial"/>
              </a:rPr>
              <a:t>Competitive compensation</a:t>
            </a:r>
          </a:p>
          <a:p>
            <a:pPr marL="139700" indent="0">
              <a:buNone/>
            </a:pPr>
            <a:endParaRPr lang="en-HK" dirty="0"/>
          </a:p>
          <a:p>
            <a:r>
              <a:rPr lang="en-US" dirty="0">
                <a:latin typeface="Franklin Gothic Book"/>
              </a:rPr>
              <a:t>As we are thinking about teacher shortages, I first want to offer some grounding about what we know from research about teacher preparation, quality, and diversity. Each of these three attributes operate in tandem and are all crucial to helping curb the severity of teacher shortages. </a:t>
            </a:r>
          </a:p>
          <a:p>
            <a:r>
              <a:rPr lang="en-US" dirty="0">
                <a:latin typeface="Franklin Gothic Book"/>
              </a:rPr>
              <a:t>This is a topic that I'm sure many you all dedicate significant time, care, and attention, so later on we’d love to hear your reactions and experiences as well. </a:t>
            </a:r>
            <a:r>
              <a:rPr lang="en-US" sz="1100" b="1" dirty="0">
                <a:effectLst/>
                <a:latin typeface="Calibri" panose="020F0502020204030204" pitchFamily="34" charset="0"/>
                <a:ea typeface="PMingLiU" panose="02020500000000000000" pitchFamily="18" charset="-120"/>
                <a:cs typeface="Times New Roman" panose="02020603050405020304" pitchFamily="18" charset="0"/>
              </a:rPr>
              <a:t>[advance]</a:t>
            </a:r>
            <a:endParaRPr lang="en-US" dirty="0">
              <a:latin typeface="Franklin Gothic Book"/>
            </a:endParaRPr>
          </a:p>
          <a:p>
            <a:r>
              <a:rPr lang="en-US" strike="sngStrike" dirty="0">
                <a:latin typeface="Franklin Gothic Book"/>
              </a:rPr>
              <a:t>[If slide is after?]So given persistent teacher shortages, what matters for better recruiting and retaining teachers?</a:t>
            </a:r>
          </a:p>
          <a:p>
            <a:pPr marL="742950" marR="0" lvl="1" indent="-285750">
              <a:lnSpc>
                <a:spcPct val="107000"/>
              </a:lnSpc>
              <a:spcBef>
                <a:spcPts val="0"/>
              </a:spcBef>
              <a:spcAft>
                <a:spcPts val="0"/>
              </a:spcAft>
              <a:buFont typeface="Courier New" panose="02070309020205020404" pitchFamily="49" charset="0"/>
              <a:buChar char="o"/>
            </a:pPr>
            <a:r>
              <a:rPr lang="en-US" dirty="0">
                <a:latin typeface="Franklin Gothic Book"/>
              </a:rPr>
              <a:t>Comprehensive preservice preparation is key.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this case, we mean that teaching candidates take courses of their content expertise, and pedagogical courses in teaching and learning, and have those courses be integrated with in-depth, scaffolded, and extensive clinical practice BEFORE becoming a teacher record.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Prior research has often found that teachers who enter through these routes are not only more likely to be successful with their students, but are also more likely to stay in the profession long-term, especially when compared to teachers who enter through emergency permits or less rigorous pathways.</a:t>
            </a:r>
          </a:p>
          <a:p>
            <a:pPr marL="742950" marR="0" lvl="1" indent="-285750" defTabSz="914400" eaLnBrk="1" fontAlgn="auto" latinLnBrk="0" hangingPunct="1">
              <a:lnSpc>
                <a:spcPct val="107000"/>
              </a:lnSpc>
              <a:spcBef>
                <a:spcPts val="0"/>
              </a:spcBef>
              <a:spcAft>
                <a:spcPts val="0"/>
              </a:spcAft>
              <a:buClrTx/>
              <a:buSzPts val="1400"/>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Unfortunately, we also know that students of color and students from lower income backgrounds tend to be taught by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underprepped</a:t>
            </a:r>
            <a:r>
              <a:rPr lang="en-US" sz="1100" dirty="0">
                <a:effectLst/>
                <a:latin typeface="Calibri" panose="020F0502020204030204" pitchFamily="34" charset="0"/>
                <a:ea typeface="Calibri" panose="020F0502020204030204" pitchFamily="34" charset="0"/>
                <a:cs typeface="Times New Roman" panose="02020603050405020304" pitchFamily="18" charset="0"/>
              </a:rPr>
              <a:t> , so it presents an issue of equitable access when we see teachers entering through fast track programs that fill classrooms with underprepared teachers. </a:t>
            </a:r>
            <a:r>
              <a:rPr lang="en-US" sz="1100" b="1" dirty="0">
                <a:effectLst/>
                <a:latin typeface="Calibri" panose="020F0502020204030204" pitchFamily="34" charset="0"/>
                <a:ea typeface="PMingLiU" panose="02020500000000000000" pitchFamily="18" charset="-120"/>
                <a:cs typeface="Times New Roman" panose="02020603050405020304" pitchFamily="18" charset="0"/>
              </a:rPr>
              <a:t>[advance]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trike="sngStrike" dirty="0">
                <a:latin typeface="Franklin Gothic Book"/>
              </a:rPr>
              <a:t>Research in California shows that those teachers who enter the profession without comprehensive preparation are 2-3 times as likely to leave in their first year as teachers who receive </a:t>
            </a:r>
            <a:r>
              <a:rPr lang="en-US" strike="sngStrike" dirty="0" err="1">
                <a:latin typeface="Franklin Gothic Book"/>
              </a:rPr>
              <a:t>thos</a:t>
            </a:r>
            <a:r>
              <a:rPr lang="en-US" strike="sngStrike" dirty="0">
                <a:latin typeface="Franklin Gothic Book"/>
              </a:rPr>
              <a:t> most comprehensive preparation: rigorous coursework aligned to robust clinical experience. </a:t>
            </a:r>
            <a:endParaRPr lang="en-US" strike="sngStrike" dirty="0"/>
          </a:p>
          <a:p>
            <a:r>
              <a:rPr lang="en-US" dirty="0">
                <a:latin typeface="Franklin Gothic Book"/>
              </a:rPr>
              <a:t>As we move along the “pipeline” into the profession, we also know that early career mentoring is also associated with greater retention for beginning teachers. We know that teacher turnover is often highest during these beginning years, so having the collegial support and expertise on navigating the challenges of the early years in the classroom or better understanding the school is a helpful factor to keeping teachers in the classroom.</a:t>
            </a:r>
            <a:r>
              <a:rPr lang="en-US" sz="1100" b="1" dirty="0">
                <a:effectLst/>
                <a:latin typeface="Calibri" panose="020F0502020204030204" pitchFamily="34" charset="0"/>
                <a:ea typeface="PMingLiU" panose="02020500000000000000" pitchFamily="18" charset="-120"/>
                <a:cs typeface="Times New Roman" panose="02020603050405020304" pitchFamily="18" charset="0"/>
              </a:rPr>
              <a:t> [advance]</a:t>
            </a:r>
            <a:endParaRPr lang="en-US" dirty="0">
              <a:latin typeface="Franklin Gothic Book"/>
            </a:endParaRPr>
          </a:p>
          <a:p>
            <a:r>
              <a:rPr lang="en-US" dirty="0">
                <a:latin typeface="Franklin Gothic Book"/>
              </a:rPr>
              <a:t>However, even if teachers are fully prepared, challenging teaching conditions can push them out of the profession, so ensuring that working conditions, including aspects such as leadership support, peer collegiality, profession development opportunities, and many more are positive for teachers is another key angle of ensuring that teachers stay in the profession.</a:t>
            </a:r>
            <a:r>
              <a:rPr lang="en-US" sz="1100" b="1" dirty="0">
                <a:effectLst/>
                <a:latin typeface="Calibri" panose="020F0502020204030204" pitchFamily="34" charset="0"/>
                <a:ea typeface="PMingLiU" panose="02020500000000000000" pitchFamily="18" charset="-120"/>
                <a:cs typeface="Times New Roman" panose="02020603050405020304" pitchFamily="18" charset="0"/>
              </a:rPr>
              <a:t> [advance]</a:t>
            </a:r>
            <a:endParaRPr lang="en-US" dirty="0">
              <a:latin typeface="Franklin Gothic Book"/>
            </a:endParaRPr>
          </a:p>
          <a:p>
            <a:r>
              <a:rPr lang="en-US" strike="sngStrike" dirty="0">
                <a:latin typeface="Franklin Gothic Book"/>
              </a:rPr>
              <a:t>For example - Supportive school leaders are an important part of creating supportive working conditions. For example, research shows that teachers who report their administration is not supportive or encouraging are more than twice as likely to leave their classroom or the profession as teachers who report their administrators are very supportive and encouraging. </a:t>
            </a:r>
          </a:p>
          <a:p>
            <a:r>
              <a:rPr lang="en-US" dirty="0">
                <a:latin typeface="Franklin Gothic Book"/>
              </a:rPr>
              <a:t>Furthermore, it is well known by now that the teaching profession is one that is underpaid, where teachers make on average nearly 27% less than their peers with similar degrees, even after adjusting for inflation and the differences in a teaching calendar where teachers have summer breaks. We know that individuals consider what career to pursue depending on how much they could expect to make, and increasing teachers’ net compensation is one way to attract individuals into the profession. </a:t>
            </a:r>
          </a:p>
          <a:p>
            <a:r>
              <a:rPr lang="en-US" dirty="0">
                <a:latin typeface="Franklin Gothic Book"/>
              </a:rPr>
              <a:t>These factors all contribute to teacher retention. We know that 90% of all demand for teachers is driven by teachers who leave the classroom, a majority of which are driven by reasons other than retirement, so the equation, so to speak, about teacher shortages is both about the importance of recruiting well prepared teachers, but also making sure that they stay and contribute to a stable profession. </a:t>
            </a:r>
          </a:p>
          <a:p>
            <a:r>
              <a:rPr lang="en-US" strike="sngStrike" dirty="0">
                <a:latin typeface="Franklin Gothic Book"/>
              </a:rPr>
              <a:t>Undergirding this all – these teachers should be equitably distributed so al students have equal access to well-qualified teachers </a:t>
            </a:r>
            <a:r>
              <a:rPr lang="en-US" strike="noStrike" dirty="0">
                <a:latin typeface="Franklin Gothic Book"/>
              </a:rPr>
              <a:t>(moved up)</a:t>
            </a:r>
            <a:endParaRPr lang="en-US" strike="noStrike" dirty="0"/>
          </a:p>
          <a:p>
            <a:pPr marL="139700" indent="0">
              <a:buNone/>
            </a:pPr>
            <a:endParaRPr lang="en-HK" dirty="0"/>
          </a:p>
        </p:txBody>
      </p:sp>
    </p:spTree>
    <p:extLst>
      <p:ext uri="{BB962C8B-B14F-4D97-AF65-F5344CB8AC3E}">
        <p14:creationId xmlns:p14="http://schemas.microsoft.com/office/powerpoint/2010/main" val="317120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HK"/>
              <a:t>Before I go into some specific datapoints, I wanted to highlight some additional resources, including PDFs for each state that you can download, that shows all of the indicators in two pages. There’s also a blog authored by Linda Darling-Hammond, our president, that links these datapoints to policies in several states, so I encourage you to check that out. </a:t>
            </a:r>
          </a:p>
        </p:txBody>
      </p:sp>
    </p:spTree>
    <p:extLst>
      <p:ext uri="{BB962C8B-B14F-4D97-AF65-F5344CB8AC3E}">
        <p14:creationId xmlns:p14="http://schemas.microsoft.com/office/powerpoint/2010/main" val="332809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9700" indent="0">
              <a:buFont typeface="+mj-lt"/>
              <a:buNone/>
            </a:pPr>
            <a:r>
              <a:rPr lang="en-HK" dirty="0"/>
              <a:t>Let’s start by looking at starting salary, which we know is key to teacher recruitment and retention. Higher salaries can increase the quantity and quality of the candidate pool for open teaching positions, and many surveys of teachers have found that increased salaries are teachers’ preferred strategy to increase retention. As we’ll hear about today in the panel discussion, there have been numerous recent pushes at the federal, state, and local level to increase teacher salaries, not just for new teachers but for teachers at different stages of their career as well. </a:t>
            </a:r>
          </a:p>
          <a:p>
            <a:pPr marL="139700" indent="0">
              <a:buFont typeface="+mj-lt"/>
              <a:buNone/>
            </a:pPr>
            <a:endParaRPr lang="en-HK" dirty="0"/>
          </a:p>
          <a:p>
            <a:pPr marL="139700" indent="0">
              <a:buFont typeface="+mj-lt"/>
              <a:buNone/>
            </a:pPr>
            <a:r>
              <a:rPr lang="en-HK" dirty="0"/>
              <a:t>The map offers information on the average starting salary for a teacher with a bachelor’s degree in 2022-23, adjusted for cost-of-living differences across states. </a:t>
            </a:r>
            <a:r>
              <a:rPr lang="en-HK" b="1" dirty="0"/>
              <a:t>&lt;CLICK&gt;</a:t>
            </a:r>
            <a:endParaRPr lang="en-HK" dirty="0"/>
          </a:p>
          <a:p>
            <a:pPr marL="742950" lvl="1" indent="-285750">
              <a:buFont typeface="Arial" panose="020B0604020202020204" pitchFamily="34" charset="0"/>
              <a:buChar char="•"/>
            </a:pPr>
            <a:r>
              <a:rPr lang="en-HK" dirty="0"/>
              <a:t>The average starting salary nationally is $44,530.</a:t>
            </a:r>
          </a:p>
          <a:p>
            <a:pPr marL="742950" lvl="1" indent="-285750">
              <a:buFont typeface="Arial" panose="020B0604020202020204" pitchFamily="34" charset="0"/>
              <a:buChar char="•"/>
            </a:pPr>
            <a:r>
              <a:rPr lang="en-HK" dirty="0"/>
              <a:t>States with the lowest salaries include Montana, Colorado, New Hampshire and Oregon, where starting salary is below $40,000 </a:t>
            </a:r>
            <a:r>
              <a:rPr lang="en-HK" b="1" dirty="0"/>
              <a:t>&lt;CLICK&gt;</a:t>
            </a:r>
            <a:endParaRPr lang="en-HK" dirty="0"/>
          </a:p>
          <a:p>
            <a:pPr marL="742950" lvl="1" indent="-285750">
              <a:buFont typeface="Arial" panose="020B0604020202020204" pitchFamily="34" charset="0"/>
              <a:buChar char="•"/>
            </a:pPr>
            <a:r>
              <a:rPr lang="en-HK" dirty="0"/>
              <a:t>There are 8 states plus D.C., all </a:t>
            </a:r>
            <a:r>
              <a:rPr lang="en-HK" b="1" dirty="0"/>
              <a:t>in dark green, </a:t>
            </a:r>
            <a:r>
              <a:rPr lang="en-HK" b="0" dirty="0"/>
              <a:t>with starting salaries </a:t>
            </a:r>
            <a:r>
              <a:rPr lang="en-HK" dirty="0"/>
              <a:t>above $50,000. </a:t>
            </a:r>
            <a:r>
              <a:rPr lang="en-HK" b="1" dirty="0"/>
              <a:t>&lt;CLICK&gt;</a:t>
            </a:r>
            <a:endParaRPr lang="en-HK" dirty="0"/>
          </a:p>
        </p:txBody>
      </p:sp>
    </p:spTree>
    <p:extLst>
      <p:ext uri="{BB962C8B-B14F-4D97-AF65-F5344CB8AC3E}">
        <p14:creationId xmlns:p14="http://schemas.microsoft.com/office/powerpoint/2010/main" val="250119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HK"/>
              <a:t>Our map also examines access to mentoring as you know, supporting early careers teachers is particularly important, those first years are especially hard and research shows that mentoring helps to keep them in the classroom and support their improvement. </a:t>
            </a:r>
            <a:r>
              <a:rPr lang="en-HK" b="1"/>
              <a:t>CLICK</a:t>
            </a:r>
            <a:endParaRPr lang="en-HK"/>
          </a:p>
          <a:p>
            <a:pPr>
              <a:buFont typeface="Arial" panose="020B0604020202020204" pitchFamily="34" charset="0"/>
              <a:buChar char="•"/>
            </a:pPr>
            <a:r>
              <a:rPr lang="en-HK"/>
              <a:t>o</a:t>
            </a:r>
          </a:p>
          <a:p>
            <a:pPr>
              <a:buFont typeface="Arial" panose="020B0604020202020204" pitchFamily="34" charset="0"/>
              <a:buChar char="•"/>
            </a:pPr>
            <a:r>
              <a:rPr lang="en-HK" err="1"/>
              <a:t>oOverall</a:t>
            </a:r>
            <a:r>
              <a:rPr lang="en-HK"/>
              <a:t>, about 4 in 5 new teachers nationally report access to these mentors. As you can see, this ranges widely across the country, with 4 states plus D.C. having less than 60% of early career teachers reporting mentoring while 5 states have over 95% of their early career teachers reporting mentoring.</a:t>
            </a:r>
          </a:p>
        </p:txBody>
      </p:sp>
    </p:spTree>
    <p:extLst>
      <p:ext uri="{BB962C8B-B14F-4D97-AF65-F5344CB8AC3E}">
        <p14:creationId xmlns:p14="http://schemas.microsoft.com/office/powerpoint/2010/main" val="343038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Next, we want to discuss leadership support. Numerous studies of teacher retention have found that strong and supportive school leadership is often the most important factor in retaining teachers in their school. There are many things that states can be doing to ensure that school leaders are well-prepared and well-supported so they, in turn, can support teachers. These state policies can include setting high standards for administrator preparation and licensure, incentivizing talented teacher leaders into the leadership pipeline, and providing ongoing state-level funding and administrative support for leadership training and coaching for new school leaders. </a:t>
            </a:r>
          </a:p>
          <a:p>
            <a:pPr marL="139700" indent="0">
              <a:buNone/>
            </a:pPr>
            <a:endParaRPr lang="en-US" dirty="0"/>
          </a:p>
          <a:p>
            <a:pPr marL="139700" indent="0">
              <a:buFont typeface="+mj-lt"/>
              <a:buNone/>
            </a:pPr>
            <a:r>
              <a:rPr lang="en-HK" dirty="0"/>
              <a:t>The map offers one metric capturing leadership support, which is the percent of teachers per state that strongly agree that their school administration is supportive and encouraging </a:t>
            </a:r>
            <a:r>
              <a:rPr lang="en-HK" b="1" dirty="0"/>
              <a:t>&lt;CLICK&gt;</a:t>
            </a:r>
            <a:endParaRPr lang="en-HK" dirty="0"/>
          </a:p>
          <a:p>
            <a:pPr marL="742950" lvl="1" indent="-285750">
              <a:buFont typeface="Arial" panose="020B0604020202020204" pitchFamily="34" charset="0"/>
              <a:buChar char="•"/>
            </a:pPr>
            <a:r>
              <a:rPr lang="en-HK" dirty="0"/>
              <a:t>Nationally, this is just over half of teachers who indicate such support. </a:t>
            </a:r>
          </a:p>
          <a:p>
            <a:pPr marL="742950" lvl="1" indent="-285750">
              <a:buFont typeface="Arial" panose="020B0604020202020204" pitchFamily="34" charset="0"/>
              <a:buChar char="•"/>
            </a:pPr>
            <a:r>
              <a:rPr lang="en-HK" dirty="0"/>
              <a:t>There are 6 states in which less than 45% of teachers report this level support, all shown in the light green</a:t>
            </a:r>
            <a:r>
              <a:rPr lang="en-HK" b="1" dirty="0"/>
              <a:t>&lt;CLICK&gt;</a:t>
            </a:r>
            <a:endParaRPr lang="en-HK" dirty="0"/>
          </a:p>
          <a:p>
            <a:pPr marL="742950" lvl="1" indent="-285750">
              <a:buFont typeface="Arial" panose="020B0604020202020204" pitchFamily="34" charset="0"/>
              <a:buChar char="•"/>
            </a:pPr>
            <a:r>
              <a:rPr lang="en-HK" dirty="0"/>
              <a:t>In Idaho, Kentucky, and Utah, all </a:t>
            </a:r>
            <a:r>
              <a:rPr lang="en-HK" b="1" dirty="0"/>
              <a:t>in dark green, </a:t>
            </a:r>
            <a:r>
              <a:rPr lang="en-HK" b="0" dirty="0"/>
              <a:t>more than 60% of teachers report this support</a:t>
            </a:r>
            <a:r>
              <a:rPr lang="en-HK" dirty="0"/>
              <a:t>. </a:t>
            </a:r>
            <a:r>
              <a:rPr lang="en-HK" b="1" dirty="0"/>
              <a:t>&lt;CLICK&gt;</a:t>
            </a:r>
            <a:endParaRPr lang="en-HK" dirty="0"/>
          </a:p>
          <a:p>
            <a:pPr marL="139700" indent="0">
              <a:buNone/>
            </a:pPr>
            <a:endParaRPr lang="en-US" dirty="0"/>
          </a:p>
        </p:txBody>
      </p:sp>
    </p:spTree>
    <p:extLst>
      <p:ext uri="{BB962C8B-B14F-4D97-AF65-F5344CB8AC3E}">
        <p14:creationId xmlns:p14="http://schemas.microsoft.com/office/powerpoint/2010/main" val="3026145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5461F-557C-2E2D-396E-DC660DED8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8FDDE-1668-B2ED-36C8-EDDFB02B6D0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A09C0310-580C-C0C5-6F35-0B6085BF2BD2}"/>
              </a:ext>
            </a:extLst>
          </p:cNvPr>
          <p:cNvSpPr>
            <a:spLocks noGrp="1"/>
          </p:cNvSpPr>
          <p:nvPr>
            <p:ph type="body" idx="1"/>
          </p:nvPr>
        </p:nvSpPr>
        <p:spPr/>
        <p:txBody>
          <a:bodyPr/>
          <a:lstStyle/>
          <a:p>
            <a:pPr marL="139700" indent="0">
              <a:buFont typeface="+mj-lt"/>
              <a:buNone/>
            </a:pPr>
            <a:r>
              <a:rPr lang="en-HK" dirty="0"/>
              <a:t>Next, we wanted to talk about teacher certification. States set certification requirements for teachers and there are many state policies that can both set high professional standards for teachers and incentivize teaching candidates to meet these standards. Teachers who are fully certified have higher retention and tend to be more effective, compared to teachers who are not fully certified because they are completing preparation while teaching or who have little to no preparation and are teaching on emergency-style permits. The webinar on Thursday will be focused on strategies to create high quality and affordable pathways into the profession, like teacher residencies, that can ensure teachers are entering the profession fully certified and well prepared. </a:t>
            </a:r>
          </a:p>
          <a:p>
            <a:pPr marL="139700" indent="0">
              <a:buFont typeface="+mj-lt"/>
              <a:buNone/>
            </a:pPr>
            <a:endParaRPr lang="en-HK" dirty="0"/>
          </a:p>
          <a:p>
            <a:pPr marL="139700" indent="0">
              <a:buFont typeface="+mj-lt"/>
              <a:buNone/>
            </a:pPr>
            <a:r>
              <a:rPr lang="en-HK" dirty="0"/>
              <a:t>This map data shows the percent of FTE teachers who have not met state certification requirements. Nationally, this is estimated at just under 4%, with many states with extremely low percentages of uncertified teachers, including 6 states under 1% (all shown here in dark green).</a:t>
            </a:r>
          </a:p>
          <a:p>
            <a:pPr marL="139700" indent="0">
              <a:buFont typeface="+mj-lt"/>
              <a:buNone/>
            </a:pPr>
            <a:endParaRPr lang="en-HK" dirty="0"/>
          </a:p>
          <a:p>
            <a:pPr marL="139700" indent="0">
              <a:buFont typeface="+mj-lt"/>
              <a:buNone/>
            </a:pPr>
            <a:r>
              <a:rPr lang="en-HK" dirty="0"/>
              <a:t>On the flipside, 4 states plus DC have more than 10% uncertified teachers according to this metric, all shared here in light green. </a:t>
            </a:r>
          </a:p>
        </p:txBody>
      </p:sp>
    </p:spTree>
    <p:extLst>
      <p:ext uri="{BB962C8B-B14F-4D97-AF65-F5344CB8AC3E}">
        <p14:creationId xmlns:p14="http://schemas.microsoft.com/office/powerpoint/2010/main" val="1208263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tab pos="457200" algn="l"/>
              </a:tabLst>
              <a:defRPr/>
            </a:pPr>
            <a:r>
              <a:rPr lang="en-US" sz="1200" kern="100" dirty="0">
                <a:effectLst/>
                <a:highlight>
                  <a:srgbClr val="FFFFFF"/>
                </a:highlight>
                <a:latin typeface="Aptos"/>
                <a:ea typeface="Aptos" panose="020B0004020202020204" pitchFamily="34" charset="0"/>
                <a:cs typeface="Times New Roman" panose="02020603050405020304" pitchFamily="18" charset="0"/>
              </a:rPr>
              <a:t>The map includes numerous teacher equity indicators because it is important that all students have access to well-qualified teachers. Decades of research has found that students of color and students from low-income households are more likely to be taught by teachers who are not fully certified and inexperienced teachers. States can help address this inequitable distribution by investing in targeted recruitment and retention efforts in schools with higher teacher shortages and higher turnover. These can include loan forgiveness and service scholarship programs to attract and retain new teachers, incentive programs for National Board Certified teachers to stay in high need schools, and more equitable state funding across schools to improve resources and working conditions at high needs schools. </a:t>
            </a:r>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tab pos="457200" algn="l"/>
              </a:tabLst>
              <a:defRPr/>
            </a:pPr>
            <a:endParaRPr lang="en-US" sz="1200" kern="100" dirty="0">
              <a:effectLst/>
              <a:highlight>
                <a:srgbClr val="FFFFFF"/>
              </a:highlight>
              <a:latin typeface="Apto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tab pos="457200" algn="l"/>
              </a:tabLst>
              <a:defRPr/>
            </a:pPr>
            <a:r>
              <a:rPr lang="en-US" sz="1200" kern="100" dirty="0">
                <a:effectLst/>
                <a:highlight>
                  <a:srgbClr val="FFFFFF"/>
                </a:highlight>
                <a:latin typeface="Aptos"/>
                <a:ea typeface="Aptos" panose="020B0004020202020204" pitchFamily="34" charset="0"/>
                <a:cs typeface="Times New Roman" panose="02020603050405020304" pitchFamily="18" charset="0"/>
              </a:rPr>
              <a:t>In this slide, we are showing one of those equity indicators which captures the distribution of uncertified teachers based on school poverty levels. As a baseline, a</a:t>
            </a:r>
            <a:r>
              <a:rPr lang="en-US" sz="1200" kern="100" dirty="0">
                <a:effectLst/>
                <a:latin typeface="Aptos"/>
                <a:ea typeface="Aptos" panose="020B0004020202020204" pitchFamily="34" charset="0"/>
                <a:cs typeface="Times New Roman" panose="02020603050405020304" pitchFamily="18" charset="0"/>
              </a:rPr>
              <a:t> state where there the share of uncertified teachers in high-poverty schools is equal to the share (of uncertified teachers) in low-poverty schools would have a 0 on this indicator. Higher numbers indicate more</a:t>
            </a:r>
            <a:r>
              <a:rPr lang="en-US" sz="1200" kern="100" dirty="0">
                <a:effectLst/>
                <a:highlight>
                  <a:srgbClr val="FFFFFF"/>
                </a:highlight>
                <a:latin typeface="Aptos"/>
                <a:ea typeface="Aptos" panose="020B0004020202020204" pitchFamily="34" charset="0"/>
                <a:cs typeface="Times New Roman" panose="02020603050405020304" pitchFamily="18" charset="0"/>
              </a:rPr>
              <a:t> inequitable distributions of teachers. </a:t>
            </a:r>
            <a:r>
              <a:rPr lang="en-US" sz="1200" b="1" kern="100" dirty="0">
                <a:effectLst/>
                <a:latin typeface="Aptos"/>
                <a:ea typeface="Aptos" panose="020B0004020202020204" pitchFamily="34" charset="0"/>
                <a:cs typeface="Times New Roman" panose="02020603050405020304" pitchFamily="18" charset="0"/>
              </a:rPr>
              <a:t>&lt;CLICK&gt;</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US" sz="1200" kern="100" dirty="0">
                <a:effectLst/>
                <a:highlight>
                  <a:srgbClr val="FFFFFF"/>
                </a:highlight>
                <a:latin typeface="Aptos"/>
                <a:ea typeface="Aptos" panose="020B0004020202020204" pitchFamily="34" charset="0"/>
                <a:cs typeface="Times New Roman" panose="02020603050405020304" pitchFamily="18" charset="0"/>
              </a:rPr>
              <a:t>In US, the gap is 3.3 percentage points, which results from comparing the 5.7 (percent) and 2.4 percent of uncertified teachers in high versus low poverty schools. </a:t>
            </a:r>
            <a:r>
              <a:rPr lang="en-US" sz="1200" b="1" kern="100" dirty="0">
                <a:effectLst/>
                <a:latin typeface="Aptos"/>
                <a:ea typeface="Aptos" panose="020B0004020202020204" pitchFamily="34" charset="0"/>
                <a:cs typeface="Times New Roman" panose="02020603050405020304" pitchFamily="18" charset="0"/>
              </a:rPr>
              <a:t>&lt;CLICK&gt;</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US" sz="1200" kern="100" dirty="0">
                <a:effectLst/>
                <a:latin typeface="Aptos"/>
                <a:ea typeface="Aptos" panose="020B0004020202020204" pitchFamily="34" charset="0"/>
                <a:cs typeface="Times New Roman" panose="02020603050405020304" pitchFamily="18" charset="0"/>
              </a:rPr>
              <a:t>There are 7 states with gaps that are more than double the national average, these are all shown in light blue.</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US" sz="1200" kern="100" dirty="0">
                <a:effectLst/>
                <a:latin typeface="Aptos"/>
                <a:ea typeface="Aptos" panose="020B0004020202020204" pitchFamily="34" charset="0"/>
                <a:cs typeface="Times New Roman" panose="02020603050405020304" pitchFamily="18" charset="0"/>
              </a:rPr>
              <a:t>There are 6 states with negative gaps, indicating the percent of uncertified teachers is actually higher in lower poverty schools.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tab pos="457200" algn="l"/>
              </a:tabLst>
              <a:defRPr/>
            </a:pPr>
            <a:endParaRPr lang="en-US" sz="1200" b="1" kern="100" dirty="0">
              <a:effectLst/>
              <a:highlight>
                <a:srgbClr val="FFFF00"/>
              </a:highligh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With than, I will turn it over to my colleague Susan Patrick</a:t>
            </a:r>
          </a:p>
          <a:p>
            <a:endParaRPr lang="en-US" dirty="0"/>
          </a:p>
        </p:txBody>
      </p:sp>
    </p:spTree>
    <p:extLst>
      <p:ext uri="{BB962C8B-B14F-4D97-AF65-F5344CB8AC3E}">
        <p14:creationId xmlns:p14="http://schemas.microsoft.com/office/powerpoint/2010/main" val="63542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So, I know we both just shared a lot of information at you all, so we are happy to clarify any questions in just a second, but before I do I will also share a bit about what all these figures and statistics mean when it comes to advancing policies that address teacher shortages.</a:t>
            </a:r>
          </a:p>
        </p:txBody>
      </p:sp>
    </p:spTree>
    <p:extLst>
      <p:ext uri="{BB962C8B-B14F-4D97-AF65-F5344CB8AC3E}">
        <p14:creationId xmlns:p14="http://schemas.microsoft.com/office/powerpoint/2010/main" val="415767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LPI </a:t>
            </a:r>
            <a:r>
              <a:rPr lang="zh-TW" altLang="en-US" sz="1800">
                <a:effectLst/>
                <a:latin typeface="Calibri" panose="020F0502020204030204" pitchFamily="34" charset="0"/>
                <a:ea typeface="Calibri" panose="020F0502020204030204" pitchFamily="34" charset="0"/>
                <a:cs typeface="Times New Roman" panose="02020603050405020304" pitchFamily="18" charset="0"/>
              </a:rPr>
              <a:t> </a:t>
            </a:r>
            <a:r>
              <a:rPr lang="en-US" altLang="zh-TW" sz="1800">
                <a:effectLst/>
                <a:latin typeface="Calibri" panose="020F0502020204030204" pitchFamily="34" charset="0"/>
                <a:ea typeface="Calibri" panose="020F0502020204030204" pitchFamily="34" charset="0"/>
                <a:cs typeface="Times New Roman" panose="02020603050405020304" pitchFamily="18" charset="0"/>
              </a:rPr>
              <a:t>- non profit, non partisan think tank that works to advance research and evidence-based policies to support empowering and equitable learning for each and every child.</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Our work spans a number of issue areas from educator quality and equitable resources and access to whole child education and early childhood education, among others.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At LPI researchers and policy staff – many of whom wear both hats – work together to put research and policy into action. Which is what we hope comes through today. </a:t>
            </a: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[WW – do we need the below? Could cut if we want more time]</a:t>
            </a:r>
          </a:p>
          <a:p>
            <a:pPr marL="342900" marR="0" lvl="0" indent="-34290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Founded by Linda Darling-Hammond in 2015</a:t>
            </a:r>
          </a:p>
          <a:p>
            <a:pPr marL="342900" marR="0" lvl="0" indent="-342900" algn="l" defTabSz="914400" rtl="0" eaLnBrk="1" fontAlgn="auto" latinLnBrk="0" hangingPunct="1">
              <a:lnSpc>
                <a:spcPct val="107000"/>
              </a:lnSpc>
              <a:spcBef>
                <a:spcPts val="0"/>
              </a:spcBef>
              <a:spcAft>
                <a:spcPts val="0"/>
              </a:spcAft>
              <a:buClr>
                <a:srgbClr val="000000"/>
              </a:buClr>
              <a:buSzPts val="1400"/>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conduct, synthesize, and communicate independent, high-quality education-related research to improve education policy and practice.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LPI’s </a:t>
            </a:r>
            <a:r>
              <a:rPr lang="en-US" sz="1800" u="sng">
                <a:effectLst/>
                <a:latin typeface="Calibri" panose="020F0502020204030204" pitchFamily="34" charset="0"/>
                <a:ea typeface="Calibri" panose="020F0502020204030204" pitchFamily="34" charset="0"/>
                <a:cs typeface="Times New Roman" panose="02020603050405020304" pitchFamily="18" charset="0"/>
              </a:rPr>
              <a:t>policy </a:t>
            </a:r>
            <a:r>
              <a:rPr lang="en-US" sz="1800">
                <a:effectLst/>
                <a:latin typeface="Calibri" panose="020F0502020204030204" pitchFamily="34" charset="0"/>
                <a:ea typeface="Calibri" panose="020F0502020204030204" pitchFamily="34" charset="0"/>
                <a:cs typeface="Times New Roman" panose="02020603050405020304" pitchFamily="18" charset="0"/>
              </a:rPr>
              <a:t>theory of action is to bring our research to the state and federal level, which in turn impacts superintendents, principals, teachers, and ultimately students, families, and communities.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hope that our research and its corresponding policy recommendations get the attention of state and federal policy makers to take action on things that superintendents deal with on a daily basis.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Finally, our research and policy work operate in a continuous cycle, where impacts on educational practice and outcomes inform further research. </a:t>
            </a:r>
          </a:p>
          <a:p>
            <a:endParaRPr lang="en-US"/>
          </a:p>
        </p:txBody>
      </p:sp>
    </p:spTree>
    <p:extLst>
      <p:ext uri="{BB962C8B-B14F-4D97-AF65-F5344CB8AC3E}">
        <p14:creationId xmlns:p14="http://schemas.microsoft.com/office/powerpoint/2010/main" val="22075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latin typeface="Franklin Gothic Medium"/>
                <a:cs typeface="Arial"/>
              </a:rPr>
              <a:t>There are a few key strategic levers that can help support equitable access to a stable, well-prepared, and diverse educator workforce, and I wanted to share some with you all today. </a:t>
            </a:r>
          </a:p>
          <a:p>
            <a:r>
              <a:rPr lang="en-US" b="1" dirty="0">
                <a:latin typeface="Franklin Gothic Medium"/>
                <a:cs typeface="Arial"/>
              </a:rPr>
              <a:t>First, To support </a:t>
            </a:r>
            <a:r>
              <a:rPr lang="en-US" dirty="0">
                <a:latin typeface="Franklin Gothic Book"/>
                <a:cs typeface="Arial"/>
              </a:rPr>
              <a:t>teacher recruitment and retention, one main lever is to reduce the cost of prep, including </a:t>
            </a:r>
            <a:r>
              <a:rPr lang="en-US" dirty="0" err="1">
                <a:latin typeface="Franklin Gothic Book"/>
                <a:cs typeface="Arial"/>
              </a:rPr>
              <a:t>thorugh</a:t>
            </a:r>
            <a:r>
              <a:rPr lang="en-US" dirty="0">
                <a:latin typeface="Franklin Gothic Book"/>
                <a:cs typeface="Arial"/>
              </a:rPr>
              <a:t>…</a:t>
            </a:r>
            <a:endParaRPr lang="en-US" dirty="0"/>
          </a:p>
          <a:p>
            <a:pPr marL="914400" marR="0" lvl="1" indent="-317500" defTabSz="914400" eaLnBrk="1" fontAlgn="auto" latinLnBrk="0" hangingPunct="1">
              <a:lnSpc>
                <a:spcPct val="100000"/>
              </a:lnSpc>
              <a:spcBef>
                <a:spcPts val="0"/>
              </a:spcBef>
              <a:spcAft>
                <a:spcPts val="0"/>
              </a:spcAft>
              <a:buClrTx/>
              <a:buSzPts val="1400"/>
              <a:buFontTx/>
              <a:buChar char="○"/>
              <a:tabLst/>
              <a:defRPr/>
            </a:pPr>
            <a:r>
              <a:rPr lang="en-US" dirty="0">
                <a:ea typeface="+mn-lt"/>
                <a:cs typeface="+mn-lt"/>
              </a:rPr>
              <a:t>service scholarship amounts to provide upfront aid to reduce or eliminate the need to borrow , as well as</a:t>
            </a:r>
          </a:p>
          <a:p>
            <a:pPr marL="914400" marR="0" lvl="1" indent="-317500" defTabSz="914400" eaLnBrk="1" fontAlgn="auto" latinLnBrk="0" hangingPunct="1">
              <a:lnSpc>
                <a:spcPct val="100000"/>
              </a:lnSpc>
              <a:spcBef>
                <a:spcPts val="0"/>
              </a:spcBef>
              <a:spcAft>
                <a:spcPts val="0"/>
              </a:spcAft>
              <a:buClrTx/>
              <a:buSzPts val="1400"/>
              <a:buFontTx/>
              <a:buChar char="○"/>
              <a:tabLst/>
              <a:defRPr/>
            </a:pPr>
            <a:r>
              <a:rPr lang="en-US" dirty="0">
                <a:ea typeface="+mn-lt"/>
                <a:cs typeface="+mn-lt"/>
              </a:rPr>
              <a:t>loan forgiveness programs for educators, which cancels accrued student loan debt for teachers after certain number years of service,</a:t>
            </a:r>
          </a:p>
          <a:p>
            <a:pPr marL="914400" marR="0" lvl="1" indent="-317500" defTabSz="914400" eaLnBrk="1" fontAlgn="auto" latinLnBrk="0" hangingPunct="1">
              <a:lnSpc>
                <a:spcPct val="100000"/>
              </a:lnSpc>
              <a:spcBef>
                <a:spcPts val="0"/>
              </a:spcBef>
              <a:spcAft>
                <a:spcPts val="0"/>
              </a:spcAft>
              <a:buClrTx/>
              <a:buSzPts val="1400"/>
              <a:buFontTx/>
              <a:buChar char="○"/>
              <a:tabLst/>
              <a:defRPr/>
            </a:pPr>
            <a:r>
              <a:rPr lang="en-US" dirty="0">
                <a:ea typeface="+mn-lt"/>
                <a:cs typeface="+mn-lt"/>
              </a:rPr>
              <a:t>Both of which exist at both the state and federal levels.</a:t>
            </a:r>
          </a:p>
          <a:p>
            <a:r>
              <a:rPr lang="en-US" sz="1100" b="1" dirty="0">
                <a:effectLst/>
                <a:latin typeface="Calibri" panose="020F0502020204030204" pitchFamily="34" charset="0"/>
                <a:ea typeface="PMingLiU" panose="02020500000000000000" pitchFamily="18" charset="-120"/>
                <a:cs typeface="Times New Roman" panose="02020603050405020304" pitchFamily="18" charset="0"/>
              </a:rPr>
              <a:t>[advance] </a:t>
            </a:r>
            <a:r>
              <a:rPr lang="en-US" dirty="0">
                <a:latin typeface="Franklin Gothic Book"/>
                <a:cs typeface="Arial"/>
              </a:rPr>
              <a:t>If implemented properly, these programs are part of the work to expand the affordability and availability of </a:t>
            </a:r>
            <a:r>
              <a:rPr lang="en-US" b="1" dirty="0">
                <a:latin typeface="Franklin Gothic Medium"/>
                <a:cs typeface="Arial"/>
              </a:rPr>
              <a:t>comprehensive preparation</a:t>
            </a:r>
            <a:r>
              <a:rPr lang="en-US" b="1" strike="sngStrike" dirty="0">
                <a:latin typeface="Franklin Gothic Medium"/>
                <a:cs typeface="Arial"/>
              </a:rPr>
              <a:t>, </a:t>
            </a:r>
            <a:r>
              <a:rPr lang="en-US" b="0" strike="sngStrike" dirty="0">
                <a:latin typeface="Franklin Gothic Medium"/>
                <a:cs typeface="Arial"/>
              </a:rPr>
              <a:t>which as pointed earlier has been shown by research to improve teacher effectiveness and retention</a:t>
            </a:r>
            <a:r>
              <a:rPr lang="en-US" b="0" dirty="0">
                <a:latin typeface="Franklin Gothic Medium"/>
                <a:cs typeface="Arial"/>
              </a:rPr>
              <a:t>. Here, there are roles from the federal level to administer formula grants or to fund competitive grants that support comprehensive preparation, down to the local district level to contribute to a clinically intensive and practice-based experience. We see features of comprehensive prep programs in models like paid teacher residencies, as well as some grow your own models. </a:t>
            </a:r>
          </a:p>
          <a:p>
            <a:r>
              <a:rPr lang="en-US" sz="1100" b="1" dirty="0">
                <a:effectLst/>
                <a:latin typeface="Calibri" panose="020F0502020204030204" pitchFamily="34" charset="0"/>
                <a:ea typeface="PMingLiU" panose="02020500000000000000" pitchFamily="18" charset="-120"/>
                <a:cs typeface="Times New Roman" panose="02020603050405020304" pitchFamily="18" charset="0"/>
              </a:rPr>
              <a:t>[advance] </a:t>
            </a:r>
            <a:r>
              <a:rPr lang="en-US" dirty="0"/>
              <a:t>Once candidates enter the classroom as a teacher of record, their preparation can be further buttressed by investments into beginning teacher mentoring and induction programs. One thing to note here is that currently, the requirements to have and the investments into M&amp;I programs vary largely by state. For example, California requires </a:t>
            </a:r>
            <a:r>
              <a:rPr lang="en-US" b="0" i="0" dirty="0">
                <a:solidFill>
                  <a:srgbClr val="121212"/>
                </a:solidFill>
                <a:effectLst/>
                <a:latin typeface="Lato" panose="020F0502020204030203" pitchFamily="34" charset="0"/>
              </a:rPr>
              <a:t>new teachers with a preliminary credential to complete a two-year state-approved induction program, which usually involves having a mentor teacher.</a:t>
            </a:r>
            <a:endParaRPr lang="en-US" b="0" dirty="0">
              <a:latin typeface="Franklin Gothic Medium"/>
              <a:cs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effectLst/>
                <a:latin typeface="Calibri" panose="020F0502020204030204" pitchFamily="34" charset="0"/>
                <a:ea typeface="PMingLiU" panose="02020500000000000000" pitchFamily="18" charset="-120"/>
                <a:cs typeface="Times New Roman" panose="02020603050405020304" pitchFamily="18" charset="0"/>
              </a:rPr>
              <a:t>[advance] </a:t>
            </a:r>
            <a:r>
              <a:rPr lang="en-US" dirty="0"/>
              <a:t>One major lever at the state and local level are to address teachers’ compensation, and this can take the form of increasing minimum salaries throughout the salary schedule, equalizing compensation across districts or subject areas, </a:t>
            </a:r>
            <a:r>
              <a:rPr lang="en-US" strike="sngStrike" dirty="0"/>
              <a:t>which can could take the form of targeted boosts for the schools or  districts in the state that are considered in highest needs. </a:t>
            </a:r>
            <a:r>
              <a:rPr lang="en-US" dirty="0"/>
              <a:t>However, there are other ways to think about improving a teacher’s net compensation, through avenues like tax credits or housing subsidies.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1" dirty="0">
                <a:effectLst/>
                <a:latin typeface="Calibri" panose="020F0502020204030204" pitchFamily="34" charset="0"/>
                <a:ea typeface="PMingLiU" panose="02020500000000000000" pitchFamily="18" charset="-120"/>
                <a:cs typeface="Times New Roman" panose="02020603050405020304" pitchFamily="18" charset="0"/>
              </a:rPr>
              <a:t>[advance] </a:t>
            </a:r>
            <a:r>
              <a:rPr lang="en-US" dirty="0"/>
              <a:t>Finally, improving </a:t>
            </a:r>
            <a:r>
              <a:rPr lang="en-US" b="1" dirty="0"/>
              <a:t>working conditions </a:t>
            </a:r>
            <a:r>
              <a:rPr lang="en-US" dirty="0"/>
              <a:t>contribute largely to a teacher’s decision to stay, move schools, or leave the profession entirely. Things ranging from a well-prepared and supportive school leader to a teacher’s workload, availability of support staff, and routinely assessing working conditions to make decisions about teaching, are all levers, especially at the local level, to consider.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latin typeface="Franklin Gothic Medium"/>
              <a:cs typeface="Arial"/>
            </a:endParaRPr>
          </a:p>
          <a:p>
            <a:r>
              <a:rPr lang="en-US" dirty="0"/>
              <a:t>In summary, these research-based policy strategies aim to improve the state of the teacher workforce with respects to teacher shortages and teacher diversity. Additionally, taking this one step further, through teachers, these strategies can also impact students with respect to learning outcomes and growth, opportunities  to learn, and learning environment stability, among others.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latin typeface="Franklin Gothic Medium"/>
              <a:cs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latin typeface="Franklin Gothic Medium"/>
              <a:cs typeface="Arial"/>
            </a:endParaRPr>
          </a:p>
          <a:p>
            <a:r>
              <a:rPr lang="en-US" dirty="0">
                <a:latin typeface="Franklin Gothic Book"/>
                <a:cs typeface="Arial"/>
              </a:rPr>
              <a:t>Retention is as important as recruitment. </a:t>
            </a:r>
          </a:p>
          <a:p>
            <a:r>
              <a:rPr lang="en-US" dirty="0">
                <a:latin typeface="Franklin Gothic Book"/>
                <a:cs typeface="Arial"/>
              </a:rPr>
              <a:t>Reducing attrition is a function of preparation, mentoring, salaries and working conditions.  </a:t>
            </a:r>
          </a:p>
          <a:p>
            <a:r>
              <a:rPr lang="en-US" dirty="0">
                <a:latin typeface="Franklin Gothic Book"/>
                <a:cs typeface="Arial"/>
              </a:rPr>
              <a:t>We provide tools for states to evaluate and address these factors.  </a:t>
            </a:r>
            <a:endParaRPr lang="en-US" dirty="0"/>
          </a:p>
          <a:p>
            <a:r>
              <a:rPr lang="en-US" dirty="0">
                <a:latin typeface="Franklin Gothic Book"/>
                <a:cs typeface="Arial"/>
              </a:rPr>
              <a:t>New strategies like residencies can provide long-term solutions. </a:t>
            </a: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latin typeface="Franklin Gothic Medium"/>
              <a:cs typeface="Arial"/>
            </a:endParaRPr>
          </a:p>
          <a:p>
            <a:endParaRPr lang="en-US" dirty="0"/>
          </a:p>
        </p:txBody>
      </p:sp>
    </p:spTree>
    <p:extLst>
      <p:ext uri="{BB962C8B-B14F-4D97-AF65-F5344CB8AC3E}">
        <p14:creationId xmlns:p14="http://schemas.microsoft.com/office/powerpoint/2010/main" val="2670948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6BFA9-1A82-C4B7-8D40-B88BF909D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647B8-32EF-06F1-3B86-6784A5B84A5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19CD7C6-56C5-2616-B820-6E1760E0D0C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153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r>
              <a:rPr lang="en-US" dirty="0">
                <a:effectLst/>
                <a:latin typeface="Arial" panose="020B0604020202020204" pitchFamily="34" charset="0"/>
                <a:ea typeface="Aptos" panose="020B0004020202020204" pitchFamily="34" charset="0"/>
                <a:cs typeface="Times New Roman" panose="02020603050405020304" pitchFamily="18" charset="0"/>
              </a:rPr>
              <a:t>So, a key policy question for state and system leaders to think about is how to broaden access to HQ and affordable preparation…</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dirty="0">
                <a:effectLst/>
                <a:latin typeface="Arial" panose="020B0604020202020204" pitchFamily="34" charset="0"/>
                <a:ea typeface="Aptos" panose="020B0004020202020204" pitchFamily="34" charset="0"/>
                <a:cs typeface="Times New Roman" panose="02020603050405020304" pitchFamily="18" charset="0"/>
              </a:rPr>
              <a:t>Research points to the key drivers of shortages, but there’s also a growing evidence base on policy strategies to address them. </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dirty="0">
                <a:effectLst/>
                <a:latin typeface="Arial" panose="020B0604020202020204" pitchFamily="34" charset="0"/>
                <a:ea typeface="Aptos" panose="020B0004020202020204" pitchFamily="34" charset="0"/>
                <a:cs typeface="Times New Roman" panose="02020603050405020304" pitchFamily="18" charset="0"/>
              </a:rPr>
              <a:t> </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dirty="0">
                <a:effectLst/>
                <a:latin typeface="Arial" panose="020B0604020202020204" pitchFamily="34" charset="0"/>
                <a:ea typeface="Aptos" panose="020B0004020202020204" pitchFamily="34" charset="0"/>
                <a:cs typeface="Times New Roman" panose="02020603050405020304" pitchFamily="18" charset="0"/>
              </a:rPr>
              <a:t>This includes what we call high-retention pathways into teaching, </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through pathways such as teacher residencies and Grow-Your-Own models, as well as a newer strategy, registered apprenticeships into teaching. note that there are important similarities and overlap in these strategies. </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States can also cover most or all of the cost of teacher preparation—in exchange for a commitment to teach in a high-need field or school (including rural schools), by investing in service scholarship or loan forgiveness programs. The notion that “If you will teach, we will pay for your education” can be a powerful recruitment AND retention tool. </a:t>
            </a:r>
            <a:r>
              <a:rPr lang="en-US" kern="0" dirty="0">
                <a:solidFill>
                  <a:srgbClr val="000000"/>
                </a:solidFill>
                <a:effectLst/>
                <a:latin typeface="Arial" panose="020B0604020202020204" pitchFamily="34" charset="0"/>
                <a:ea typeface="Aptos" panose="020B0004020202020204" pitchFamily="34" charset="0"/>
              </a:rPr>
              <a:t>As I mentioned, 37% of teachers nationally still carry student loan debt, so this could be a powerful strategy to retain the existing teacher workforce. </a:t>
            </a:r>
          </a:p>
          <a:p>
            <a:pPr marL="0" marR="0">
              <a:spcAft>
                <a:spcPts val="800"/>
              </a:spcAft>
            </a:pPr>
            <a:endParaRPr lang="en-US" kern="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0" marR="0" lvl="0" indent="-317500" algn="l" defTabSz="914400" rtl="0" eaLnBrk="1" fontAlgn="auto" latinLnBrk="0" hangingPunct="1">
              <a:lnSpc>
                <a:spcPct val="100000"/>
              </a:lnSpc>
              <a:spcBef>
                <a:spcPts val="0"/>
              </a:spcBef>
              <a:spcAft>
                <a:spcPts val="800"/>
              </a:spcAft>
              <a:buClr>
                <a:srgbClr val="000000"/>
              </a:buClr>
              <a:buSzPts val="1400"/>
              <a:buFont typeface="Arial"/>
              <a:buChar char="●"/>
              <a:tabLst/>
              <a:defRPr/>
            </a:pPr>
            <a:r>
              <a:rPr lang="en-US"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All of these strategies serve to broaden access to preparation and reduce barriers to entry—especially financial ones…as opposed to lowering standards for teachers, which can too often seem like an easy fix to solving teacher shortages. </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r>
              <a:rPr lang="en-US" dirty="0">
                <a:solidFill>
                  <a:schemeClr val="tx1"/>
                </a:solidFill>
                <a:latin typeface="Franklin Gothic Book"/>
                <a:cs typeface="Arial"/>
              </a:rPr>
              <a:t>Teacher shortages have been addressed in counterproductive ways</a:t>
            </a:r>
          </a:p>
          <a:p>
            <a:pPr marL="285750" indent="-285750">
              <a:buFont typeface="Calibri"/>
              <a:buChar char="-"/>
            </a:pPr>
            <a:r>
              <a:rPr lang="en-US" dirty="0">
                <a:solidFill>
                  <a:schemeClr val="tx1"/>
                </a:solidFill>
                <a:latin typeface="Franklin Gothic Book"/>
                <a:cs typeface="Arial"/>
              </a:rPr>
              <a:t>Unprepared teachers are typically hired to fill vacancies</a:t>
            </a:r>
          </a:p>
          <a:p>
            <a:pPr marL="285750" indent="-285750">
              <a:buFont typeface="Calibri"/>
              <a:buChar char="-"/>
            </a:pPr>
            <a:r>
              <a:rPr lang="en-US" dirty="0">
                <a:solidFill>
                  <a:schemeClr val="tx1"/>
                </a:solidFill>
                <a:latin typeface="Franklin Gothic Book"/>
                <a:cs typeface="Arial"/>
              </a:rPr>
              <a:t>These teachers are less effective and leave at higher rates</a:t>
            </a:r>
          </a:p>
          <a:p>
            <a:pPr marL="285750" indent="-285750">
              <a:buFont typeface="Calibri"/>
              <a:buChar char="-"/>
            </a:pPr>
            <a:r>
              <a:rPr lang="en-US" dirty="0">
                <a:solidFill>
                  <a:schemeClr val="tx1"/>
                </a:solidFill>
                <a:latin typeface="Franklin Gothic Book"/>
                <a:cs typeface="Arial"/>
              </a:rPr>
              <a:t>This produces churn in high-need schools that further undermines student achievement and creates an unstable environment </a:t>
            </a:r>
          </a:p>
          <a:p>
            <a:pPr marL="285750" indent="-285750">
              <a:buFont typeface="Calibri"/>
              <a:buChar char="-"/>
            </a:pPr>
            <a:r>
              <a:rPr lang="en-US" dirty="0">
                <a:solidFill>
                  <a:schemeClr val="tx1"/>
                </a:solidFill>
                <a:latin typeface="Franklin Gothic Book"/>
                <a:cs typeface="Arial"/>
              </a:rPr>
              <a:t>Replacing teachers absorbs the resources needed for mentoring and support</a:t>
            </a:r>
          </a:p>
          <a:p>
            <a:r>
              <a:rPr lang="en-US" dirty="0">
                <a:solidFill>
                  <a:schemeClr val="tx1"/>
                </a:solidFill>
                <a:latin typeface="Franklin Gothic Book"/>
                <a:cs typeface="Arial"/>
              </a:rPr>
              <a:t>Residencies stop the vicious cycle by preparing teachers who are effective and stay, stabilizing schools and districts, and improving learning </a:t>
            </a:r>
          </a:p>
          <a:p>
            <a:pPr marL="0" marR="0">
              <a:spcAft>
                <a:spcPts val="800"/>
              </a:spcAf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C4901069-E780-CB44-B467-99E3CDF38A11}" type="slidenum">
              <a:rPr lang="en-US" smtClean="0"/>
              <a:pPr>
                <a:defRPr/>
              </a:pPr>
              <a:t>25</a:t>
            </a:fld>
            <a:endParaRPr lang="en-US"/>
          </a:p>
        </p:txBody>
      </p:sp>
    </p:spTree>
    <p:extLst>
      <p:ext uri="{BB962C8B-B14F-4D97-AF65-F5344CB8AC3E}">
        <p14:creationId xmlns:p14="http://schemas.microsoft.com/office/powerpoint/2010/main" val="332320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50000"/>
              </a:lnSpc>
              <a:buNone/>
            </a:pPr>
            <a:r>
              <a:rPr lang="en-US" dirty="0">
                <a:latin typeface="Franklin Gothic Book"/>
                <a:cs typeface="Arial"/>
              </a:rPr>
              <a:t>Features of High-Quality Residencies:</a:t>
            </a:r>
            <a:endParaRPr lang="en-US" dirty="0"/>
          </a:p>
          <a:p>
            <a:pPr marL="742950" lvl="2" indent="-285750">
              <a:lnSpc>
                <a:spcPct val="150000"/>
              </a:lnSpc>
              <a:buFont typeface="Wingdings"/>
              <a:buChar char="§"/>
            </a:pPr>
            <a:r>
              <a:rPr lang="en-US" sz="1200" dirty="0">
                <a:solidFill>
                  <a:srgbClr val="000000"/>
                </a:solidFill>
              </a:rPr>
              <a:t>Strong partnerships between districts and preparation programs</a:t>
            </a:r>
          </a:p>
          <a:p>
            <a:pPr marL="742950" lvl="2" indent="-285750">
              <a:lnSpc>
                <a:spcPct val="150000"/>
              </a:lnSpc>
              <a:buFont typeface="Wingdings"/>
              <a:buChar char="§"/>
            </a:pPr>
            <a:r>
              <a:rPr lang="en-US" sz="1200" dirty="0">
                <a:solidFill>
                  <a:srgbClr val="000000"/>
                </a:solidFill>
              </a:rPr>
              <a:t>A full academic year of residency working alongside an expert mentor teacher while completing credential coursework </a:t>
            </a:r>
          </a:p>
          <a:p>
            <a:pPr marL="742950" lvl="2" indent="-285750">
              <a:lnSpc>
                <a:spcPct val="150000"/>
              </a:lnSpc>
              <a:buFont typeface="Wingdings"/>
              <a:buChar char="§"/>
            </a:pPr>
            <a:r>
              <a:rPr lang="en-US" sz="1200" dirty="0">
                <a:solidFill>
                  <a:srgbClr val="000000"/>
                </a:solidFill>
              </a:rPr>
              <a:t>Financial supports for residents’ tuition and living expenses</a:t>
            </a:r>
          </a:p>
          <a:p>
            <a:pPr marL="742950" lvl="2" indent="-285750">
              <a:lnSpc>
                <a:spcPct val="150000"/>
              </a:lnSpc>
              <a:buFont typeface="Wingdings"/>
              <a:buChar char="§"/>
            </a:pPr>
            <a:r>
              <a:rPr lang="en-US" sz="1200" dirty="0">
                <a:solidFill>
                  <a:srgbClr val="000000"/>
                </a:solidFill>
              </a:rPr>
              <a:t>Induction and mentoring support following the residency year</a:t>
            </a:r>
          </a:p>
          <a:p>
            <a:pPr marL="742950" lvl="2" indent="-285750">
              <a:lnSpc>
                <a:spcPct val="150000"/>
              </a:lnSpc>
              <a:buFont typeface="Wingdings"/>
              <a:buChar char="§"/>
            </a:pPr>
            <a:r>
              <a:rPr lang="en-US" sz="1200" dirty="0">
                <a:solidFill>
                  <a:srgbClr val="000000"/>
                </a:solidFill>
              </a:rPr>
              <a:t>Compensation and training for expert mentor teachers</a:t>
            </a:r>
          </a:p>
          <a:p>
            <a:pPr marL="742950" lvl="2" indent="-285750">
              <a:lnSpc>
                <a:spcPct val="150000"/>
              </a:lnSpc>
              <a:buFont typeface="Wingdings"/>
              <a:buChar char="§"/>
            </a:pPr>
            <a:r>
              <a:rPr lang="en-US" sz="1200" dirty="0">
                <a:solidFill>
                  <a:srgbClr val="000000"/>
                </a:solidFill>
              </a:rPr>
              <a:t>Selection to address critical workforce needs </a:t>
            </a:r>
          </a:p>
          <a:p>
            <a:pPr marL="742950" lvl="2" indent="-285750">
              <a:lnSpc>
                <a:spcPct val="150000"/>
              </a:lnSpc>
              <a:buFont typeface="Wingdings"/>
              <a:buChar char="§"/>
            </a:pPr>
            <a:r>
              <a:rPr lang="en-US" sz="1200" dirty="0">
                <a:solidFill>
                  <a:srgbClr val="000000"/>
                </a:solidFill>
              </a:rPr>
              <a:t>Service commitment to district (3-5 years) </a:t>
            </a:r>
            <a:endParaRPr lang="en-US" sz="1200" dirty="0">
              <a:solidFill>
                <a:srgbClr val="093146"/>
              </a:solidFill>
            </a:endParaRPr>
          </a:p>
          <a:p>
            <a:pPr marL="228600" indent="-228600">
              <a:buAutoNum type="arabicPeriod"/>
            </a:pPr>
            <a:endParaRPr lang="en-US" sz="120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ECECAD-2945-544D-886C-2B017B2311FB}" type="slidenum">
              <a:rPr lang="en-US" smtClean="0"/>
              <a:t>26</a:t>
            </a:fld>
            <a:endParaRPr lang="en-US"/>
          </a:p>
        </p:txBody>
      </p:sp>
    </p:spTree>
    <p:extLst>
      <p:ext uri="{BB962C8B-B14F-4D97-AF65-F5344CB8AC3E}">
        <p14:creationId xmlns:p14="http://schemas.microsoft.com/office/powerpoint/2010/main" val="55171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rgbClr val="000000"/>
                </a:solidFill>
                <a:effectLst/>
                <a:latin typeface="open sans"/>
                <a:cs typeface="open sans"/>
              </a:rPr>
              <a:t>Ryan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cs typeface="open sans"/>
              </a:rPr>
              <a:t>A report we released back in July of this year, synthesizes trends from these states including Arizona, California, Delaware, Indiana, Mississippi, Montana, New Mexico, New York, Pennsylvania, Texas, Washington, and West Virginia</a:t>
            </a:r>
            <a:endParaRPr lang="en-US" b="1" dirty="0">
              <a:latin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a:rPr>
              <a:t>it is important to note different policy mechanisms through which states support residencies. Five states highlighted in this report have enacted legislative language to codify financial support and specific requirements for residency programs (California, Delaware, Indiana, New Mexico, and New York), while six have sought to launch programs through state agencies (Arizona, Mississippi, Montana, Pennsylvania, Texas, and West Virginia).</a:t>
            </a:r>
            <a:endParaRPr lang="en-US" b="1" dirty="0">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will hear more about two of these states, California and Texas, when we shift to our panel in a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ClrTx/>
              <a:buSzTx/>
              <a:buNone/>
              <a:defRPr/>
            </a:pPr>
            <a:r>
              <a:rPr lang="en-US" b="1" dirty="0">
                <a:latin typeface="Franklin Gothic Book"/>
              </a:rPr>
              <a:t>Texas a combined investment of almost $100 mil, 90 from ESSER and 7.5 from state allocations</a:t>
            </a:r>
            <a:endParaRPr lang="en-US" b="1" dirty="0"/>
          </a:p>
          <a:p>
            <a:pPr marL="0" indent="0">
              <a:buClrTx/>
              <a:buSzTx/>
              <a:buFont typeface="Arial"/>
              <a:buNone/>
              <a:defRPr/>
            </a:pPr>
            <a:endParaRPr lang="en-US" b="1" dirty="0">
              <a:latin typeface="Franklin Gothic Book"/>
            </a:endParaRPr>
          </a:p>
          <a:p>
            <a:pPr marL="0" indent="0">
              <a:buClrTx/>
              <a:buSzTx/>
              <a:buNone/>
              <a:defRPr/>
            </a:pPr>
            <a:r>
              <a:rPr lang="en-US" b="1" dirty="0">
                <a:latin typeface="Franklin Gothic Book"/>
              </a:rPr>
              <a:t>California </a:t>
            </a:r>
            <a:r>
              <a:rPr lang="en-US" dirty="0"/>
              <a:t>has invested more than $670 million over five years to support teacher residencies targeted to address high-need fields</a:t>
            </a:r>
            <a:endParaRPr lang="en-US" b="1" dirty="0"/>
          </a:p>
          <a:p>
            <a:pPr marL="0" indent="0">
              <a:buClrTx/>
              <a:buSzTx/>
              <a:buFont typeface="Arial"/>
              <a:buNone/>
              <a:defRPr/>
            </a:pPr>
            <a:endParaRPr lang="en-US" b="1" dirty="0">
              <a:latin typeface="Franklin Gothic Book"/>
            </a:endParaRPr>
          </a:p>
          <a:p>
            <a:pPr marL="0" indent="0">
              <a:buClrTx/>
              <a:buSzTx/>
              <a:buFont typeface="Arial"/>
              <a:buNone/>
              <a:defRPr/>
            </a:pPr>
            <a:endParaRPr lang="en-US" b="1" dirty="0">
              <a:latin typeface="Franklin Gothic Book"/>
            </a:endParaRPr>
          </a:p>
          <a:p>
            <a:pPr marL="285750" indent="-285750">
              <a:spcBef>
                <a:spcPts val="1200"/>
              </a:spcBef>
              <a:spcAft>
                <a:spcPts val="1200"/>
              </a:spcAft>
              <a:buFont typeface="Arial" panose="020B0604020202020204" pitchFamily="34" charset="0"/>
              <a:buChar char="•"/>
            </a:pPr>
            <a:r>
              <a:rPr lang="en-US" dirty="0">
                <a:cs typeface="Arial"/>
              </a:rPr>
              <a:t>Policies to Support Partnerships </a:t>
            </a:r>
            <a:endParaRPr lang="en-US" dirty="0">
              <a:latin typeface="Franklin Gothic Book"/>
              <a:cs typeface="Arial"/>
            </a:endParaRPr>
          </a:p>
          <a:p>
            <a:pPr marL="285750" indent="-285750">
              <a:spcBef>
                <a:spcPts val="1200"/>
              </a:spcBef>
              <a:spcAft>
                <a:spcPts val="1200"/>
              </a:spcAft>
              <a:buFont typeface="Arial" panose="020B0604020202020204" pitchFamily="34" charset="0"/>
              <a:buChar char="•"/>
            </a:pPr>
            <a:r>
              <a:rPr lang="en-US" dirty="0">
                <a:latin typeface="Franklin Gothic Book"/>
                <a:cs typeface="Arial"/>
              </a:rPr>
              <a:t>Capacity-Building and Planning Grants (California, Indiana, and Pennsylvania)</a:t>
            </a:r>
          </a:p>
          <a:p>
            <a:pPr marL="285750" indent="-285750">
              <a:spcBef>
                <a:spcPts val="1200"/>
              </a:spcBef>
              <a:spcAft>
                <a:spcPts val="1200"/>
              </a:spcAft>
              <a:buFont typeface="Arial" panose="020B0604020202020204" pitchFamily="34" charset="0"/>
              <a:buChar char="•"/>
            </a:pPr>
            <a:r>
              <a:rPr lang="en-US" dirty="0">
                <a:latin typeface="Franklin Gothic Book"/>
                <a:cs typeface="Arial"/>
              </a:rPr>
              <a:t>Funding Staff to Support Residencies (New Mexico)</a:t>
            </a:r>
          </a:p>
          <a:p>
            <a:pPr marL="285750" indent="-285750">
              <a:spcBef>
                <a:spcPts val="1200"/>
              </a:spcBef>
              <a:spcAft>
                <a:spcPts val="1200"/>
              </a:spcAft>
              <a:buFont typeface="Arial" panose="020B0604020202020204" pitchFamily="34" charset="0"/>
              <a:buChar char="•"/>
            </a:pPr>
            <a:r>
              <a:rPr lang="en-US" dirty="0">
                <a:latin typeface="Franklin Gothic Book"/>
                <a:cs typeface="Arial"/>
              </a:rPr>
              <a:t>Funding for Operations (California and Texas)</a:t>
            </a:r>
            <a:endParaRPr lang="en-US" dirty="0"/>
          </a:p>
          <a:p>
            <a:pPr marL="457200" lvl="2">
              <a:spcBef>
                <a:spcPts val="1200"/>
              </a:spcBef>
              <a:spcAft>
                <a:spcPts val="1200"/>
              </a:spcAft>
              <a:buFont typeface="Wingdings" panose="020B0604020202020204" pitchFamily="34" charset="0"/>
              <a:buChar char="§"/>
            </a:pPr>
            <a:r>
              <a:rPr lang="en-US" dirty="0">
                <a:latin typeface="Franklin Gothic Book"/>
              </a:rPr>
              <a:t>  </a:t>
            </a:r>
            <a:r>
              <a:rPr lang="en-US" dirty="0">
                <a:latin typeface="Franklin Gothic Book"/>
                <a:cs typeface="Arial"/>
              </a:rPr>
              <a:t>Who gets the funding? District or Preparation </a:t>
            </a:r>
            <a:r>
              <a:rPr lang="en-US" dirty="0">
                <a:latin typeface="Franklin Gothic Book"/>
              </a:rPr>
              <a:t>Programs?</a:t>
            </a:r>
            <a:endParaRPr lang="en-US" dirty="0">
              <a:latin typeface="Franklin Gothic Book" panose="020B0503020102020204" pitchFamily="34" charset="0"/>
              <a:cs typeface="Arial" panose="020B0604020202020204" pitchFamily="34" charset="0"/>
            </a:endParaRPr>
          </a:p>
          <a:p>
            <a:pPr marL="0" indent="0">
              <a:buClrTx/>
              <a:buSzTx/>
              <a:buFont typeface="Arial"/>
              <a:buNone/>
              <a:defRPr/>
            </a:pPr>
            <a:endParaRPr lang="en-US" b="1" dirty="0">
              <a:latin typeface="Franklin Gothic Book"/>
            </a:endParaRPr>
          </a:p>
          <a:p>
            <a:pPr marL="0" indent="0">
              <a:buClrTx/>
              <a:buSzTx/>
              <a:buFont typeface="Arial"/>
              <a:buNone/>
              <a:defRPr/>
            </a:pPr>
            <a:endParaRPr lang="en-US" b="1" dirty="0">
              <a:latin typeface="Franklin Gothic Book"/>
            </a:endParaRPr>
          </a:p>
          <a:p>
            <a:pPr marL="285750" indent="-285750">
              <a:spcBef>
                <a:spcPts val="600"/>
              </a:spcBef>
              <a:spcAft>
                <a:spcPts val="600"/>
              </a:spcAft>
              <a:buFont typeface="Arial" panose="020B0604020202020204" pitchFamily="34" charset="0"/>
              <a:buChar char="•"/>
            </a:pPr>
            <a:r>
              <a:rPr lang="en-US" dirty="0">
                <a:cs typeface="Arial"/>
              </a:rPr>
              <a:t>Financial Support and Incentives</a:t>
            </a:r>
            <a:endParaRPr lang="en-US" dirty="0">
              <a:latin typeface="Franklin Gothic Book"/>
              <a:cs typeface="Arial"/>
            </a:endParaRPr>
          </a:p>
          <a:p>
            <a:pPr marL="285750" indent="-285750">
              <a:spcBef>
                <a:spcPts val="600"/>
              </a:spcBef>
              <a:spcAft>
                <a:spcPts val="600"/>
              </a:spcAft>
              <a:buFont typeface="Arial" panose="020B0604020202020204" pitchFamily="34" charset="0"/>
              <a:buChar char="•"/>
            </a:pPr>
            <a:r>
              <a:rPr lang="en-US" dirty="0">
                <a:latin typeface="Franklin Gothic Book"/>
                <a:cs typeface="Arial"/>
              </a:rPr>
              <a:t>Wide range of approaches to providing incentives and financial support to residents.</a:t>
            </a:r>
          </a:p>
          <a:p>
            <a:pPr marL="285750" indent="-285750">
              <a:spcBef>
                <a:spcPts val="600"/>
              </a:spcBef>
              <a:spcAft>
                <a:spcPts val="600"/>
              </a:spcAft>
              <a:buFont typeface="Arial" panose="020B0604020202020204" pitchFamily="34" charset="0"/>
              <a:buChar char="•"/>
            </a:pPr>
            <a:r>
              <a:rPr lang="en-US" dirty="0">
                <a:latin typeface="Franklin Gothic Book"/>
                <a:cs typeface="Arial"/>
              </a:rPr>
              <a:t>Strategic Staffing and Flexible Roles (Delaware, West Virginia)</a:t>
            </a:r>
          </a:p>
          <a:p>
            <a:pPr marL="285750" indent="-285750">
              <a:spcBef>
                <a:spcPts val="600"/>
              </a:spcBef>
              <a:spcAft>
                <a:spcPts val="600"/>
              </a:spcAft>
              <a:buFont typeface="Arial" panose="020B0604020202020204" pitchFamily="34" charset="0"/>
              <a:buChar char="•"/>
            </a:pPr>
            <a:r>
              <a:rPr lang="en-US" dirty="0">
                <a:latin typeface="Franklin Gothic Book"/>
                <a:cs typeface="Arial"/>
              </a:rPr>
              <a:t>Stipends for Residents</a:t>
            </a:r>
          </a:p>
          <a:p>
            <a:pPr marL="742950" lvl="1" indent="-285750">
              <a:spcBef>
                <a:spcPts val="600"/>
              </a:spcBef>
              <a:spcAft>
                <a:spcPts val="600"/>
              </a:spcAft>
              <a:buFont typeface="Courier New" panose="020B0604020202020204" pitchFamily="34" charset="0"/>
              <a:buChar char="o"/>
            </a:pPr>
            <a:r>
              <a:rPr lang="en-US" sz="1400" dirty="0">
                <a:solidFill>
                  <a:srgbClr val="000000"/>
                </a:solidFill>
                <a:latin typeface="Franklin Gothic Medium"/>
              </a:rPr>
              <a:t>Stipends range between $2,000 to $35,000</a:t>
            </a:r>
            <a:endParaRPr lang="en-US" dirty="0">
              <a:latin typeface="Franklin Gothic Medium"/>
            </a:endParaRPr>
          </a:p>
          <a:p>
            <a:pPr marL="285750" indent="-285750">
              <a:spcBef>
                <a:spcPts val="600"/>
              </a:spcBef>
              <a:spcAft>
                <a:spcPts val="600"/>
              </a:spcAft>
              <a:buFont typeface="Arial" panose="020B0604020202020204" pitchFamily="34" charset="0"/>
              <a:buChar char="•"/>
            </a:pPr>
            <a:r>
              <a:rPr lang="en-US" dirty="0">
                <a:latin typeface="Franklin Gothic Book"/>
                <a:cs typeface="Arial"/>
              </a:rPr>
              <a:t>Incentives and Support for Mentors (Indiana)</a:t>
            </a:r>
          </a:p>
          <a:p>
            <a:pPr marL="285750" indent="-285750">
              <a:spcBef>
                <a:spcPts val="600"/>
              </a:spcBef>
              <a:spcAft>
                <a:spcPts val="600"/>
              </a:spcAft>
              <a:buFont typeface="Arial" panose="020B0604020202020204" pitchFamily="34" charset="0"/>
              <a:buChar char="•"/>
            </a:pPr>
            <a:r>
              <a:rPr lang="en-US" dirty="0">
                <a:latin typeface="Franklin Gothic Book"/>
                <a:cs typeface="Arial"/>
              </a:rPr>
              <a:t>Additional incentives for housing, health insurance, transportation, books, and testing fees.</a:t>
            </a:r>
          </a:p>
          <a:p>
            <a:pPr marL="285750" indent="-285750">
              <a:spcBef>
                <a:spcPts val="600"/>
              </a:spcBef>
              <a:spcAft>
                <a:spcPts val="600"/>
              </a:spcAft>
              <a:buFont typeface="Arial" panose="020B0604020202020204" pitchFamily="34" charset="0"/>
              <a:buChar char="•"/>
            </a:pPr>
            <a:endParaRPr lang="en-US" dirty="0">
              <a:latin typeface="Franklin Gothic Book"/>
              <a:cs typeface="Arial"/>
            </a:endParaRPr>
          </a:p>
          <a:p>
            <a:pPr marL="285750" indent="-285750">
              <a:spcBef>
                <a:spcPts val="600"/>
              </a:spcBef>
              <a:spcAft>
                <a:spcPts val="600"/>
              </a:spcAft>
              <a:buFont typeface="Arial" panose="020B0604020202020204" pitchFamily="34" charset="0"/>
              <a:buChar char="•"/>
            </a:pPr>
            <a:r>
              <a:rPr lang="en-US" dirty="0">
                <a:latin typeface="Franklin Gothic Book"/>
                <a:cs typeface="Arial"/>
              </a:rPr>
              <a:t>Technical assistance…Establishing Statewide TA Centers (California)</a:t>
            </a:r>
          </a:p>
          <a:p>
            <a:pPr marL="285750" indent="-285750">
              <a:spcBef>
                <a:spcPts val="600"/>
              </a:spcBef>
              <a:spcAft>
                <a:spcPts val="600"/>
              </a:spcAft>
              <a:buFont typeface="Arial" panose="020B0604020202020204" pitchFamily="34" charset="0"/>
              <a:buChar char="•"/>
            </a:pPr>
            <a:r>
              <a:rPr lang="en-US" dirty="0">
                <a:latin typeface="Franklin Gothic Book"/>
                <a:cs typeface="Arial"/>
              </a:rPr>
              <a:t>Establishing Regional TA Centers (Texas) </a:t>
            </a:r>
          </a:p>
          <a:p>
            <a:pPr marL="285750" indent="-285750">
              <a:spcBef>
                <a:spcPts val="600"/>
              </a:spcBef>
              <a:spcAft>
                <a:spcPts val="600"/>
              </a:spcAft>
              <a:buFont typeface="Arial" panose="020B0604020202020204" pitchFamily="34" charset="0"/>
              <a:buChar char="•"/>
            </a:pPr>
            <a:r>
              <a:rPr lang="en-US" dirty="0">
                <a:latin typeface="Franklin Gothic Book"/>
                <a:cs typeface="Arial"/>
              </a:rPr>
              <a:t>Funding TA Providers (e.g., US Prep, NCTR, Prepared to Teach)</a:t>
            </a:r>
          </a:p>
          <a:p>
            <a:pPr marL="285750" indent="-285750">
              <a:spcBef>
                <a:spcPts val="600"/>
              </a:spcBef>
              <a:spcAft>
                <a:spcPts val="600"/>
              </a:spcAft>
              <a:buFont typeface="Arial" panose="020B0604020202020204" pitchFamily="34" charset="0"/>
              <a:buChar char="•"/>
            </a:pPr>
            <a:r>
              <a:rPr lang="en-US" dirty="0">
                <a:latin typeface="Franklin Gothic Book"/>
                <a:cs typeface="Arial"/>
              </a:rPr>
              <a:t>Creating Collaborative Structures (California Residency Lab)</a:t>
            </a:r>
          </a:p>
          <a:p>
            <a:pPr marL="285750" indent="-285750">
              <a:spcBef>
                <a:spcPts val="600"/>
              </a:spcBef>
              <a:spcAft>
                <a:spcPts val="600"/>
              </a:spcAft>
              <a:buFont typeface="Arial" panose="020B0604020202020204" pitchFamily="34" charset="0"/>
              <a:buChar char="•"/>
            </a:pPr>
            <a:endParaRPr lang="en-US" dirty="0"/>
          </a:p>
          <a:p>
            <a:pPr marL="0" indent="0">
              <a:buClrTx/>
              <a:buSzTx/>
              <a:buFont typeface="Arial"/>
              <a:buNone/>
              <a:defRPr/>
            </a:pPr>
            <a:endParaRPr lang="en-US" b="1" dirty="0">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Franklin Gothic Book"/>
              </a:rPr>
              <a:t> </a:t>
            </a:r>
            <a:endParaRPr lang="en-US" dirty="0">
              <a:latin typeface="Franklin Gothic Book"/>
            </a:endParaRPr>
          </a:p>
          <a:p>
            <a:endParaRPr lang="en-US" dirty="0">
              <a:latin typeface="Franklin Gothic Book"/>
            </a:endParaRPr>
          </a:p>
        </p:txBody>
      </p:sp>
    </p:spTree>
    <p:extLst>
      <p:ext uri="{BB962C8B-B14F-4D97-AF65-F5344CB8AC3E}">
        <p14:creationId xmlns:p14="http://schemas.microsoft.com/office/powerpoint/2010/main" val="171422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710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think most of you on this call know this, but just to level set:</a:t>
            </a:r>
          </a:p>
          <a:p>
            <a:r>
              <a:rPr lang="en-US" dirty="0"/>
              <a:t>Registered apprenticeships have the following distinguishing features.</a:t>
            </a:r>
          </a:p>
          <a:p>
            <a:pPr lvl="1"/>
            <a:r>
              <a:rPr lang="en-US" dirty="0"/>
              <a:t>Apprentices are paid on a progressive wage scale.</a:t>
            </a:r>
          </a:p>
          <a:p>
            <a:pPr lvl="1"/>
            <a:r>
              <a:rPr lang="en-US" dirty="0"/>
              <a:t>They receive on-the-job mentorship, in this case from a teacher of record.</a:t>
            </a:r>
          </a:p>
          <a:p>
            <a:pPr lvl="1"/>
            <a:r>
              <a:rPr lang="en-US" dirty="0"/>
              <a:t>They receive related instruction, in this case from an education preparation provider at an institution of higher education.</a:t>
            </a:r>
          </a:p>
          <a:p>
            <a:pPr lvl="1"/>
            <a:r>
              <a:rPr lang="en-US" dirty="0"/>
              <a:t>They receive a nationally recognized credential, in this case a degree and/or teaching license. </a:t>
            </a:r>
          </a:p>
          <a:p>
            <a:pPr lvl="0"/>
            <a:r>
              <a:rPr lang="en-US" dirty="0"/>
              <a:t>Teacher residency is really similar to apprenticeship, for example, with a key difference that residents do not necessarily have to be paid, and cannot access apprenticeship funding.</a:t>
            </a:r>
          </a:p>
          <a:p>
            <a:pPr lvl="0"/>
            <a:r>
              <a:rPr lang="en-US" dirty="0"/>
              <a:t>Grow Your Own programs may also overlap heavily with apprenticeship. The distinguishing feature of GYO is that they recruit locally, and typically offer wraparound supports. But they also don’t need to be paid and don’t necessarily require full-time on the job training.</a:t>
            </a:r>
          </a:p>
          <a:p>
            <a:pPr lvl="0"/>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30073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982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BFA2-DDCB-57B5-80B8-43D77DA64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F5A66-4A26-C750-C8D7-D387CB8DB12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448589-D1DE-C7DC-6A68-1B8759A147F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32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Before we jump in, I want to take a minute to remind ourselves why this conversation about HQ and affordable pathways into education is so </a:t>
            </a:r>
            <a:r>
              <a:rPr lang="en-US" sz="120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impt</a:t>
            </a:r>
            <a:r>
              <a:rPr lang="en-US"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 know that teacher cert, experience, and stability matter for student achievement—seen that borne out in large scale studies, including from NY, NC, and CA.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Research also indicates that teachers without full preparation leave at 2 to 3 times the rates of fully prepared teachers, creating that “leaky bucket” phenomenon that contributes to shortages and undermines school improvement efforts.</a:t>
            </a:r>
          </a:p>
          <a:p>
            <a:pPr marL="457200" marR="0" lvl="1"/>
            <a:r>
              <a:rPr lang="en-US" sz="1200" dirty="0">
                <a:effectLst/>
                <a:latin typeface="Arial" panose="020B0604020202020204" pitchFamily="34" charset="0"/>
                <a:ea typeface="Aptos" panose="020B0004020202020204" pitchFamily="34" charset="0"/>
                <a:cs typeface="Times New Roman" panose="02020603050405020304" pitchFamily="18" charset="0"/>
              </a:rPr>
              <a:t>candidates who had little to no practice teaching and little to no pedagogical preparation (coursework, feedback on their teaching) were </a:t>
            </a:r>
            <a:r>
              <a:rPr lang="en-US" sz="1200" b="1" dirty="0">
                <a:effectLst/>
                <a:latin typeface="Arial" panose="020B0604020202020204" pitchFamily="34" charset="0"/>
                <a:ea typeface="Aptos" panose="020B0004020202020204" pitchFamily="34" charset="0"/>
                <a:cs typeface="Times New Roman" panose="02020603050405020304" pitchFamily="18" charset="0"/>
              </a:rPr>
              <a:t>by far</a:t>
            </a:r>
            <a:r>
              <a:rPr lang="en-US" sz="1200" dirty="0">
                <a:effectLst/>
                <a:latin typeface="Arial" panose="020B0604020202020204" pitchFamily="34" charset="0"/>
                <a:ea typeface="Aptos" panose="020B0004020202020204" pitchFamily="34" charset="0"/>
                <a:cs typeface="Times New Roman" panose="02020603050405020304" pitchFamily="18" charset="0"/>
              </a:rPr>
              <a:t> the most likely to leave</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Finally, this is a core equity issue, b/c these characteristics of teachers are inequitably distributed. That’s unfortunately a pattern we’ve seen borne out over decades in the research.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9632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AD43-28BF-8910-0FD2-45F01CF3B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2C029-9F85-9D17-F08D-190E5E1741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D9F0CF3-0D42-8E4A-5E2D-A690B7AFF280}"/>
              </a:ext>
            </a:extLst>
          </p:cNvPr>
          <p:cNvSpPr>
            <a:spLocks noGrp="1"/>
          </p:cNvSpPr>
          <p:nvPr>
            <p:ph type="body" idx="1"/>
          </p:nvPr>
        </p:nvSpPr>
        <p:spPr/>
        <p:txBody>
          <a:bodyPr/>
          <a:lstStyle/>
          <a:p>
            <a:pPr marL="457200" indent="-317500"/>
            <a:r>
              <a:rPr lang="en-US" dirty="0"/>
              <a:t>So given these consequences, how prevalent are teacher shortages?</a:t>
            </a:r>
          </a:p>
          <a:p>
            <a:pPr marL="457200" indent="-317500"/>
            <a:r>
              <a:rPr lang="en-US" dirty="0"/>
              <a:t>No national education data </a:t>
            </a:r>
          </a:p>
          <a:p>
            <a:pPr marL="914400" lvl="1" indent="-317500"/>
            <a:r>
              <a:rPr lang="en-US" dirty="0"/>
              <a:t>Teacher certification data from 47 states plus DC</a:t>
            </a:r>
          </a:p>
          <a:p>
            <a:pPr marL="914400" lvl="1" indent="-317500"/>
            <a:r>
              <a:rPr lang="en-US" dirty="0"/>
              <a:t>Unfilled positions from 21 states</a:t>
            </a:r>
          </a:p>
          <a:p>
            <a:pPr marL="457200" indent="-317500"/>
            <a:r>
              <a:rPr lang="en-US" dirty="0"/>
              <a:t>This scan found that…</a:t>
            </a:r>
          </a:p>
          <a:p>
            <a:pPr marL="914400" lvl="1" indent="-317500"/>
            <a:r>
              <a:rPr lang="en-US" dirty="0"/>
              <a:t>This underestimates shortages because not all states report…</a:t>
            </a:r>
          </a:p>
          <a:p>
            <a:pPr marL="457200" indent="-317500"/>
            <a:r>
              <a:rPr lang="en-US" sz="1200" dirty="0"/>
              <a:t>shortages of this magnitude impact at least 6 million children – </a:t>
            </a:r>
          </a:p>
          <a:p>
            <a:pPr marL="914400" marR="0" lvl="1" indent="-317500" defTabSz="914400" eaLnBrk="1" fontAlgn="auto" latinLnBrk="0" hangingPunct="1">
              <a:lnSpc>
                <a:spcPct val="100000"/>
              </a:lnSpc>
              <a:spcBef>
                <a:spcPts val="0"/>
              </a:spcBef>
              <a:spcAft>
                <a:spcPts val="0"/>
              </a:spcAft>
              <a:buClrTx/>
              <a:buSzPts val="1400"/>
              <a:buFontTx/>
              <a:buChar char="○"/>
              <a:tabLst/>
              <a:defRPr/>
            </a:pPr>
            <a:r>
              <a:rPr lang="en-US" sz="1200" dirty="0">
                <a:effectLst/>
                <a:latin typeface="Arial" panose="020B0604020202020204" pitchFamily="34" charset="0"/>
                <a:ea typeface="Aptos" panose="020B0004020202020204" pitchFamily="34" charset="0"/>
                <a:cs typeface="Times New Roman" panose="02020603050405020304" pitchFamily="18" charset="0"/>
              </a:rPr>
              <a:t>There are a number of drivers of shortages, including a shrinking teacher pipeline, but a key driver of shortages is teacher attrition—teachers leaving the profession, often well before they hit retirement age. As we saw earlier—and many other studies confirm—attrition is strongly related to the preparation that teachers receive. But unfortunately, far too many candidates cannot afford the kind of high-quality preparation that enables them to come into the profession with the greatest likelihood of success; many are coming in on emergency-style permits or no credential at all, and are not yet fully certified.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914400" lvl="1" indent="-317500"/>
            <a:endParaRPr lang="en-US" dirty="0"/>
          </a:p>
        </p:txBody>
      </p:sp>
    </p:spTree>
    <p:extLst>
      <p:ext uri="{BB962C8B-B14F-4D97-AF65-F5344CB8AC3E}">
        <p14:creationId xmlns:p14="http://schemas.microsoft.com/office/powerpoint/2010/main" val="134149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It is no surprise that these shortages have consequences, as schools simply cannot leave empty classrooms. As a result, data from right after pandemic demonstrated how schools reacted to vacancies after the 2021-22 school year.</a:t>
            </a:r>
          </a:p>
          <a:p>
            <a:r>
              <a:rPr lang="en-US"/>
              <a:t>Of note, we saw that over 1/6</a:t>
            </a:r>
            <a:r>
              <a:rPr lang="en-US" baseline="30000"/>
              <a:t>th</a:t>
            </a:r>
            <a:r>
              <a:rPr lang="en-US"/>
              <a:t> of all respondents noted that they had to decrease extracurricular offerings and student services, while 20% of schools have had to increase class size, all of which can impact students’ opportunities and ability to learn in supportive learning environments.</a:t>
            </a:r>
          </a:p>
        </p:txBody>
      </p:sp>
    </p:spTree>
    <p:extLst>
      <p:ext uri="{BB962C8B-B14F-4D97-AF65-F5344CB8AC3E}">
        <p14:creationId xmlns:p14="http://schemas.microsoft.com/office/powerpoint/2010/main" val="94227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Building and retaining a strong and diverse teacher workforce is important for so many reasons, but we wanted to start today’s conversation by describing the costs paid by students, schools, and society when there is high teacher turnover. </a:t>
            </a:r>
          </a:p>
          <a:p>
            <a:r>
              <a:rPr lang="en-US" dirty="0"/>
              <a:t>First, the most recent national data suggests that about 1 in 6 of all public school teachers are leaving their school or the professional annually. Turnover rates in the United States are much higher than in most other countries and often there is higher turnover among schools serving more students of color or students from low-income households. </a:t>
            </a:r>
          </a:p>
          <a:p>
            <a:r>
              <a:rPr lang="en-US" dirty="0"/>
              <a:t>Turnover has many consequences and costs [CLICK]</a:t>
            </a:r>
          </a:p>
          <a:p>
            <a:r>
              <a:rPr lang="en-US" dirty="0"/>
              <a:t>First: numerous studies have found that students have lower achievement gains when they learn in schools or grade-level with higher teacher turnover [CLICK] </a:t>
            </a:r>
          </a:p>
          <a:p>
            <a:r>
              <a:rPr lang="en-US" dirty="0"/>
              <a:t>Second: Higher turnover among teachers can lower trust and supportive relationships among teachers and their students [CLICK]</a:t>
            </a:r>
          </a:p>
          <a:p>
            <a:r>
              <a:rPr lang="en-US" dirty="0"/>
              <a:t>Next, school improvement efforts can be stymied by turnover because high levels of staff turnover can disrupt norms, structures, and knowledge-building that are essential to implementing new reforms or improvement efforts.</a:t>
            </a:r>
          </a:p>
          <a:p>
            <a:r>
              <a:rPr lang="en-US" dirty="0"/>
              <a:t>Finally, there are significant financial costs of turnover. LPI’s recently updated teacher turnover calculator estimates that turnover costs nearly $25,000 per teacher in large school districts. </a:t>
            </a:r>
          </a:p>
          <a:p>
            <a:endParaRPr lang="en-US" dirty="0"/>
          </a:p>
        </p:txBody>
      </p:sp>
    </p:spTree>
    <p:extLst>
      <p:ext uri="{BB962C8B-B14F-4D97-AF65-F5344CB8AC3E}">
        <p14:creationId xmlns:p14="http://schemas.microsoft.com/office/powerpoint/2010/main" val="8181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Bef>
                <a:spcPts val="0"/>
              </a:spcBef>
              <a:spcAft>
                <a:spcPts val="800"/>
              </a:spcAft>
              <a:buNone/>
              <a:tabLst>
                <a:tab pos="457200" algn="l"/>
              </a:tabLst>
            </a:pPr>
            <a:endParaRPr lang="en-US" sz="12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0" lvl="0" indent="-317500" algn="l" defTabSz="914400" rtl="0" eaLnBrk="1" fontAlgn="auto" latinLnBrk="0" hangingPunct="1">
              <a:lnSpc>
                <a:spcPct val="115000"/>
              </a:lnSpc>
              <a:spcBef>
                <a:spcPts val="0"/>
              </a:spcBef>
              <a:spcAft>
                <a:spcPts val="800"/>
              </a:spcAft>
              <a:buClr>
                <a:srgbClr val="000000"/>
              </a:buClr>
              <a:buSzPts val="1400"/>
              <a:buFont typeface="Arial"/>
              <a:buChar char="●"/>
              <a:tabLst>
                <a:tab pos="457200" algn="l"/>
              </a:tabLst>
              <a:defRPr/>
            </a:pPr>
            <a:r>
              <a:rPr lang="en-US" sz="1200" kern="100">
                <a:effectLst/>
                <a:latin typeface="Aptos" panose="020B0004020202020204" pitchFamily="34" charset="0"/>
                <a:ea typeface="Aptos" panose="020B0004020202020204" pitchFamily="34" charset="0"/>
                <a:cs typeface="Times New Roman" panose="02020603050405020304" pitchFamily="18" charset="0"/>
              </a:rPr>
              <a:t>The consequences of the staff instability and shortages (in terms of student performance, more turnover, etc.) are not just academic. </a:t>
            </a:r>
            <a:r>
              <a:rPr lang="en-US" sz="1200" kern="100" err="1">
                <a:effectLst/>
                <a:latin typeface="Aptos" panose="020B0004020202020204" pitchFamily="34" charset="0"/>
                <a:ea typeface="Aptos" panose="020B0004020202020204" pitchFamily="34" charset="0"/>
                <a:cs typeface="Times New Roman" panose="02020603050405020304" pitchFamily="18" charset="0"/>
              </a:rPr>
              <a:t>Execessive</a:t>
            </a:r>
            <a:r>
              <a:rPr lang="en-US" sz="1200" kern="100">
                <a:effectLst/>
                <a:latin typeface="Aptos" panose="020B0004020202020204" pitchFamily="34" charset="0"/>
                <a:ea typeface="Aptos" panose="020B0004020202020204" pitchFamily="34" charset="0"/>
                <a:cs typeface="Times New Roman" panose="02020603050405020304" pitchFamily="18" charset="0"/>
              </a:rPr>
              <a:t> churn and vacancies also have financial implications, and so if we are able to addressing signals of challenges to the workforce could also be an </a:t>
            </a:r>
            <a:r>
              <a:rPr lang="en-US" sz="1200" kern="100" err="1">
                <a:effectLst/>
                <a:latin typeface="Aptos" panose="020B0004020202020204" pitchFamily="34" charset="0"/>
                <a:ea typeface="Aptos" panose="020B0004020202020204" pitchFamily="34" charset="0"/>
                <a:cs typeface="Times New Roman" panose="02020603050405020304" pitchFamily="18" charset="0"/>
              </a:rPr>
              <a:t>opportuntiy</a:t>
            </a:r>
            <a:r>
              <a:rPr lang="en-US" sz="1200" kern="100">
                <a:effectLst/>
                <a:latin typeface="Aptos" panose="020B0004020202020204" pitchFamily="34" charset="0"/>
                <a:ea typeface="Aptos" panose="020B0004020202020204" pitchFamily="34" charset="0"/>
                <a:cs typeface="Times New Roman" panose="02020603050405020304" pitchFamily="18" charset="0"/>
              </a:rPr>
              <a:t> for cost-savings and raise benefits to the system as a whole. </a:t>
            </a:r>
          </a:p>
          <a:p>
            <a:pPr marL="0" marR="0">
              <a:lnSpc>
                <a:spcPct val="115000"/>
              </a:lnSpc>
              <a:spcBef>
                <a:spcPts val="0"/>
              </a:spcBef>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This is an image from LPI’s calculator to estimate what the cost of teacher turnover is. Source: Learning Policy Institute, </a:t>
            </a:r>
            <a:r>
              <a:rPr lang="en-US" sz="1200" i="1" kern="100">
                <a:effectLst/>
                <a:latin typeface="Aptos" panose="020B0004020202020204" pitchFamily="34" charset="0"/>
                <a:ea typeface="Aptos" panose="020B0004020202020204" pitchFamily="34" charset="0"/>
                <a:cs typeface="Times New Roman" panose="02020603050405020304" pitchFamily="18" charset="0"/>
              </a:rPr>
              <a:t>What's the Cost of Teacher Turnover? </a:t>
            </a:r>
            <a:r>
              <a:rPr lang="en-US" sz="1200" kern="100">
                <a:effectLst/>
                <a:latin typeface="Aptos" panose="020B0004020202020204" pitchFamily="34" charset="0"/>
                <a:ea typeface="Aptos" panose="020B0004020202020204" pitchFamily="34" charset="0"/>
                <a:cs typeface="Times New Roman" panose="02020603050405020304" pitchFamily="18" charset="0"/>
              </a:rPr>
              <a:t>https://</a:t>
            </a:r>
            <a:r>
              <a:rPr lang="en-US" sz="1200" kern="100" err="1">
                <a:effectLst/>
                <a:latin typeface="Aptos" panose="020B0004020202020204" pitchFamily="34" charset="0"/>
                <a:ea typeface="Aptos" panose="020B0004020202020204" pitchFamily="34" charset="0"/>
                <a:cs typeface="Times New Roman" panose="02020603050405020304" pitchFamily="18" charset="0"/>
              </a:rPr>
              <a:t>learningpolicyinstitute.org</a:t>
            </a:r>
            <a:r>
              <a:rPr lang="en-US" sz="1200" kern="100">
                <a:effectLst/>
                <a:latin typeface="Aptos" panose="020B0004020202020204" pitchFamily="34" charset="0"/>
                <a:ea typeface="Aptos" panose="020B0004020202020204" pitchFamily="34" charset="0"/>
                <a:cs typeface="Times New Roman" panose="02020603050405020304" pitchFamily="18" charset="0"/>
              </a:rPr>
              <a:t>/product/the-cost-of-teacher-turnover</a:t>
            </a:r>
          </a:p>
          <a:p>
            <a:pPr marL="0" marR="0">
              <a:lnSpc>
                <a:spcPct val="115000"/>
              </a:lnSpc>
              <a:spcBef>
                <a:spcPts val="0"/>
              </a:spcBef>
              <a:spcAft>
                <a:spcPts val="800"/>
              </a:spcAft>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This tool shows how much it costs to fill in a vacancy, an amount that varies between </a:t>
            </a:r>
            <a:r>
              <a:rPr lang="en-US" sz="12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$12000 in small districts and $25,000 in large districts (in dollars of 2024). </a:t>
            </a:r>
          </a:p>
          <a:p>
            <a:pPr marL="0" marR="0">
              <a:lnSpc>
                <a:spcPct val="115000"/>
              </a:lnSpc>
              <a:spcBef>
                <a:spcPts val="0"/>
              </a:spcBef>
              <a:spcAft>
                <a:spcPts val="800"/>
              </a:spcAft>
              <a:tabLst>
                <a:tab pos="457200" algn="l"/>
              </a:tabLst>
            </a:pPr>
            <a:r>
              <a:rPr lang="en-US" sz="12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This may be a helpful too to help illustrate to local decision makers like principals or superintendents to enter in the number of teachers who left, the expected cost of replacing a teacher, and to learn about the overall estimated costs of turnover </a:t>
            </a:r>
            <a:r>
              <a:rPr lang="en-US" sz="1200" kern="100">
                <a:effectLst/>
                <a:latin typeface="Aptos" panose="020B0004020202020204" pitchFamily="34" charset="0"/>
                <a:ea typeface="Aptos" panose="020B0004020202020204" pitchFamily="34" charset="0"/>
                <a:cs typeface="Times New Roman" panose="02020603050405020304" pitchFamily="18" charset="0"/>
              </a:rPr>
              <a:t>for their situations. </a:t>
            </a:r>
          </a:p>
          <a:p>
            <a:pPr marL="0" marR="0">
              <a:lnSpc>
                <a:spcPct val="115000"/>
              </a:lnSpc>
              <a:spcBef>
                <a:spcPts val="0"/>
              </a:spcBef>
              <a:spcAft>
                <a:spcPts val="800"/>
              </a:spcAft>
              <a:tabLst>
                <a:tab pos="457200" algn="l"/>
              </a:tabLst>
            </a:pPr>
            <a:r>
              <a:rPr lang="en-US" sz="1200" kern="100">
                <a:effectLst/>
                <a:latin typeface="Aptos" panose="020B0004020202020204" pitchFamily="34" charset="0"/>
                <a:ea typeface="Aptos" panose="020B0004020202020204" pitchFamily="34" charset="0"/>
                <a:cs typeface="Times New Roman" panose="02020603050405020304" pitchFamily="18" charset="0"/>
              </a:rPr>
              <a:t>So you’re seeing here for example, 60 teachers leaving a large school district after one school year can cost teachers nearly 1.5 million dollars.</a:t>
            </a:r>
          </a:p>
          <a:p>
            <a:pPr marL="0" marR="0">
              <a:lnSpc>
                <a:spcPct val="115000"/>
              </a:lnSpc>
              <a:spcBef>
                <a:spcPts val="0"/>
              </a:spcBef>
              <a:spcAft>
                <a:spcPts val="800"/>
              </a:spcAft>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For example, if we use the most recent count of unfilled positions that some of our </a:t>
            </a:r>
            <a:r>
              <a:rPr lang="en-US" sz="1200" kern="100" err="1">
                <a:effectLst/>
                <a:latin typeface="Aptos" panose="020B0004020202020204" pitchFamily="34" charset="0"/>
                <a:ea typeface="Aptos" panose="020B0004020202020204" pitchFamily="34" charset="0"/>
                <a:cs typeface="Times New Roman" panose="02020603050405020304" pitchFamily="18" charset="0"/>
              </a:rPr>
              <a:t>Lpi</a:t>
            </a:r>
            <a:r>
              <a:rPr lang="en-US" sz="1200" kern="100">
                <a:effectLst/>
                <a:latin typeface="Aptos" panose="020B0004020202020204" pitchFamily="34" charset="0"/>
                <a:ea typeface="Aptos" panose="020B0004020202020204" pitchFamily="34" charset="0"/>
                <a:cs typeface="Times New Roman" panose="02020603050405020304" pitchFamily="18" charset="0"/>
              </a:rPr>
              <a:t> colleagues provided us with earlier this year, in their </a:t>
            </a:r>
            <a:r>
              <a:rPr lang="en-US" sz="1200" kern="100" err="1">
                <a:effectLst/>
                <a:latin typeface="Aptos" panose="020B0004020202020204" pitchFamily="34" charset="0"/>
                <a:ea typeface="Aptos" panose="020B0004020202020204" pitchFamily="34" charset="0"/>
                <a:cs typeface="Times New Roman" panose="02020603050405020304" pitchFamily="18" charset="0"/>
              </a:rPr>
              <a:t>indepth</a:t>
            </a:r>
            <a:r>
              <a:rPr lang="en-US" sz="1200" kern="100">
                <a:effectLst/>
                <a:latin typeface="Aptos" panose="020B0004020202020204" pitchFamily="34" charset="0"/>
                <a:ea typeface="Aptos" panose="020B0004020202020204" pitchFamily="34" charset="0"/>
                <a:cs typeface="Times New Roman" panose="02020603050405020304" pitchFamily="18" charset="0"/>
              </a:rPr>
              <a:t> digging of state level data on both unfilled positions and positions filled with teachers not fully certified for their assignments, filling in the close to 42,000 unfilled vacancies reported by the 31 states with available data would cost between $500 and million over a billion to fill up. [these are #s using 41920  for all small and all large districts as bounds]</a:t>
            </a:r>
          </a:p>
          <a:p>
            <a:pPr marL="0" marR="0">
              <a:lnSpc>
                <a:spcPct val="115000"/>
              </a:lnSpc>
              <a:spcBef>
                <a:spcPts val="0"/>
              </a:spcBef>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800"/>
              </a:spcAft>
              <a:buFont typeface="Arial" panose="020B0604020202020204" pitchFamily="34" charset="0"/>
              <a:buNone/>
              <a:tabLst>
                <a:tab pos="457200" algn="l"/>
              </a:tabLs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26398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effectLst/>
                <a:latin typeface="Arial" panose="020B0604020202020204" pitchFamily="34" charset="0"/>
                <a:ea typeface="Aptos" panose="020B0004020202020204" pitchFamily="34" charset="0"/>
                <a:cs typeface="Times New Roman" panose="02020603050405020304" pitchFamily="18" charset="0"/>
              </a:rPr>
              <a:t>My colleagues recently completed an analysis of student debt which you see pictured here. Their study analyzed new loan variables included in US Department of Education’s National Teacher and Principal Survey of 2020-21. The study provides a national look, but they also included state-specific information on student loans, 2</a:t>
            </a:r>
            <a:r>
              <a:rPr lang="en-US" sz="1200" baseline="30000" dirty="0">
                <a:effectLst/>
                <a:latin typeface="Arial" panose="020B0604020202020204" pitchFamily="34" charset="0"/>
                <a:ea typeface="Aptos" panose="020B0004020202020204" pitchFamily="34" charset="0"/>
                <a:cs typeface="Times New Roman" panose="02020603050405020304" pitchFamily="18" charset="0"/>
              </a:rPr>
              <a:t>nd</a:t>
            </a:r>
            <a:r>
              <a:rPr lang="en-US" sz="1200" dirty="0">
                <a:effectLst/>
                <a:latin typeface="Arial" panose="020B0604020202020204" pitchFamily="34" charset="0"/>
                <a:ea typeface="Aptos" panose="020B0004020202020204" pitchFamily="34" charset="0"/>
                <a:cs typeface="Times New Roman" panose="02020603050405020304" pitchFamily="18" charset="0"/>
              </a:rPr>
              <a:t> jobs outside the classroom, and several other variables on an interactive map</a:t>
            </a:r>
          </a:p>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effectLst/>
                <a:latin typeface="Arial" panose="020B0604020202020204" pitchFamily="34" charset="0"/>
                <a:ea typeface="Aptos" panose="020B0004020202020204" pitchFamily="34" charset="0"/>
                <a:cs typeface="Times New Roman" panose="02020603050405020304" pitchFamily="18" charset="0"/>
              </a:rPr>
              <a:t> </a:t>
            </a:r>
            <a:r>
              <a:rPr lang="en-US" sz="1200" b="1" dirty="0">
                <a:solidFill>
                  <a:srgbClr val="211E1E"/>
                </a:solidFill>
                <a:effectLst/>
                <a:latin typeface="FranklinGothicURW"/>
              </a:rPr>
              <a:t>the prospect of accumulating student loans could deter teacher candidates from pursuing comprehensive preservice preparation, which is higher in quality but may take longer to complete and thus incur greater costs. In some cases, costs dissuade potential candidates from pursuing teaching as a career; and overall, student loans and debt repayment have the potential to exacerbate job-related stress</a:t>
            </a:r>
          </a:p>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200" dirty="0">
                <a:effectLst/>
                <a:latin typeface="Arial" panose="020B0604020202020204" pitchFamily="34" charset="0"/>
                <a:ea typeface="Aptos" panose="020B0004020202020204" pitchFamily="34" charset="0"/>
                <a:cs typeface="Times New Roman" panose="02020603050405020304" pitchFamily="18" charset="0"/>
              </a:rPr>
              <a:t>They found that just over 60% of all full-time, public school teachers—about 2.1 million—have taken out student loans to pay for their education. 1.3 million are repaying their student loans (about 1 in 4 teachers), and 400,000 still owe their entire balance. The avg monthly payment is $342, </a:t>
            </a:r>
          </a:p>
          <a:p>
            <a:pPr marL="0" marR="0"/>
            <a:endParaRPr lang="en-US" sz="12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effectLst/>
                <a:latin typeface="Arial" panose="020B0604020202020204" pitchFamily="34" charset="0"/>
                <a:ea typeface="Aptos" panose="020B0004020202020204" pitchFamily="34" charset="0"/>
                <a:cs typeface="Times New Roman" panose="02020603050405020304" pitchFamily="18" charset="0"/>
              </a:rPr>
              <a:t> ongoing debt burden falls hardest on black teachers, as well as Latino and Native American, Native Hawaiian/Pac Islander teachers, and multiracial teachers. More than 30% of black teachers still owe ALL of their student loans, and almost 60% owe at least some of their loans. </a:t>
            </a:r>
          </a:p>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2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effectLst/>
                <a:latin typeface="Arial" panose="020B0604020202020204" pitchFamily="34" charset="0"/>
                <a:ea typeface="Aptos" panose="020B0004020202020204" pitchFamily="34" charset="0"/>
                <a:cs typeface="Times New Roman" panose="02020603050405020304" pitchFamily="18" charset="0"/>
              </a:rPr>
              <a:t>Preparation costs—including whether you can earn a salary/pay the bills while doing a residency/student teaching and learning alongside an expert mentor teacher—is a key driver of why candidates might choose to enter teaching through an alternative cert program or on an emergency-style permit. Nationally, more than twice as many teachers of color are certified via an alternative pathway (25%) as white teachers (12%) (2012 Schools and Staffing Survey data).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dirty="0"/>
          </a:p>
        </p:txBody>
      </p:sp>
    </p:spTree>
    <p:extLst>
      <p:ext uri="{BB962C8B-B14F-4D97-AF65-F5344CB8AC3E}">
        <p14:creationId xmlns:p14="http://schemas.microsoft.com/office/powerpoint/2010/main" val="39055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CAB7-359E-1F12-D8AA-9DFF9D94D3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3EB96F-0686-3C58-73A4-E402CE249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EECC53-9F28-BAF2-979E-3750DCE20ABD}"/>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5" name="Footer Placeholder 4">
            <a:extLst>
              <a:ext uri="{FF2B5EF4-FFF2-40B4-BE49-F238E27FC236}">
                <a16:creationId xmlns:a16="http://schemas.microsoft.com/office/drawing/2014/main" id="{3E1668CA-FB58-2470-15F0-F8ACF5D8A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CEA31-E79D-A285-03E3-A0B36E1959F9}"/>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26675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AE64-BCE0-2E43-78EF-06E9FA8AF6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7654CC-1F38-57BC-6ED5-599B676E85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FD67B-B15E-D659-0BAA-7860F7861E35}"/>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5" name="Footer Placeholder 4">
            <a:extLst>
              <a:ext uri="{FF2B5EF4-FFF2-40B4-BE49-F238E27FC236}">
                <a16:creationId xmlns:a16="http://schemas.microsoft.com/office/drawing/2014/main" id="{135583E6-8202-1673-3650-42651F68F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3CB26-A92B-52D9-2890-A1C54C815383}"/>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359537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38213-8E37-C246-D15C-3778E883EB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BA1887-6AC5-946E-54D8-FDE1FF0C8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75FBF-5126-6FAD-FD11-12063E5F8B6D}"/>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5" name="Footer Placeholder 4">
            <a:extLst>
              <a:ext uri="{FF2B5EF4-FFF2-40B4-BE49-F238E27FC236}">
                <a16:creationId xmlns:a16="http://schemas.microsoft.com/office/drawing/2014/main" id="{D5F9C40F-DEA3-83FB-03D4-F2B2405AA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C0555-BB24-B618-F243-41F0DBC5DE1D}"/>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330605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userDrawn="1">
  <p:cSld name="Subtitle">
    <p:spTree>
      <p:nvGrpSpPr>
        <p:cNvPr id="1" name="Shape 15"/>
        <p:cNvGrpSpPr/>
        <p:nvPr/>
      </p:nvGrpSpPr>
      <p:grpSpPr>
        <a:xfrm>
          <a:off x="0" y="0"/>
          <a:ext cx="0" cy="0"/>
          <a:chOff x="0" y="0"/>
          <a:chExt cx="0" cy="0"/>
        </a:xfrm>
      </p:grpSpPr>
      <p:sp>
        <p:nvSpPr>
          <p:cNvPr id="16" name="Google Shape;16;p3"/>
          <p:cNvSpPr/>
          <p:nvPr/>
        </p:nvSpPr>
        <p:spPr>
          <a:xfrm>
            <a:off x="0" y="0"/>
            <a:ext cx="12192000" cy="5324000"/>
          </a:xfrm>
          <a:prstGeom prst="rect">
            <a:avLst/>
          </a:prstGeom>
          <a:solidFill>
            <a:schemeClr val="bg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17" name="Google Shape;17;p3"/>
          <p:cNvSpPr txBox="1">
            <a:spLocks noGrp="1"/>
          </p:cNvSpPr>
          <p:nvPr>
            <p:ph type="ctrTitle"/>
          </p:nvPr>
        </p:nvSpPr>
        <p:spPr>
          <a:xfrm>
            <a:off x="914400" y="878617"/>
            <a:ext cx="10363200" cy="2778908"/>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b="0" i="0">
                <a:solidFill>
                  <a:schemeClr val="bg1"/>
                </a:solidFill>
                <a:latin typeface="Franklin Gothic Medium" panose="020B0603020102020204" pitchFamily="34" charset="0"/>
                <a:cs typeface="Arial" panose="020B0604020202020204" pitchFamily="34" charset="0"/>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18" name="Google Shape;18;p3"/>
          <p:cNvSpPr txBox="1">
            <a:spLocks noGrp="1"/>
          </p:cNvSpPr>
          <p:nvPr>
            <p:ph type="subTitle" idx="1"/>
          </p:nvPr>
        </p:nvSpPr>
        <p:spPr>
          <a:xfrm>
            <a:off x="914400" y="3786737"/>
            <a:ext cx="10363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3200" b="0" i="0">
                <a:solidFill>
                  <a:schemeClr val="tx2"/>
                </a:solidFill>
                <a:latin typeface="Franklin Gothic Book" panose="020B0503020102020204" pitchFamily="34" charset="0"/>
                <a:cs typeface="Arial" panose="020B0604020202020204" pitchFamily="34" charset="0"/>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3200" b="1">
                <a:solidFill>
                  <a:schemeClr val="lt1"/>
                </a:solidFill>
              </a:defRPr>
            </a:lvl4pPr>
            <a:lvl5pPr lvl="4" algn="ctr" rtl="0">
              <a:spcBef>
                <a:spcPts val="0"/>
              </a:spcBef>
              <a:spcAft>
                <a:spcPts val="0"/>
              </a:spcAft>
              <a:buClr>
                <a:schemeClr val="lt1"/>
              </a:buClr>
              <a:buSzPts val="2400"/>
              <a:buNone/>
              <a:defRPr sz="3200" b="1">
                <a:solidFill>
                  <a:schemeClr val="lt1"/>
                </a:solidFill>
              </a:defRPr>
            </a:lvl5pPr>
            <a:lvl6pPr lvl="5" algn="ctr" rtl="0">
              <a:spcBef>
                <a:spcPts val="0"/>
              </a:spcBef>
              <a:spcAft>
                <a:spcPts val="0"/>
              </a:spcAft>
              <a:buClr>
                <a:schemeClr val="lt1"/>
              </a:buClr>
              <a:buSzPts val="2400"/>
              <a:buNone/>
              <a:defRPr sz="3200" b="1">
                <a:solidFill>
                  <a:schemeClr val="lt1"/>
                </a:solidFill>
              </a:defRPr>
            </a:lvl6pPr>
            <a:lvl7pPr lvl="6" algn="ctr" rtl="0">
              <a:spcBef>
                <a:spcPts val="0"/>
              </a:spcBef>
              <a:spcAft>
                <a:spcPts val="0"/>
              </a:spcAft>
              <a:buClr>
                <a:schemeClr val="lt1"/>
              </a:buClr>
              <a:buSzPts val="2400"/>
              <a:buNone/>
              <a:defRPr sz="3200" b="1">
                <a:solidFill>
                  <a:schemeClr val="lt1"/>
                </a:solidFill>
              </a:defRPr>
            </a:lvl7pPr>
            <a:lvl8pPr lvl="7" algn="ctr" rtl="0">
              <a:spcBef>
                <a:spcPts val="0"/>
              </a:spcBef>
              <a:spcAft>
                <a:spcPts val="0"/>
              </a:spcAft>
              <a:buClr>
                <a:schemeClr val="lt1"/>
              </a:buClr>
              <a:buSzPts val="2400"/>
              <a:buNone/>
              <a:defRPr sz="3200" b="1">
                <a:solidFill>
                  <a:schemeClr val="lt1"/>
                </a:solidFill>
              </a:defRPr>
            </a:lvl8pPr>
            <a:lvl9pPr lvl="8" algn="ctr" rtl="0">
              <a:spcBef>
                <a:spcPts val="0"/>
              </a:spcBef>
              <a:spcAft>
                <a:spcPts val="0"/>
              </a:spcAft>
              <a:buClr>
                <a:schemeClr val="lt1"/>
              </a:buClr>
              <a:buSzPts val="2400"/>
              <a:buNone/>
              <a:defRPr sz="3200" b="1">
                <a:solidFill>
                  <a:schemeClr val="lt1"/>
                </a:solidFill>
              </a:defRPr>
            </a:lvl9pPr>
          </a:lstStyle>
          <a:p>
            <a:r>
              <a:rPr lang="en-US"/>
              <a:t>Click to edit Master subtitle style</a:t>
            </a:r>
            <a:endParaRPr/>
          </a:p>
        </p:txBody>
      </p:sp>
      <p:sp>
        <p:nvSpPr>
          <p:cNvPr id="19" name="Google Shape;19;p3"/>
          <p:cNvSpPr/>
          <p:nvPr/>
        </p:nvSpPr>
        <p:spPr>
          <a:xfrm>
            <a:off x="4063605" y="5323800"/>
            <a:ext cx="4063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20" name="Google Shape;20;p3"/>
          <p:cNvSpPr/>
          <p:nvPr/>
        </p:nvSpPr>
        <p:spPr>
          <a:xfrm>
            <a:off x="8128361" y="5323800"/>
            <a:ext cx="4063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21" name="Google Shape;21;p3"/>
          <p:cNvSpPr/>
          <p:nvPr/>
        </p:nvSpPr>
        <p:spPr>
          <a:xfrm>
            <a:off x="1" y="5323800"/>
            <a:ext cx="4063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D70FCE8-3029-8849-83F4-E48DD4665459}"/>
              </a:ext>
            </a:extLst>
          </p:cNvPr>
          <p:cNvPicPr>
            <a:picLocks noChangeAspect="1"/>
          </p:cNvPicPr>
          <p:nvPr userDrawn="1"/>
        </p:nvPicPr>
        <p:blipFill>
          <a:blip r:embed="rId2"/>
          <a:stretch>
            <a:fillRect/>
          </a:stretch>
        </p:blipFill>
        <p:spPr>
          <a:xfrm>
            <a:off x="406400" y="5774862"/>
            <a:ext cx="1772355" cy="734879"/>
          </a:xfrm>
          <a:prstGeom prst="rect">
            <a:avLst/>
          </a:prstGeom>
        </p:spPr>
      </p:pic>
      <p:sp>
        <p:nvSpPr>
          <p:cNvPr id="10" name="Google Shape;70;p9">
            <a:extLst>
              <a:ext uri="{FF2B5EF4-FFF2-40B4-BE49-F238E27FC236}">
                <a16:creationId xmlns:a16="http://schemas.microsoft.com/office/drawing/2014/main" id="{9E274F44-75B0-A148-BD9C-649C3D7A5BD6}"/>
              </a:ext>
            </a:extLst>
          </p:cNvPr>
          <p:cNvSpPr txBox="1">
            <a:spLocks noGrp="1"/>
          </p:cNvSpPr>
          <p:nvPr>
            <p:ph type="body" idx="13" hasCustomPrompt="1"/>
          </p:nvPr>
        </p:nvSpPr>
        <p:spPr>
          <a:xfrm>
            <a:off x="3168800" y="5768645"/>
            <a:ext cx="8616800" cy="512331"/>
          </a:xfrm>
          <a:prstGeom prst="rect">
            <a:avLst/>
          </a:prstGeom>
        </p:spPr>
        <p:txBody>
          <a:bodyPr spcFirstLastPara="1" wrap="square" lIns="91425" tIns="91425" rIns="91425" bIns="91425" anchor="ctr" anchorCtr="0">
            <a:noAutofit/>
          </a:bodyPr>
          <a:lstStyle>
            <a:lvl1pPr marL="609585" lvl="0" indent="-304792" algn="r">
              <a:spcBef>
                <a:spcPts val="480"/>
              </a:spcBef>
              <a:spcAft>
                <a:spcPts val="0"/>
              </a:spcAft>
              <a:buClr>
                <a:schemeClr val="dk2"/>
              </a:buClr>
              <a:buSzPts val="1400"/>
              <a:buNone/>
              <a:defRPr sz="1867" b="0" i="0">
                <a:solidFill>
                  <a:schemeClr val="tx1"/>
                </a:solidFill>
                <a:latin typeface="Franklin Gothic Book" panose="020B0503020102020204" pitchFamily="34" charset="0"/>
                <a:cs typeface="Arial" panose="020B0604020202020204" pitchFamily="34" charset="0"/>
              </a:defRPr>
            </a:lvl1pPr>
          </a:lstStyle>
          <a:p>
            <a:r>
              <a:rPr lang="en-US"/>
              <a:t>Presenter(s)</a:t>
            </a:r>
          </a:p>
        </p:txBody>
      </p:sp>
      <p:sp>
        <p:nvSpPr>
          <p:cNvPr id="11" name="Google Shape;70;p9">
            <a:extLst>
              <a:ext uri="{FF2B5EF4-FFF2-40B4-BE49-F238E27FC236}">
                <a16:creationId xmlns:a16="http://schemas.microsoft.com/office/drawing/2014/main" id="{225CC59F-ACB5-B64F-AF08-EF46AECBBCA7}"/>
              </a:ext>
            </a:extLst>
          </p:cNvPr>
          <p:cNvSpPr txBox="1">
            <a:spLocks noGrp="1"/>
          </p:cNvSpPr>
          <p:nvPr>
            <p:ph type="body" idx="14" hasCustomPrompt="1"/>
          </p:nvPr>
        </p:nvSpPr>
        <p:spPr>
          <a:xfrm>
            <a:off x="3168800" y="6280977"/>
            <a:ext cx="8616800" cy="228764"/>
          </a:xfrm>
          <a:prstGeom prst="rect">
            <a:avLst/>
          </a:prstGeom>
        </p:spPr>
        <p:txBody>
          <a:bodyPr spcFirstLastPara="1" wrap="square" lIns="91425" tIns="91425" rIns="91425" bIns="91425" anchor="ctr" anchorCtr="0">
            <a:noAutofit/>
          </a:bodyPr>
          <a:lstStyle>
            <a:lvl1pPr marL="609585" lvl="0" indent="-304792" algn="r">
              <a:spcBef>
                <a:spcPts val="480"/>
              </a:spcBef>
              <a:spcAft>
                <a:spcPts val="0"/>
              </a:spcAft>
              <a:buClr>
                <a:schemeClr val="dk2"/>
              </a:buClr>
              <a:buSzPts val="1400"/>
              <a:buNone/>
              <a:defRPr sz="1400" b="0" i="0">
                <a:solidFill>
                  <a:schemeClr val="tx1"/>
                </a:solidFill>
                <a:latin typeface="Franklin Gothic Book" panose="020B0503020102020204" pitchFamily="34" charset="0"/>
                <a:cs typeface="Arial" panose="020B0604020202020204" pitchFamily="34" charset="0"/>
              </a:defRPr>
            </a:lvl1pPr>
          </a:lstStyle>
          <a:p>
            <a:r>
              <a:rPr lang="en-US"/>
              <a:t>MM/DD/YYYY</a:t>
            </a:r>
          </a:p>
        </p:txBody>
      </p:sp>
    </p:spTree>
    <p:extLst>
      <p:ext uri="{BB962C8B-B14F-4D97-AF65-F5344CB8AC3E}">
        <p14:creationId xmlns:p14="http://schemas.microsoft.com/office/powerpoint/2010/main" val="408406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31"/>
        <p:cNvGrpSpPr/>
        <p:nvPr/>
      </p:nvGrpSpPr>
      <p:grpSpPr>
        <a:xfrm>
          <a:off x="0" y="0"/>
          <a:ext cx="0" cy="0"/>
          <a:chOff x="0" y="0"/>
          <a:chExt cx="0" cy="0"/>
        </a:xfrm>
      </p:grpSpPr>
      <p:sp>
        <p:nvSpPr>
          <p:cNvPr id="33" name="Google Shape;33;p5"/>
          <p:cNvSpPr txBox="1">
            <a:spLocks noGrp="1"/>
          </p:cNvSpPr>
          <p:nvPr>
            <p:ph type="body" idx="1"/>
          </p:nvPr>
        </p:nvSpPr>
        <p:spPr>
          <a:xfrm>
            <a:off x="838200" y="1831451"/>
            <a:ext cx="10515600" cy="4253804"/>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Font typeface="Lato" panose="020F0502020204030203" pitchFamily="34" charset="0"/>
              <a:buChar char="▷"/>
              <a:defRPr b="0" i="0">
                <a:solidFill>
                  <a:schemeClr val="dk1"/>
                </a:solidFill>
                <a:latin typeface="Franklin Gothic Book" panose="020B0503020102020204" pitchFamily="34" charset="0"/>
                <a:cs typeface="Arial" panose="020B0604020202020204" pitchFamily="34" charset="0"/>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2" name="Title 1">
            <a:extLst>
              <a:ext uri="{FF2B5EF4-FFF2-40B4-BE49-F238E27FC236}">
                <a16:creationId xmlns:a16="http://schemas.microsoft.com/office/drawing/2014/main" id="{01537B4C-785B-7048-B3EC-B6139CD4C60E}"/>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12C358EB-856A-924A-AAEE-23239EBCF716}"/>
              </a:ext>
            </a:extLst>
          </p:cNvPr>
          <p:cNvPicPr>
            <a:picLocks noChangeAspect="1"/>
          </p:cNvPicPr>
          <p:nvPr userDrawn="1"/>
        </p:nvPicPr>
        <p:blipFill>
          <a:blip r:embed="rId2"/>
          <a:stretch>
            <a:fillRect/>
          </a:stretch>
        </p:blipFill>
        <p:spPr>
          <a:xfrm>
            <a:off x="158497" y="6391670"/>
            <a:ext cx="2604247" cy="245205"/>
          </a:xfrm>
          <a:prstGeom prst="rect">
            <a:avLst/>
          </a:prstGeom>
        </p:spPr>
      </p:pic>
      <p:sp>
        <p:nvSpPr>
          <p:cNvPr id="13" name="Slide Number Placeholder 3">
            <a:extLst>
              <a:ext uri="{FF2B5EF4-FFF2-40B4-BE49-F238E27FC236}">
                <a16:creationId xmlns:a16="http://schemas.microsoft.com/office/drawing/2014/main" id="{AEC3A16C-489D-7046-8180-5B0341F05DC4}"/>
              </a:ext>
            </a:extLst>
          </p:cNvPr>
          <p:cNvSpPr>
            <a:spLocks noGrp="1"/>
          </p:cNvSpPr>
          <p:nvPr>
            <p:ph type="sldNum" sz="quarter" idx="4"/>
          </p:nvPr>
        </p:nvSpPr>
        <p:spPr>
          <a:xfrm>
            <a:off x="11301984" y="6266688"/>
            <a:ext cx="731520" cy="418000"/>
          </a:xfrm>
          <a:prstGeom prst="rect">
            <a:avLst/>
          </a:prstGeom>
        </p:spPr>
        <p:txBody>
          <a:bodyPr vert="horz" lIns="91440" tIns="91440" rIns="91440" bIns="91440" rtlCol="0" anchor="t" anchorCtr="0"/>
          <a:lstStyle>
            <a:lvl1pPr algn="r">
              <a:defRPr sz="1600">
                <a:solidFill>
                  <a:schemeClr val="accent3"/>
                </a:solidFill>
                <a:latin typeface="+mn-lt"/>
              </a:defRPr>
            </a:lvl1pPr>
          </a:lstStyle>
          <a:p>
            <a:fld id="{8FE50164-6C9E-C94E-8935-7483CE1EEFCA}" type="slidenum">
              <a:rPr lang="en-US" smtClean="0"/>
              <a:pPr/>
              <a:t>‹#›</a:t>
            </a:fld>
            <a:endParaRPr lang="en-US">
              <a:latin typeface="+mn-lt"/>
            </a:endParaRPr>
          </a:p>
        </p:txBody>
      </p:sp>
    </p:spTree>
    <p:extLst>
      <p:ext uri="{BB962C8B-B14F-4D97-AF65-F5344CB8AC3E}">
        <p14:creationId xmlns:p14="http://schemas.microsoft.com/office/powerpoint/2010/main" val="224283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userDrawn="1">
  <p:cSld name="1_Title + 1 column">
    <p:spTree>
      <p:nvGrpSpPr>
        <p:cNvPr id="1" name="Shape 31"/>
        <p:cNvGrpSpPr/>
        <p:nvPr/>
      </p:nvGrpSpPr>
      <p:grpSpPr>
        <a:xfrm>
          <a:off x="0" y="0"/>
          <a:ext cx="0" cy="0"/>
          <a:chOff x="0" y="0"/>
          <a:chExt cx="0" cy="0"/>
        </a:xfrm>
      </p:grpSpPr>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3" name="Picture Placeholder 2">
            <a:extLst>
              <a:ext uri="{FF2B5EF4-FFF2-40B4-BE49-F238E27FC236}">
                <a16:creationId xmlns:a16="http://schemas.microsoft.com/office/drawing/2014/main" id="{93AF6EFF-6CE9-6E44-ABB9-A609D136919C}"/>
              </a:ext>
            </a:extLst>
          </p:cNvPr>
          <p:cNvSpPr>
            <a:spLocks noGrp="1"/>
          </p:cNvSpPr>
          <p:nvPr>
            <p:ph type="pic" sz="quarter" idx="13"/>
          </p:nvPr>
        </p:nvSpPr>
        <p:spPr>
          <a:xfrm>
            <a:off x="823293" y="1388013"/>
            <a:ext cx="10545417" cy="4808264"/>
          </a:xfrm>
          <a:prstGeom prst="rect">
            <a:avLst/>
          </a:prstGeom>
        </p:spPr>
        <p:txBody>
          <a:bodyPr/>
          <a:lstStyle>
            <a:lvl1pPr>
              <a:buNone/>
              <a:defRPr b="0" i="0">
                <a:latin typeface="Franklin Gothic Book" panose="020B05030201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516B2577-58BB-AA43-9309-79B114806924}"/>
              </a:ext>
            </a:extLst>
          </p:cNvPr>
          <p:cNvSpPr>
            <a:spLocks noGrp="1"/>
          </p:cNvSpPr>
          <p:nvPr>
            <p:ph type="title" hasCustomPrompt="1"/>
          </p:nvPr>
        </p:nvSpPr>
        <p:spPr>
          <a:xfrm>
            <a:off x="823293" y="1"/>
            <a:ext cx="10545417" cy="1325033"/>
          </a:xfrm>
        </p:spPr>
        <p:txBody>
          <a:bodyPr/>
          <a:lstStyle>
            <a:lvl1pPr>
              <a:defRPr/>
            </a:lvl1pPr>
          </a:lstStyle>
          <a:p>
            <a:r>
              <a:rPr lang="en-US"/>
              <a:t>Smaller chart – title goes here</a:t>
            </a:r>
          </a:p>
        </p:txBody>
      </p:sp>
      <p:pic>
        <p:nvPicPr>
          <p:cNvPr id="9" name="Picture 8">
            <a:extLst>
              <a:ext uri="{FF2B5EF4-FFF2-40B4-BE49-F238E27FC236}">
                <a16:creationId xmlns:a16="http://schemas.microsoft.com/office/drawing/2014/main" id="{7E8C1A13-824C-724B-AACD-25FA33127EE4}"/>
              </a:ext>
            </a:extLst>
          </p:cNvPr>
          <p:cNvPicPr>
            <a:picLocks noChangeAspect="1"/>
          </p:cNvPicPr>
          <p:nvPr userDrawn="1"/>
        </p:nvPicPr>
        <p:blipFill>
          <a:blip r:embed="rId2"/>
          <a:stretch>
            <a:fillRect/>
          </a:stretch>
        </p:blipFill>
        <p:spPr>
          <a:xfrm>
            <a:off x="158497" y="6391670"/>
            <a:ext cx="2604247" cy="245205"/>
          </a:xfrm>
          <a:prstGeom prst="rect">
            <a:avLst/>
          </a:prstGeom>
        </p:spPr>
      </p:pic>
      <p:sp>
        <p:nvSpPr>
          <p:cNvPr id="10" name="Slide Number Placeholder 3">
            <a:extLst>
              <a:ext uri="{FF2B5EF4-FFF2-40B4-BE49-F238E27FC236}">
                <a16:creationId xmlns:a16="http://schemas.microsoft.com/office/drawing/2014/main" id="{F542ADBE-1057-9644-B648-93916AC4C8A6}"/>
              </a:ext>
            </a:extLst>
          </p:cNvPr>
          <p:cNvSpPr>
            <a:spLocks noGrp="1"/>
          </p:cNvSpPr>
          <p:nvPr>
            <p:ph type="sldNum" sz="quarter" idx="4"/>
          </p:nvPr>
        </p:nvSpPr>
        <p:spPr>
          <a:xfrm>
            <a:off x="11301984" y="6266688"/>
            <a:ext cx="731520" cy="418000"/>
          </a:xfrm>
          <a:prstGeom prst="rect">
            <a:avLst/>
          </a:prstGeom>
        </p:spPr>
        <p:txBody>
          <a:bodyPr vert="horz" lIns="91440" tIns="91440" rIns="91440" bIns="91440" rtlCol="0" anchor="t" anchorCtr="0"/>
          <a:lstStyle>
            <a:lvl1pPr algn="r">
              <a:defRPr sz="1600">
                <a:solidFill>
                  <a:schemeClr val="accent3"/>
                </a:solidFill>
                <a:latin typeface="+mn-lt"/>
              </a:defRPr>
            </a:lvl1pPr>
          </a:lstStyle>
          <a:p>
            <a:fld id="{8FE50164-6C9E-C94E-8935-7483CE1EEFCA}" type="slidenum">
              <a:rPr lang="en-US" smtClean="0"/>
              <a:pPr/>
              <a:t>‹#›</a:t>
            </a:fld>
            <a:endParaRPr lang="en-US" dirty="0">
              <a:latin typeface="+mn-lt"/>
            </a:endParaRPr>
          </a:p>
        </p:txBody>
      </p:sp>
      <p:sp>
        <p:nvSpPr>
          <p:cNvPr id="12" name="Text Placeholder 5">
            <a:extLst>
              <a:ext uri="{FF2B5EF4-FFF2-40B4-BE49-F238E27FC236}">
                <a16:creationId xmlns:a16="http://schemas.microsoft.com/office/drawing/2014/main" id="{A0E951BA-CEFB-804C-B9DE-E4DFE01F47DC}"/>
              </a:ext>
            </a:extLst>
          </p:cNvPr>
          <p:cNvSpPr>
            <a:spLocks noGrp="1"/>
          </p:cNvSpPr>
          <p:nvPr>
            <p:ph type="body" sz="quarter" idx="14" hasCustomPrompt="1"/>
          </p:nvPr>
        </p:nvSpPr>
        <p:spPr>
          <a:xfrm>
            <a:off x="3041651" y="6335876"/>
            <a:ext cx="7636933" cy="348813"/>
          </a:xfrm>
        </p:spPr>
        <p:txBody>
          <a:bodyPr/>
          <a:lstStyle/>
          <a:p>
            <a:r>
              <a:rPr lang="en-US" sz="1333" b="0" i="0" spc="-13" baseline="0">
                <a:solidFill>
                  <a:schemeClr val="bg1">
                    <a:lumMod val="50000"/>
                  </a:schemeClr>
                </a:solidFill>
                <a:latin typeface="Franklin Gothic Book" panose="020B0503020102020204" pitchFamily="34" charset="0"/>
              </a:rPr>
              <a:t>Source:</a:t>
            </a:r>
          </a:p>
        </p:txBody>
      </p:sp>
    </p:spTree>
    <p:extLst>
      <p:ext uri="{BB962C8B-B14F-4D97-AF65-F5344CB8AC3E}">
        <p14:creationId xmlns:p14="http://schemas.microsoft.com/office/powerpoint/2010/main" val="10801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bg2">
            <a:lumMod val="75000"/>
          </a:schemeClr>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7" name="Google Shape;83;p11">
            <a:extLst>
              <a:ext uri="{FF2B5EF4-FFF2-40B4-BE49-F238E27FC236}">
                <a16:creationId xmlns:a16="http://schemas.microsoft.com/office/drawing/2014/main" id="{44B67763-BB16-204A-89DE-7D82F30D0EC0}"/>
              </a:ext>
            </a:extLst>
          </p:cNvPr>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b="0" i="0">
                <a:solidFill>
                  <a:schemeClr val="tx2"/>
                </a:solidFill>
                <a:latin typeface="Franklin Gothic Book" panose="020B0503020102020204" pitchFamily="34" charset="0"/>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D2EA239E-CD7F-164A-A880-AB68776B6535}"/>
              </a:ext>
            </a:extLst>
          </p:cNvPr>
          <p:cNvPicPr>
            <a:picLocks noChangeAspect="1"/>
          </p:cNvPicPr>
          <p:nvPr userDrawn="1"/>
        </p:nvPicPr>
        <p:blipFill>
          <a:blip r:embed="rId2"/>
          <a:srcRect/>
          <a:stretch/>
        </p:blipFill>
        <p:spPr>
          <a:xfrm>
            <a:off x="158498" y="6391671"/>
            <a:ext cx="2604247" cy="245204"/>
          </a:xfrm>
          <a:prstGeom prst="rect">
            <a:avLst/>
          </a:prstGeom>
        </p:spPr>
      </p:pic>
    </p:spTree>
    <p:extLst>
      <p:ext uri="{BB962C8B-B14F-4D97-AF65-F5344CB8AC3E}">
        <p14:creationId xmlns:p14="http://schemas.microsoft.com/office/powerpoint/2010/main" val="2577578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bg2">
            <a:lumMod val="75000"/>
          </a:schemeClr>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b="0" i="0">
                <a:solidFill>
                  <a:schemeClr val="accent4"/>
                </a:solidFill>
                <a:latin typeface="Franklin Gothic Book" panose="020B0503020102020204" pitchFamily="34" charset="0"/>
                <a:cs typeface="Arial" panose="020B0604020202020204" pitchFamily="34" charset="0"/>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r>
              <a:rPr lang="en-US"/>
              <a:t>Click to edit Master title style</a:t>
            </a:r>
            <a:endParaRPr/>
          </a:p>
        </p:txBody>
      </p:sp>
      <p:sp>
        <p:nvSpPr>
          <p:cNvPr id="11" name="Google Shape;11;p2"/>
          <p:cNvSpPr/>
          <p:nvPr/>
        </p:nvSpPr>
        <p:spPr>
          <a:xfrm>
            <a:off x="7917661" y="3377551"/>
            <a:ext cx="9624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12" name="Google Shape;12;p2"/>
          <p:cNvSpPr/>
          <p:nvPr/>
        </p:nvSpPr>
        <p:spPr>
          <a:xfrm>
            <a:off x="8879815" y="3377551"/>
            <a:ext cx="9624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13" name="Google Shape;13;p2"/>
          <p:cNvSpPr/>
          <p:nvPr/>
        </p:nvSpPr>
        <p:spPr>
          <a:xfrm>
            <a:off x="-1" y="3377551"/>
            <a:ext cx="962400" cy="102800"/>
          </a:xfrm>
          <a:prstGeom prst="rect">
            <a:avLst/>
          </a:prstGeom>
          <a:solidFill>
            <a:schemeClr val="tx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14" name="Google Shape;14;p2"/>
          <p:cNvSpPr/>
          <p:nvPr/>
        </p:nvSpPr>
        <p:spPr>
          <a:xfrm>
            <a:off x="961900" y="3377551"/>
            <a:ext cx="6955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Tree>
    <p:extLst>
      <p:ext uri="{BB962C8B-B14F-4D97-AF65-F5344CB8AC3E}">
        <p14:creationId xmlns:p14="http://schemas.microsoft.com/office/powerpoint/2010/main" val="125451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color background" userDrawn="1">
  <p:cSld name="1_Blank color background">
    <p:bg>
      <p:bgPr>
        <a:solidFill>
          <a:schemeClr val="bg2">
            <a:lumMod val="75000"/>
          </a:schemeClr>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b="0" i="0">
                <a:solidFill>
                  <a:schemeClr val="tx2"/>
                </a:solidFill>
                <a:latin typeface="Franklin Gothic Book" panose="020B0503020102020204" pitchFamily="34" charset="0"/>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11" name="Picture 10">
            <a:extLst>
              <a:ext uri="{FF2B5EF4-FFF2-40B4-BE49-F238E27FC236}">
                <a16:creationId xmlns:a16="http://schemas.microsoft.com/office/drawing/2014/main" id="{95A1AD84-CFBC-C14A-93A2-DAD7D5E80EA1}"/>
              </a:ext>
            </a:extLst>
          </p:cNvPr>
          <p:cNvPicPr>
            <a:picLocks noChangeAspect="1"/>
          </p:cNvPicPr>
          <p:nvPr userDrawn="1"/>
        </p:nvPicPr>
        <p:blipFill>
          <a:blip r:embed="rId2"/>
          <a:srcRect/>
          <a:stretch/>
        </p:blipFill>
        <p:spPr>
          <a:xfrm>
            <a:off x="158498" y="6391671"/>
            <a:ext cx="2604247" cy="245204"/>
          </a:xfrm>
          <a:prstGeom prst="rect">
            <a:avLst/>
          </a:prstGeom>
        </p:spPr>
      </p:pic>
      <p:sp>
        <p:nvSpPr>
          <p:cNvPr id="3" name="Title 2">
            <a:extLst>
              <a:ext uri="{FF2B5EF4-FFF2-40B4-BE49-F238E27FC236}">
                <a16:creationId xmlns:a16="http://schemas.microsoft.com/office/drawing/2014/main" id="{1D3FF1BC-A33B-D44A-967A-0D9EAA0B00A6}"/>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17" name="Google Shape;33;p5">
            <a:extLst>
              <a:ext uri="{FF2B5EF4-FFF2-40B4-BE49-F238E27FC236}">
                <a16:creationId xmlns:a16="http://schemas.microsoft.com/office/drawing/2014/main" id="{40034E30-0D7F-014C-A830-B389D741FC81}"/>
              </a:ext>
            </a:extLst>
          </p:cNvPr>
          <p:cNvSpPr txBox="1">
            <a:spLocks noGrp="1"/>
          </p:cNvSpPr>
          <p:nvPr>
            <p:ph type="body" idx="1"/>
          </p:nvPr>
        </p:nvSpPr>
        <p:spPr>
          <a:xfrm>
            <a:off x="838198" y="1809445"/>
            <a:ext cx="10515599" cy="4284033"/>
          </a:xfrm>
          <a:prstGeom prst="rect">
            <a:avLst/>
          </a:prstGeom>
        </p:spPr>
        <p:txBody>
          <a:bodyPr spcFirstLastPara="1" wrap="square" lIns="91425" tIns="91425" rIns="91425" bIns="91425" anchor="t" anchorCtr="0">
            <a:noAutofit/>
          </a:bodyPr>
          <a:lstStyle>
            <a:lvl1pPr marL="609570" lvl="0" indent="-457178">
              <a:spcBef>
                <a:spcPts val="800"/>
              </a:spcBef>
              <a:spcAft>
                <a:spcPts val="0"/>
              </a:spcAft>
              <a:buClr>
                <a:schemeClr val="accent4"/>
              </a:buClr>
              <a:buSzPts val="1800"/>
              <a:buFont typeface="Lato" panose="020F0502020204030203" pitchFamily="34" charset="0"/>
              <a:buChar char="▷"/>
              <a:defRPr b="0" i="0">
                <a:solidFill>
                  <a:schemeClr val="bg1"/>
                </a:solidFill>
                <a:latin typeface="Franklin Gothic Book" panose="020B0503020102020204" pitchFamily="34" charset="0"/>
                <a:cs typeface="Arial" panose="020B0604020202020204" pitchFamily="34" charset="0"/>
              </a:defRPr>
            </a:lvl1pPr>
            <a:lvl2pPr marL="1219140" lvl="1" indent="-507974">
              <a:spcBef>
                <a:spcPts val="0"/>
              </a:spcBef>
              <a:spcAft>
                <a:spcPts val="0"/>
              </a:spcAft>
              <a:buClr>
                <a:schemeClr val="dk1"/>
              </a:buClr>
              <a:buSzPts val="2400"/>
              <a:buChar char="○"/>
              <a:defRPr>
                <a:solidFill>
                  <a:schemeClr val="dk1"/>
                </a:solidFill>
              </a:defRPr>
            </a:lvl2pPr>
            <a:lvl3pPr marL="1828709" lvl="2" indent="-507974">
              <a:spcBef>
                <a:spcPts val="0"/>
              </a:spcBef>
              <a:spcAft>
                <a:spcPts val="0"/>
              </a:spcAft>
              <a:buClr>
                <a:schemeClr val="dk1"/>
              </a:buClr>
              <a:buSzPts val="2400"/>
              <a:buChar char="■"/>
              <a:defRPr>
                <a:solidFill>
                  <a:schemeClr val="dk1"/>
                </a:solidFill>
              </a:defRPr>
            </a:lvl3pPr>
            <a:lvl4pPr marL="2438278" lvl="3" indent="-507974">
              <a:spcBef>
                <a:spcPts val="0"/>
              </a:spcBef>
              <a:spcAft>
                <a:spcPts val="0"/>
              </a:spcAft>
              <a:buClr>
                <a:schemeClr val="dk1"/>
              </a:buClr>
              <a:buSzPts val="2400"/>
              <a:buChar char="●"/>
              <a:defRPr>
                <a:solidFill>
                  <a:schemeClr val="dk1"/>
                </a:solidFill>
              </a:defRPr>
            </a:lvl4pPr>
            <a:lvl5pPr marL="3047848" lvl="4" indent="-507974">
              <a:spcBef>
                <a:spcPts val="0"/>
              </a:spcBef>
              <a:spcAft>
                <a:spcPts val="0"/>
              </a:spcAft>
              <a:buClr>
                <a:schemeClr val="dk1"/>
              </a:buClr>
              <a:buSzPts val="2400"/>
              <a:buChar char="○"/>
              <a:defRPr>
                <a:solidFill>
                  <a:schemeClr val="dk1"/>
                </a:solidFill>
              </a:defRPr>
            </a:lvl5pPr>
            <a:lvl6pPr marL="3657418" lvl="5" indent="-507974">
              <a:spcBef>
                <a:spcPts val="0"/>
              </a:spcBef>
              <a:spcAft>
                <a:spcPts val="0"/>
              </a:spcAft>
              <a:buClr>
                <a:schemeClr val="dk1"/>
              </a:buClr>
              <a:buSzPts val="2400"/>
              <a:buChar char="■"/>
              <a:defRPr>
                <a:solidFill>
                  <a:schemeClr val="dk1"/>
                </a:solidFill>
              </a:defRPr>
            </a:lvl6pPr>
            <a:lvl7pPr marL="4266987" lvl="6" indent="-507974">
              <a:spcBef>
                <a:spcPts val="0"/>
              </a:spcBef>
              <a:spcAft>
                <a:spcPts val="0"/>
              </a:spcAft>
              <a:buClr>
                <a:schemeClr val="dk1"/>
              </a:buClr>
              <a:buSzPts val="2400"/>
              <a:buChar char="●"/>
              <a:defRPr>
                <a:solidFill>
                  <a:schemeClr val="dk1"/>
                </a:solidFill>
              </a:defRPr>
            </a:lvl7pPr>
            <a:lvl8pPr marL="4876557" lvl="7" indent="-507974">
              <a:spcBef>
                <a:spcPts val="0"/>
              </a:spcBef>
              <a:spcAft>
                <a:spcPts val="0"/>
              </a:spcAft>
              <a:buClr>
                <a:schemeClr val="dk1"/>
              </a:buClr>
              <a:buSzPts val="2400"/>
              <a:buChar char="○"/>
              <a:defRPr>
                <a:solidFill>
                  <a:schemeClr val="dk1"/>
                </a:solidFill>
              </a:defRPr>
            </a:lvl8pPr>
            <a:lvl9pPr marL="5486126" lvl="8" indent="-507974">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Tree>
    <p:extLst>
      <p:ext uri="{BB962C8B-B14F-4D97-AF65-F5344CB8AC3E}">
        <p14:creationId xmlns:p14="http://schemas.microsoft.com/office/powerpoint/2010/main" val="1316324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color background" userDrawn="1">
  <p:cSld name="1_Blank color background">
    <p:bg>
      <p:bgPr>
        <a:solidFill>
          <a:schemeClr val="bg2">
            <a:lumMod val="75000"/>
          </a:schemeClr>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ndParaRPr>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b="0" i="0">
                <a:solidFill>
                  <a:schemeClr val="tx2"/>
                </a:solidFill>
                <a:latin typeface="Franklin Gothic Book" panose="020B0503020102020204" pitchFamily="34" charset="0"/>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
        <p:nvSpPr>
          <p:cNvPr id="4" name="Title 3">
            <a:extLst>
              <a:ext uri="{FF2B5EF4-FFF2-40B4-BE49-F238E27FC236}">
                <a16:creationId xmlns:a16="http://schemas.microsoft.com/office/drawing/2014/main" id="{7B04ACB2-104D-3C4D-AE30-E9FB5C1550A0}"/>
              </a:ext>
            </a:extLst>
          </p:cNvPr>
          <p:cNvSpPr>
            <a:spLocks noGrp="1"/>
          </p:cNvSpPr>
          <p:nvPr>
            <p:ph type="title"/>
          </p:nvPr>
        </p:nvSpPr>
        <p:spPr>
          <a:xfrm>
            <a:off x="838199" y="366184"/>
            <a:ext cx="10515600" cy="1325032"/>
          </a:xfrm>
          <a:prstGeom prst="rect">
            <a:avLst/>
          </a:prstGeom>
        </p:spPr>
        <p:txBody>
          <a:bodyPr>
            <a:normAutofit/>
          </a:bodyPr>
          <a:lstStyle>
            <a:lvl1pPr>
              <a:defRPr sz="4267" b="0" i="0">
                <a:solidFill>
                  <a:schemeClr val="accent4"/>
                </a:solidFill>
                <a:latin typeface="Franklin Gothic Medium" panose="020B0603020102020204" pitchFamily="34" charset="0"/>
                <a:cs typeface="Arial"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95A1AD84-CFBC-C14A-93A2-DAD7D5E80EA1}"/>
              </a:ext>
            </a:extLst>
          </p:cNvPr>
          <p:cNvPicPr>
            <a:picLocks noChangeAspect="1"/>
          </p:cNvPicPr>
          <p:nvPr userDrawn="1"/>
        </p:nvPicPr>
        <p:blipFill>
          <a:blip r:embed="rId2"/>
          <a:srcRect/>
          <a:stretch/>
        </p:blipFill>
        <p:spPr>
          <a:xfrm>
            <a:off x="158498" y="6391671"/>
            <a:ext cx="2604247" cy="245204"/>
          </a:xfrm>
          <a:prstGeom prst="rect">
            <a:avLst/>
          </a:prstGeom>
        </p:spPr>
      </p:pic>
      <p:sp>
        <p:nvSpPr>
          <p:cNvPr id="13" name="Google Shape;33;p5">
            <a:extLst>
              <a:ext uri="{FF2B5EF4-FFF2-40B4-BE49-F238E27FC236}">
                <a16:creationId xmlns:a16="http://schemas.microsoft.com/office/drawing/2014/main" id="{191FE9C3-7EC6-D542-B7D3-03D7B16DB9DE}"/>
              </a:ext>
            </a:extLst>
          </p:cNvPr>
          <p:cNvSpPr txBox="1">
            <a:spLocks noGrp="1"/>
          </p:cNvSpPr>
          <p:nvPr>
            <p:ph type="body" idx="1"/>
          </p:nvPr>
        </p:nvSpPr>
        <p:spPr>
          <a:xfrm>
            <a:off x="838199" y="1809445"/>
            <a:ext cx="5007077" cy="4284033"/>
          </a:xfrm>
          <a:prstGeom prst="rect">
            <a:avLst/>
          </a:prstGeom>
        </p:spPr>
        <p:txBody>
          <a:bodyPr spcFirstLastPara="1" wrap="square" lIns="91425" tIns="91425" rIns="91425" bIns="91425" anchor="t" anchorCtr="0">
            <a:noAutofit/>
          </a:bodyPr>
          <a:lstStyle>
            <a:lvl1pPr marL="609570" lvl="0" indent="-457178">
              <a:spcBef>
                <a:spcPts val="800"/>
              </a:spcBef>
              <a:spcAft>
                <a:spcPts val="0"/>
              </a:spcAft>
              <a:buClr>
                <a:schemeClr val="accent4"/>
              </a:buClr>
              <a:buSzPts val="1800"/>
              <a:buFont typeface="Lato" panose="020F0502020204030203" pitchFamily="34" charset="0"/>
              <a:buChar char="▷"/>
              <a:defRPr b="0" i="0">
                <a:solidFill>
                  <a:schemeClr val="bg1"/>
                </a:solidFill>
                <a:latin typeface="Franklin Gothic Book" panose="020B0503020102020204" pitchFamily="34" charset="0"/>
                <a:cs typeface="Arial" panose="020B0604020202020204" pitchFamily="34" charset="0"/>
              </a:defRPr>
            </a:lvl1pPr>
            <a:lvl2pPr marL="1219140" lvl="1" indent="-507974">
              <a:spcBef>
                <a:spcPts val="0"/>
              </a:spcBef>
              <a:spcAft>
                <a:spcPts val="0"/>
              </a:spcAft>
              <a:buClr>
                <a:schemeClr val="dk1"/>
              </a:buClr>
              <a:buSzPts val="2400"/>
              <a:buChar char="○"/>
              <a:defRPr>
                <a:solidFill>
                  <a:schemeClr val="dk1"/>
                </a:solidFill>
              </a:defRPr>
            </a:lvl2pPr>
            <a:lvl3pPr marL="1828709" lvl="2" indent="-507974">
              <a:spcBef>
                <a:spcPts val="0"/>
              </a:spcBef>
              <a:spcAft>
                <a:spcPts val="0"/>
              </a:spcAft>
              <a:buClr>
                <a:schemeClr val="dk1"/>
              </a:buClr>
              <a:buSzPts val="2400"/>
              <a:buChar char="■"/>
              <a:defRPr>
                <a:solidFill>
                  <a:schemeClr val="dk1"/>
                </a:solidFill>
              </a:defRPr>
            </a:lvl3pPr>
            <a:lvl4pPr marL="2438278" lvl="3" indent="-507974">
              <a:spcBef>
                <a:spcPts val="0"/>
              </a:spcBef>
              <a:spcAft>
                <a:spcPts val="0"/>
              </a:spcAft>
              <a:buClr>
                <a:schemeClr val="dk1"/>
              </a:buClr>
              <a:buSzPts val="2400"/>
              <a:buChar char="●"/>
              <a:defRPr>
                <a:solidFill>
                  <a:schemeClr val="dk1"/>
                </a:solidFill>
              </a:defRPr>
            </a:lvl4pPr>
            <a:lvl5pPr marL="3047848" lvl="4" indent="-507974">
              <a:spcBef>
                <a:spcPts val="0"/>
              </a:spcBef>
              <a:spcAft>
                <a:spcPts val="0"/>
              </a:spcAft>
              <a:buClr>
                <a:schemeClr val="dk1"/>
              </a:buClr>
              <a:buSzPts val="2400"/>
              <a:buChar char="○"/>
              <a:defRPr>
                <a:solidFill>
                  <a:schemeClr val="dk1"/>
                </a:solidFill>
              </a:defRPr>
            </a:lvl5pPr>
            <a:lvl6pPr marL="3657418" lvl="5" indent="-507974">
              <a:spcBef>
                <a:spcPts val="0"/>
              </a:spcBef>
              <a:spcAft>
                <a:spcPts val="0"/>
              </a:spcAft>
              <a:buClr>
                <a:schemeClr val="dk1"/>
              </a:buClr>
              <a:buSzPts val="2400"/>
              <a:buChar char="■"/>
              <a:defRPr>
                <a:solidFill>
                  <a:schemeClr val="dk1"/>
                </a:solidFill>
              </a:defRPr>
            </a:lvl6pPr>
            <a:lvl7pPr marL="4266987" lvl="6" indent="-507974">
              <a:spcBef>
                <a:spcPts val="0"/>
              </a:spcBef>
              <a:spcAft>
                <a:spcPts val="0"/>
              </a:spcAft>
              <a:buClr>
                <a:schemeClr val="dk1"/>
              </a:buClr>
              <a:buSzPts val="2400"/>
              <a:buChar char="●"/>
              <a:defRPr>
                <a:solidFill>
                  <a:schemeClr val="dk1"/>
                </a:solidFill>
              </a:defRPr>
            </a:lvl7pPr>
            <a:lvl8pPr marL="4876557" lvl="7" indent="-507974">
              <a:spcBef>
                <a:spcPts val="0"/>
              </a:spcBef>
              <a:spcAft>
                <a:spcPts val="0"/>
              </a:spcAft>
              <a:buClr>
                <a:schemeClr val="dk1"/>
              </a:buClr>
              <a:buSzPts val="2400"/>
              <a:buChar char="○"/>
              <a:defRPr>
                <a:solidFill>
                  <a:schemeClr val="dk1"/>
                </a:solidFill>
              </a:defRPr>
            </a:lvl8pPr>
            <a:lvl9pPr marL="5486126" lvl="8" indent="-507974">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
        <p:nvSpPr>
          <p:cNvPr id="16" name="Google Shape;33;p5">
            <a:extLst>
              <a:ext uri="{FF2B5EF4-FFF2-40B4-BE49-F238E27FC236}">
                <a16:creationId xmlns:a16="http://schemas.microsoft.com/office/drawing/2014/main" id="{AD0E1679-38D4-4A48-84FD-07F4924DA27D}"/>
              </a:ext>
            </a:extLst>
          </p:cNvPr>
          <p:cNvSpPr txBox="1">
            <a:spLocks noGrp="1"/>
          </p:cNvSpPr>
          <p:nvPr>
            <p:ph type="body" idx="13"/>
          </p:nvPr>
        </p:nvSpPr>
        <p:spPr>
          <a:xfrm>
            <a:off x="6346723" y="1809445"/>
            <a:ext cx="5007077" cy="4284033"/>
          </a:xfrm>
          <a:prstGeom prst="rect">
            <a:avLst/>
          </a:prstGeom>
        </p:spPr>
        <p:txBody>
          <a:bodyPr spcFirstLastPara="1" wrap="square" lIns="91425" tIns="91425" rIns="91425" bIns="91425" anchor="t" anchorCtr="0">
            <a:noAutofit/>
          </a:bodyPr>
          <a:lstStyle>
            <a:lvl1pPr marL="609570" lvl="0" indent="-457178">
              <a:spcBef>
                <a:spcPts val="800"/>
              </a:spcBef>
              <a:spcAft>
                <a:spcPts val="0"/>
              </a:spcAft>
              <a:buClr>
                <a:schemeClr val="accent4"/>
              </a:buClr>
              <a:buSzPts val="1800"/>
              <a:buFont typeface="Lato" panose="020F0502020204030203" pitchFamily="34" charset="0"/>
              <a:buChar char="▷"/>
              <a:defRPr b="0" i="0">
                <a:solidFill>
                  <a:schemeClr val="bg1"/>
                </a:solidFill>
                <a:latin typeface="Franklin Gothic Book" panose="020B0503020102020204" pitchFamily="34" charset="0"/>
                <a:cs typeface="Arial" panose="020B0604020202020204" pitchFamily="34" charset="0"/>
              </a:defRPr>
            </a:lvl1pPr>
            <a:lvl2pPr marL="1219140" lvl="1" indent="-507974">
              <a:spcBef>
                <a:spcPts val="0"/>
              </a:spcBef>
              <a:spcAft>
                <a:spcPts val="0"/>
              </a:spcAft>
              <a:buClr>
                <a:schemeClr val="dk1"/>
              </a:buClr>
              <a:buSzPts val="2400"/>
              <a:buChar char="○"/>
              <a:defRPr>
                <a:solidFill>
                  <a:schemeClr val="dk1"/>
                </a:solidFill>
              </a:defRPr>
            </a:lvl2pPr>
            <a:lvl3pPr marL="1828709" lvl="2" indent="-507974">
              <a:spcBef>
                <a:spcPts val="0"/>
              </a:spcBef>
              <a:spcAft>
                <a:spcPts val="0"/>
              </a:spcAft>
              <a:buClr>
                <a:schemeClr val="dk1"/>
              </a:buClr>
              <a:buSzPts val="2400"/>
              <a:buChar char="■"/>
              <a:defRPr>
                <a:solidFill>
                  <a:schemeClr val="dk1"/>
                </a:solidFill>
              </a:defRPr>
            </a:lvl3pPr>
            <a:lvl4pPr marL="2438278" lvl="3" indent="-507974">
              <a:spcBef>
                <a:spcPts val="0"/>
              </a:spcBef>
              <a:spcAft>
                <a:spcPts val="0"/>
              </a:spcAft>
              <a:buClr>
                <a:schemeClr val="dk1"/>
              </a:buClr>
              <a:buSzPts val="2400"/>
              <a:buChar char="●"/>
              <a:defRPr>
                <a:solidFill>
                  <a:schemeClr val="dk1"/>
                </a:solidFill>
              </a:defRPr>
            </a:lvl4pPr>
            <a:lvl5pPr marL="3047848" lvl="4" indent="-507974">
              <a:spcBef>
                <a:spcPts val="0"/>
              </a:spcBef>
              <a:spcAft>
                <a:spcPts val="0"/>
              </a:spcAft>
              <a:buClr>
                <a:schemeClr val="dk1"/>
              </a:buClr>
              <a:buSzPts val="2400"/>
              <a:buChar char="○"/>
              <a:defRPr>
                <a:solidFill>
                  <a:schemeClr val="dk1"/>
                </a:solidFill>
              </a:defRPr>
            </a:lvl5pPr>
            <a:lvl6pPr marL="3657418" lvl="5" indent="-507974">
              <a:spcBef>
                <a:spcPts val="0"/>
              </a:spcBef>
              <a:spcAft>
                <a:spcPts val="0"/>
              </a:spcAft>
              <a:buClr>
                <a:schemeClr val="dk1"/>
              </a:buClr>
              <a:buSzPts val="2400"/>
              <a:buChar char="■"/>
              <a:defRPr>
                <a:solidFill>
                  <a:schemeClr val="dk1"/>
                </a:solidFill>
              </a:defRPr>
            </a:lvl6pPr>
            <a:lvl7pPr marL="4266987" lvl="6" indent="-507974">
              <a:spcBef>
                <a:spcPts val="0"/>
              </a:spcBef>
              <a:spcAft>
                <a:spcPts val="0"/>
              </a:spcAft>
              <a:buClr>
                <a:schemeClr val="dk1"/>
              </a:buClr>
              <a:buSzPts val="2400"/>
              <a:buChar char="●"/>
              <a:defRPr>
                <a:solidFill>
                  <a:schemeClr val="dk1"/>
                </a:solidFill>
              </a:defRPr>
            </a:lvl7pPr>
            <a:lvl8pPr marL="4876557" lvl="7" indent="-507974">
              <a:spcBef>
                <a:spcPts val="0"/>
              </a:spcBef>
              <a:spcAft>
                <a:spcPts val="0"/>
              </a:spcAft>
              <a:buClr>
                <a:schemeClr val="dk1"/>
              </a:buClr>
              <a:buSzPts val="2400"/>
              <a:buChar char="○"/>
              <a:defRPr>
                <a:solidFill>
                  <a:schemeClr val="dk1"/>
                </a:solidFill>
              </a:defRPr>
            </a:lvl8pPr>
            <a:lvl9pPr marL="5486126" lvl="8" indent="-507974">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Tree>
    <p:extLst>
      <p:ext uri="{BB962C8B-B14F-4D97-AF65-F5344CB8AC3E}">
        <p14:creationId xmlns:p14="http://schemas.microsoft.com/office/powerpoint/2010/main" val="513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5A6C-2B4A-4F48-3045-51D33D47F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7D128-8129-4133-EDA5-A4198D177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7E59E-2001-74BD-B3BB-A7E080BB2015}"/>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5" name="Footer Placeholder 4">
            <a:extLst>
              <a:ext uri="{FF2B5EF4-FFF2-40B4-BE49-F238E27FC236}">
                <a16:creationId xmlns:a16="http://schemas.microsoft.com/office/drawing/2014/main" id="{59BDD0C1-FBD6-54CA-3C01-988E621C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2D0FD-A254-AEFF-72B6-E65FBE434435}"/>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68864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6DB7-D2CD-22BD-8B87-4898CB06E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7AE2B-A7E9-0618-9D62-BAF52EF6C8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A14CF-6137-2EB0-058F-A7CCC0DB4DC1}"/>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5" name="Footer Placeholder 4">
            <a:extLst>
              <a:ext uri="{FF2B5EF4-FFF2-40B4-BE49-F238E27FC236}">
                <a16:creationId xmlns:a16="http://schemas.microsoft.com/office/drawing/2014/main" id="{28178D38-8351-4B46-3635-0BA79E1C9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0C810-8E7E-6E1E-28AB-2FC08A978984}"/>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256442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0430-7CFC-0CF6-7E19-B07396A685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C9548-6F3B-D375-5522-D108E27A3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FB2487-DE23-50F8-817C-5DFC41D4E9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3327D-60DF-9682-A5A8-D989A71D1E51}"/>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6" name="Footer Placeholder 5">
            <a:extLst>
              <a:ext uri="{FF2B5EF4-FFF2-40B4-BE49-F238E27FC236}">
                <a16:creationId xmlns:a16="http://schemas.microsoft.com/office/drawing/2014/main" id="{CE94B16B-EF70-9402-079A-6D227F857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58249-AAF9-34A5-DAF4-42E8B9AA864D}"/>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424441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6F09-1304-E8A5-0CA4-9B1226D077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5B463-FE1F-9DAF-9FDE-FBF5DC988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F255B7-AF33-EC75-F0BF-EA56B2D31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B348D-BF30-35F4-9980-C34156870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623C6-C0B5-CD43-EA76-FF8B0F7E9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66DACE-86FB-D7D1-DB53-D6231CB6BB2B}"/>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8" name="Footer Placeholder 7">
            <a:extLst>
              <a:ext uri="{FF2B5EF4-FFF2-40B4-BE49-F238E27FC236}">
                <a16:creationId xmlns:a16="http://schemas.microsoft.com/office/drawing/2014/main" id="{FA7193D2-E0D8-65FB-A500-F243C42A1D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8F316-B134-9DA7-AF72-5027F58F4D7F}"/>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19284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5C34-F9E8-CE47-BB76-CEB333ECD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19C53-458E-AC1C-6BA7-2752292E4383}"/>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4" name="Footer Placeholder 3">
            <a:extLst>
              <a:ext uri="{FF2B5EF4-FFF2-40B4-BE49-F238E27FC236}">
                <a16:creationId xmlns:a16="http://schemas.microsoft.com/office/drawing/2014/main" id="{BD3C854B-A510-632D-81DE-D7C9A73CA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61951-05A5-AFAD-21D4-5E243B871246}"/>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423590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84412-88A2-E065-6A75-28C4BA28CE92}"/>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3" name="Footer Placeholder 2">
            <a:extLst>
              <a:ext uri="{FF2B5EF4-FFF2-40B4-BE49-F238E27FC236}">
                <a16:creationId xmlns:a16="http://schemas.microsoft.com/office/drawing/2014/main" id="{F5EBAD90-1A75-F5E8-6AC4-03959D199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102F8F-CE86-0309-AF2C-56640EBE1599}"/>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312402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6D7A-0142-8E87-57A1-32340D3D4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523E1E-C5F1-EECD-C520-5AD473E68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E8243-3F06-70A6-3CC5-04810BC1D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34396-45EA-BCCE-25B6-5211E7AAF40E}"/>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6" name="Footer Placeholder 5">
            <a:extLst>
              <a:ext uri="{FF2B5EF4-FFF2-40B4-BE49-F238E27FC236}">
                <a16:creationId xmlns:a16="http://schemas.microsoft.com/office/drawing/2014/main" id="{63EFCABF-32F7-8FFB-7907-B904CBE03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E7205-36D1-2757-5B22-839B6A61E8D6}"/>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208110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EB68-8424-32D5-FB64-44AF737D0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2DBB8A-252E-6073-F1B0-1C520C81B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9B083F-CC92-BA6B-DAF6-7FF2328A0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F5403-25F4-32C4-83E5-4A879721A876}"/>
              </a:ext>
            </a:extLst>
          </p:cNvPr>
          <p:cNvSpPr>
            <a:spLocks noGrp="1"/>
          </p:cNvSpPr>
          <p:nvPr>
            <p:ph type="dt" sz="half" idx="10"/>
          </p:nvPr>
        </p:nvSpPr>
        <p:spPr/>
        <p:txBody>
          <a:bodyPr/>
          <a:lstStyle/>
          <a:p>
            <a:fld id="{B8CEDD6A-3FBC-5448-8AEC-D9E2A7A8348F}" type="datetimeFigureOut">
              <a:rPr lang="en-US" smtClean="0"/>
              <a:t>1/15/25</a:t>
            </a:fld>
            <a:endParaRPr lang="en-US"/>
          </a:p>
        </p:txBody>
      </p:sp>
      <p:sp>
        <p:nvSpPr>
          <p:cNvPr id="6" name="Footer Placeholder 5">
            <a:extLst>
              <a:ext uri="{FF2B5EF4-FFF2-40B4-BE49-F238E27FC236}">
                <a16:creationId xmlns:a16="http://schemas.microsoft.com/office/drawing/2014/main" id="{99CF4BEC-704A-D179-43D1-3B8D5014F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9AD3E-7CE5-E2BC-3230-5E0B510CA0BD}"/>
              </a:ext>
            </a:extLst>
          </p:cNvPr>
          <p:cNvSpPr>
            <a:spLocks noGrp="1"/>
          </p:cNvSpPr>
          <p:nvPr>
            <p:ph type="sldNum" sz="quarter" idx="12"/>
          </p:nvPr>
        </p:nvSpPr>
        <p:spPr/>
        <p:txBody>
          <a:bodyPr/>
          <a:lstStyle/>
          <a:p>
            <a:fld id="{E0FBF71E-1A49-DB4B-9679-16B30D2C89C1}" type="slidenum">
              <a:rPr lang="en-US" smtClean="0"/>
              <a:t>‹#›</a:t>
            </a:fld>
            <a:endParaRPr lang="en-US"/>
          </a:p>
        </p:txBody>
      </p:sp>
    </p:spTree>
    <p:extLst>
      <p:ext uri="{BB962C8B-B14F-4D97-AF65-F5344CB8AC3E}">
        <p14:creationId xmlns:p14="http://schemas.microsoft.com/office/powerpoint/2010/main" val="343308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02A62-963F-7907-2681-C4513A2F0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0EF170-4F0A-E51F-164E-847CFAE1A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437EB-6DE5-30F1-26EE-83C2F1101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CEDD6A-3FBC-5448-8AEC-D9E2A7A8348F}" type="datetimeFigureOut">
              <a:rPr lang="en-US" smtClean="0"/>
              <a:t>1/15/25</a:t>
            </a:fld>
            <a:endParaRPr lang="en-US"/>
          </a:p>
        </p:txBody>
      </p:sp>
      <p:sp>
        <p:nvSpPr>
          <p:cNvPr id="5" name="Footer Placeholder 4">
            <a:extLst>
              <a:ext uri="{FF2B5EF4-FFF2-40B4-BE49-F238E27FC236}">
                <a16:creationId xmlns:a16="http://schemas.microsoft.com/office/drawing/2014/main" id="{3242FFCE-E641-5A07-5BF4-B5F4BA9F0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8C0F08-2015-F15C-E2E3-0A3E37832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BF71E-1A49-DB4B-9679-16B30D2C89C1}" type="slidenum">
              <a:rPr lang="en-US" smtClean="0"/>
              <a:t>‹#›</a:t>
            </a:fld>
            <a:endParaRPr lang="en-US"/>
          </a:p>
        </p:txBody>
      </p:sp>
    </p:spTree>
    <p:extLst>
      <p:ext uri="{BB962C8B-B14F-4D97-AF65-F5344CB8AC3E}">
        <p14:creationId xmlns:p14="http://schemas.microsoft.com/office/powerpoint/2010/main" val="16060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policyinstitute.org/product/student-loans-among-teachers-repor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ingpolicyinstitute.org/product/state-of-teacher-workforce-interactive"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nea.org/resource-library/educator-pay-and-student-spending-how-does-your-state-ran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nces.ed.gov/surveys/ntps/"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civilrightsdata.ed.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civilrightsdata.ed.gov/"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www.newamerica.org/education-policy/edcentral/whats-the-difference-between-gyo-teacher-residency-and-teacher-registered-apprenticeship/"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rsaunders@learningpolicyinstitute.org"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policyinstitute.org/product/state-teacher-shortages-vacancy-resource-too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diagramLayout" Target="../diagrams/layout1.xml"/><Relationship Id="rId5" Type="http://schemas.openxmlformats.org/officeDocument/2006/relationships/image" Target="../media/image8.png"/><Relationship Id="rId10" Type="http://schemas.openxmlformats.org/officeDocument/2006/relationships/diagramData" Target="../diagrams/data1.xml"/><Relationship Id="rId4" Type="http://schemas.openxmlformats.org/officeDocument/2006/relationships/image" Target="../media/image7.svg"/><Relationship Id="rId9" Type="http://schemas.openxmlformats.org/officeDocument/2006/relationships/hyperlink" Target="https://nces.ed.gov/pubs2024/2024039M.pdf" TargetMode="External"/><Relationship Id="rId14"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policyinstitute.org/product/2024-whats-cost-teacher-turnov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hyperlink" Target="https://www.rand.org/pubs/research_reports/RRA1108-12.html"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3339DB-EB2D-AD47-910D-8C214296D105}"/>
              </a:ext>
            </a:extLst>
          </p:cNvPr>
          <p:cNvSpPr>
            <a:spLocks noGrp="1"/>
          </p:cNvSpPr>
          <p:nvPr>
            <p:ph type="ctrTitle"/>
          </p:nvPr>
        </p:nvSpPr>
        <p:spPr>
          <a:xfrm>
            <a:off x="0" y="1826704"/>
            <a:ext cx="12192000" cy="2199077"/>
          </a:xfrm>
        </p:spPr>
        <p:txBody>
          <a:bodyPr anchor="ctr"/>
          <a:lstStyle/>
          <a:p>
            <a:pPr>
              <a:lnSpc>
                <a:spcPct val="113999"/>
              </a:lnSpc>
            </a:pPr>
            <a:r>
              <a:rPr lang="en-US" sz="4800" dirty="0">
                <a:solidFill>
                  <a:srgbClr val="FFFFFF"/>
                </a:solidFill>
                <a:latin typeface="Franklin Gothic Medium"/>
                <a:cs typeface="Arial"/>
              </a:rPr>
              <a:t>Rebuilding the Teacher Workforce</a:t>
            </a:r>
          </a:p>
        </p:txBody>
      </p:sp>
      <p:sp>
        <p:nvSpPr>
          <p:cNvPr id="6" name="Text Placeholder 5">
            <a:extLst>
              <a:ext uri="{FF2B5EF4-FFF2-40B4-BE49-F238E27FC236}">
                <a16:creationId xmlns:a16="http://schemas.microsoft.com/office/drawing/2014/main" id="{76A08ADE-3C8D-6545-99A8-F71CAD9C0251}"/>
              </a:ext>
            </a:extLst>
          </p:cNvPr>
          <p:cNvSpPr>
            <a:spLocks noGrp="1"/>
          </p:cNvSpPr>
          <p:nvPr>
            <p:ph type="body" idx="14"/>
          </p:nvPr>
        </p:nvSpPr>
        <p:spPr>
          <a:xfrm>
            <a:off x="3469183" y="6511927"/>
            <a:ext cx="8616800" cy="228764"/>
          </a:xfrm>
        </p:spPr>
        <p:txBody>
          <a:bodyPr/>
          <a:lstStyle/>
          <a:p>
            <a:r>
              <a:rPr lang="en-US" dirty="0">
                <a:latin typeface="Franklin Gothic Book"/>
                <a:cs typeface="Arial"/>
              </a:rPr>
              <a:t>January 5, 2025</a:t>
            </a:r>
          </a:p>
        </p:txBody>
      </p:sp>
      <p:sp>
        <p:nvSpPr>
          <p:cNvPr id="8" name="TextBox 7">
            <a:extLst>
              <a:ext uri="{FF2B5EF4-FFF2-40B4-BE49-F238E27FC236}">
                <a16:creationId xmlns:a16="http://schemas.microsoft.com/office/drawing/2014/main" id="{14CD21B5-BFCA-E845-80A4-E8E3A88AAC88}"/>
              </a:ext>
            </a:extLst>
          </p:cNvPr>
          <p:cNvSpPr txBox="1"/>
          <p:nvPr/>
        </p:nvSpPr>
        <p:spPr>
          <a:xfrm>
            <a:off x="0" y="2023967"/>
            <a:ext cx="12192000" cy="420564"/>
          </a:xfrm>
          <a:prstGeom prst="rect">
            <a:avLst/>
          </a:prstGeom>
          <a:noFill/>
        </p:spPr>
        <p:txBody>
          <a:bodyPr wrap="square" rtlCol="0">
            <a:spAutoFit/>
          </a:bodyPr>
          <a:lstStyle/>
          <a:p>
            <a:pPr algn="ctr"/>
            <a:r>
              <a:rPr lang="en-US" sz="2133" cap="all" spc="267" dirty="0">
                <a:solidFill>
                  <a:schemeClr val="accent4"/>
                </a:solidFill>
                <a:latin typeface="Franklin Gothic Medium Cond" panose="020B0606030402020204" pitchFamily="34" charset="0"/>
              </a:rPr>
              <a:t>Senate presidents’ Forum</a:t>
            </a:r>
          </a:p>
        </p:txBody>
      </p:sp>
      <p:sp>
        <p:nvSpPr>
          <p:cNvPr id="4" name="TextBox 3">
            <a:extLst>
              <a:ext uri="{FF2B5EF4-FFF2-40B4-BE49-F238E27FC236}">
                <a16:creationId xmlns:a16="http://schemas.microsoft.com/office/drawing/2014/main" id="{3EEABCC4-300A-F553-4F39-D9387B982D1B}"/>
              </a:ext>
            </a:extLst>
          </p:cNvPr>
          <p:cNvSpPr txBox="1"/>
          <p:nvPr/>
        </p:nvSpPr>
        <p:spPr>
          <a:xfrm>
            <a:off x="4036632" y="4102424"/>
            <a:ext cx="8157835" cy="1210396"/>
          </a:xfrm>
          <a:prstGeom prst="rect">
            <a:avLst/>
          </a:prstGeom>
          <a:noFill/>
        </p:spPr>
        <p:txBody>
          <a:bodyPr wrap="square" lIns="121920" tIns="60960" rIns="121920" bIns="60960" rtlCol="0" anchor="t">
            <a:spAutoFit/>
          </a:bodyPr>
          <a:lstStyle/>
          <a:p>
            <a:pPr algn="ctr"/>
            <a:endParaRPr lang="en-US" sz="2133" spc="267" dirty="0">
              <a:solidFill>
                <a:schemeClr val="tx2"/>
              </a:solidFill>
            </a:endParaRPr>
          </a:p>
          <a:p>
            <a:pPr algn="ctr"/>
            <a:endParaRPr lang="en-US" sz="2133" spc="267" dirty="0">
              <a:solidFill>
                <a:schemeClr val="bg1"/>
              </a:solidFill>
            </a:endParaRPr>
          </a:p>
          <a:p>
            <a:pPr algn="r">
              <a:spcBef>
                <a:spcPts val="800"/>
              </a:spcBef>
            </a:pPr>
            <a:r>
              <a:rPr lang="en-US" sz="2133" spc="267" dirty="0">
                <a:solidFill>
                  <a:schemeClr val="bg1"/>
                </a:solidFill>
              </a:rPr>
              <a:t>@LPI_Learning</a:t>
            </a:r>
          </a:p>
        </p:txBody>
      </p:sp>
      <p:sp>
        <p:nvSpPr>
          <p:cNvPr id="9" name="TextBox 8">
            <a:extLst>
              <a:ext uri="{FF2B5EF4-FFF2-40B4-BE49-F238E27FC236}">
                <a16:creationId xmlns:a16="http://schemas.microsoft.com/office/drawing/2014/main" id="{39EEB6F5-5C49-8ACF-455C-EBF6925F9A26}"/>
              </a:ext>
            </a:extLst>
          </p:cNvPr>
          <p:cNvSpPr txBox="1"/>
          <p:nvPr/>
        </p:nvSpPr>
        <p:spPr>
          <a:xfrm>
            <a:off x="0" y="3549134"/>
            <a:ext cx="12192000" cy="369332"/>
          </a:xfrm>
          <a:prstGeom prst="rect">
            <a:avLst/>
          </a:prstGeom>
          <a:noFill/>
        </p:spPr>
        <p:txBody>
          <a:bodyPr wrap="square" lIns="121920" tIns="60960" rIns="121920" bIns="60960" rtlCol="0" anchor="t">
            <a:spAutoFit/>
          </a:bodyPr>
          <a:lstStyle/>
          <a:p>
            <a:pPr algn="ctr"/>
            <a:r>
              <a:rPr lang="en-US" sz="1600" cap="all" spc="267" dirty="0">
                <a:solidFill>
                  <a:schemeClr val="accent4"/>
                </a:solidFill>
                <a:latin typeface="Franklin Gothic Medium Cond"/>
              </a:rPr>
              <a:t>Winter 2025 Forum</a:t>
            </a:r>
            <a:endParaRPr lang="en-US" sz="2400" dirty="0"/>
          </a:p>
        </p:txBody>
      </p:sp>
    </p:spTree>
    <p:extLst>
      <p:ext uri="{BB962C8B-B14F-4D97-AF65-F5344CB8AC3E}">
        <p14:creationId xmlns:p14="http://schemas.microsoft.com/office/powerpoint/2010/main" val="393790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6" name="Google Shape;236;p27"/>
          <p:cNvSpPr txBox="1">
            <a:spLocks noGrp="1"/>
          </p:cNvSpPr>
          <p:nvPr>
            <p:ph type="sldNum" sz="quarter" idx="4"/>
          </p:nvPr>
        </p:nvSpPr>
        <p:spPr>
          <a:xfrm>
            <a:off x="8476488" y="4700016"/>
            <a:ext cx="548640" cy="313500"/>
          </a:xfrm>
          <a:prstGeom prst="rect">
            <a:avLst/>
          </a:prstGeom>
        </p:spPr>
        <p:txBody>
          <a:bodyPr spcFirstLastPara="1" vert="horz" wrap="square" lIns="91440" tIns="91440" rIns="91440" bIns="91440" rtlCol="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FE50164-6C9E-C94E-8935-7483CE1EEFCA}" type="slidenum">
              <a:rPr lang="en-US" smtClean="0"/>
              <a:pPr/>
              <a:t>10</a:t>
            </a:fld>
            <a:endParaRPr lang="en"/>
          </a:p>
        </p:txBody>
      </p:sp>
      <p:sp>
        <p:nvSpPr>
          <p:cNvPr id="227" name="Google Shape;227;p27"/>
          <p:cNvSpPr txBox="1">
            <a:spLocks noGrp="1"/>
          </p:cNvSpPr>
          <p:nvPr>
            <p:ph type="ctrTitle" idx="4294967295"/>
          </p:nvPr>
        </p:nvSpPr>
        <p:spPr>
          <a:xfrm>
            <a:off x="3458597" y="1565548"/>
            <a:ext cx="7209401" cy="895349"/>
          </a:xfrm>
          <a:prstGeom prst="rect">
            <a:avLst/>
          </a:prstGeom>
        </p:spPr>
        <p:txBody>
          <a:bodyPr spcFirstLastPara="1" vert="horz" wrap="square" lIns="91425" tIns="91425" rIns="91425" bIns="91425" rtlCol="0" anchor="b" anchorCtr="0">
            <a:noAutofit/>
          </a:bodyPr>
          <a:lstStyle/>
          <a:p>
            <a:r>
              <a:rPr lang="en" sz="6400" dirty="0">
                <a:solidFill>
                  <a:schemeClr val="accent2"/>
                </a:solidFill>
                <a:ea typeface="Lato"/>
                <a:cs typeface="Arial"/>
                <a:sym typeface="Lato"/>
              </a:rPr>
              <a:t>2.1 million</a:t>
            </a:r>
            <a:endParaRPr sz="6400" dirty="0">
              <a:solidFill>
                <a:schemeClr val="accent2"/>
              </a:solidFill>
              <a:ea typeface="Lato"/>
              <a:sym typeface="Lato"/>
            </a:endParaRPr>
          </a:p>
        </p:txBody>
      </p:sp>
      <p:sp>
        <p:nvSpPr>
          <p:cNvPr id="228" name="Google Shape;228;p27"/>
          <p:cNvSpPr txBox="1">
            <a:spLocks noGrp="1"/>
          </p:cNvSpPr>
          <p:nvPr>
            <p:ph type="subTitle" idx="4294967295"/>
          </p:nvPr>
        </p:nvSpPr>
        <p:spPr>
          <a:xfrm>
            <a:off x="3458597" y="2039542"/>
            <a:ext cx="7209401" cy="463551"/>
          </a:xfrm>
          <a:prstGeom prst="rect">
            <a:avLst/>
          </a:prstGeom>
        </p:spPr>
        <p:txBody>
          <a:bodyPr spcFirstLastPara="1" vert="horz" wrap="square" lIns="91425" tIns="91425" rIns="91425" bIns="91425" rtlCol="0" anchor="t" anchorCtr="0">
            <a:noAutofit/>
          </a:bodyPr>
          <a:lstStyle/>
          <a:p>
            <a:pPr>
              <a:spcBef>
                <a:spcPts val="600"/>
              </a:spcBef>
            </a:pPr>
            <a:r>
              <a:rPr lang="en-US" sz="2000" dirty="0">
                <a:latin typeface="Franklin Gothic Book" panose="020B0503020102020204" pitchFamily="34" charset="0"/>
              </a:rPr>
              <a:t>teachers have ever borrowed for their education (60%)</a:t>
            </a:r>
            <a:endParaRPr sz="2000" dirty="0">
              <a:latin typeface="Franklin Gothic Book" panose="020B0503020102020204" pitchFamily="34" charset="0"/>
            </a:endParaRPr>
          </a:p>
        </p:txBody>
      </p:sp>
      <p:sp>
        <p:nvSpPr>
          <p:cNvPr id="229" name="Google Shape;229;p27"/>
          <p:cNvSpPr txBox="1">
            <a:spLocks noGrp="1"/>
          </p:cNvSpPr>
          <p:nvPr>
            <p:ph type="ctrTitle" idx="4294967295"/>
          </p:nvPr>
        </p:nvSpPr>
        <p:spPr>
          <a:xfrm>
            <a:off x="3458598" y="3930956"/>
            <a:ext cx="7209401" cy="895349"/>
          </a:xfrm>
          <a:prstGeom prst="rect">
            <a:avLst/>
          </a:prstGeom>
        </p:spPr>
        <p:txBody>
          <a:bodyPr spcFirstLastPara="1" vert="horz" wrap="square" lIns="91425" tIns="91425" rIns="91425" bIns="91425" rtlCol="0" anchor="b" anchorCtr="0">
            <a:noAutofit/>
          </a:bodyPr>
          <a:lstStyle/>
          <a:p>
            <a:r>
              <a:rPr lang="en" sz="6400" dirty="0">
                <a:ea typeface="Lato"/>
                <a:sym typeface="Lato"/>
              </a:rPr>
              <a:t>400 thousand</a:t>
            </a:r>
            <a:endParaRPr sz="6400" dirty="0">
              <a:ea typeface="Lato"/>
              <a:sym typeface="Lato"/>
            </a:endParaRPr>
          </a:p>
        </p:txBody>
      </p:sp>
      <p:sp>
        <p:nvSpPr>
          <p:cNvPr id="230" name="Google Shape;230;p27"/>
          <p:cNvSpPr txBox="1">
            <a:spLocks noGrp="1"/>
          </p:cNvSpPr>
          <p:nvPr>
            <p:ph type="subTitle" idx="4294967295"/>
          </p:nvPr>
        </p:nvSpPr>
        <p:spPr>
          <a:xfrm>
            <a:off x="3458600" y="4393143"/>
            <a:ext cx="7209401" cy="463551"/>
          </a:xfrm>
          <a:prstGeom prst="rect">
            <a:avLst/>
          </a:prstGeom>
        </p:spPr>
        <p:txBody>
          <a:bodyPr spcFirstLastPara="1" vert="horz" wrap="square" lIns="91425" tIns="91425" rIns="91425" bIns="91425" rtlCol="0" anchor="t" anchorCtr="0">
            <a:noAutofit/>
          </a:bodyPr>
          <a:lstStyle/>
          <a:p>
            <a:pPr>
              <a:spcBef>
                <a:spcPts val="600"/>
              </a:spcBef>
            </a:pPr>
            <a:r>
              <a:rPr lang="en-US" sz="2000" dirty="0">
                <a:latin typeface="Franklin Gothic Book" panose="020B0503020102020204" pitchFamily="34" charset="0"/>
              </a:rPr>
              <a:t>t</a:t>
            </a:r>
            <a:r>
              <a:rPr lang="en" sz="2000" dirty="0" err="1">
                <a:latin typeface="Franklin Gothic Book" panose="020B0503020102020204" pitchFamily="34" charset="0"/>
              </a:rPr>
              <a:t>eachers</a:t>
            </a:r>
            <a:r>
              <a:rPr lang="en" sz="2000" dirty="0">
                <a:latin typeface="Franklin Gothic Book" panose="020B0503020102020204" pitchFamily="34" charset="0"/>
              </a:rPr>
              <a:t> still owe their </a:t>
            </a:r>
            <a:r>
              <a:rPr lang="en" sz="2000" i="1" dirty="0">
                <a:latin typeface="Franklin Gothic Book" panose="020B0503020102020204" pitchFamily="34" charset="0"/>
              </a:rPr>
              <a:t>entire</a:t>
            </a:r>
            <a:r>
              <a:rPr lang="en" sz="2000" dirty="0">
                <a:latin typeface="Franklin Gothic Book" panose="020B0503020102020204" pitchFamily="34" charset="0"/>
              </a:rPr>
              <a:t> balance (12%)</a:t>
            </a:r>
            <a:endParaRPr sz="2000" dirty="0">
              <a:latin typeface="Franklin Gothic Book" panose="020B0503020102020204" pitchFamily="34" charset="0"/>
            </a:endParaRPr>
          </a:p>
        </p:txBody>
      </p:sp>
      <p:sp>
        <p:nvSpPr>
          <p:cNvPr id="231" name="Google Shape;231;p27"/>
          <p:cNvSpPr txBox="1">
            <a:spLocks noGrp="1"/>
          </p:cNvSpPr>
          <p:nvPr>
            <p:ph type="ctrTitle" idx="4294967295"/>
          </p:nvPr>
        </p:nvSpPr>
        <p:spPr>
          <a:xfrm>
            <a:off x="3458597" y="2797609"/>
            <a:ext cx="7209401" cy="895351"/>
          </a:xfrm>
          <a:prstGeom prst="rect">
            <a:avLst/>
          </a:prstGeom>
        </p:spPr>
        <p:txBody>
          <a:bodyPr spcFirstLastPara="1" vert="horz" wrap="square" lIns="91425" tIns="91425" rIns="91425" bIns="91425" rtlCol="0" anchor="b" anchorCtr="0">
            <a:noAutofit/>
          </a:bodyPr>
          <a:lstStyle/>
          <a:p>
            <a:r>
              <a:rPr lang="en" sz="6400" dirty="0">
                <a:solidFill>
                  <a:schemeClr val="bg2"/>
                </a:solidFill>
                <a:ea typeface="Lato"/>
                <a:sym typeface="Lato"/>
              </a:rPr>
              <a:t>1.3 million</a:t>
            </a:r>
            <a:endParaRPr sz="6400" dirty="0">
              <a:solidFill>
                <a:schemeClr val="bg2"/>
              </a:solidFill>
              <a:ea typeface="Lato"/>
              <a:sym typeface="Lato"/>
            </a:endParaRPr>
          </a:p>
        </p:txBody>
      </p:sp>
      <p:sp>
        <p:nvSpPr>
          <p:cNvPr id="232" name="Google Shape;232;p27"/>
          <p:cNvSpPr txBox="1">
            <a:spLocks noGrp="1"/>
          </p:cNvSpPr>
          <p:nvPr>
            <p:ph type="subTitle" idx="4294967295"/>
          </p:nvPr>
        </p:nvSpPr>
        <p:spPr>
          <a:xfrm>
            <a:off x="3458597" y="3249060"/>
            <a:ext cx="7209401" cy="463549"/>
          </a:xfrm>
          <a:prstGeom prst="rect">
            <a:avLst/>
          </a:prstGeom>
        </p:spPr>
        <p:txBody>
          <a:bodyPr spcFirstLastPara="1" vert="horz" wrap="square" lIns="91425" tIns="91425" rIns="91425" bIns="91425" rtlCol="0" anchor="t" anchorCtr="0">
            <a:noAutofit/>
          </a:bodyPr>
          <a:lstStyle/>
          <a:p>
            <a:pPr>
              <a:spcBef>
                <a:spcPts val="600"/>
              </a:spcBef>
            </a:pPr>
            <a:r>
              <a:rPr lang="en-US" sz="2000" dirty="0">
                <a:latin typeface="Franklin Gothic Book" panose="020B0503020102020204" pitchFamily="34" charset="0"/>
              </a:rPr>
              <a:t>teachers are still in repayment (37%)</a:t>
            </a:r>
            <a:endParaRPr sz="2000" dirty="0">
              <a:latin typeface="Franklin Gothic Book" panose="020B0503020102020204" pitchFamily="34" charset="0"/>
            </a:endParaRPr>
          </a:p>
        </p:txBody>
      </p:sp>
      <p:sp>
        <p:nvSpPr>
          <p:cNvPr id="233" name="Google Shape;233;p27"/>
          <p:cNvSpPr/>
          <p:nvPr/>
        </p:nvSpPr>
        <p:spPr>
          <a:xfrm>
            <a:off x="1524003" y="1782256"/>
            <a:ext cx="1833839" cy="461933"/>
          </a:xfrm>
          <a:prstGeom prst="rightArrow">
            <a:avLst>
              <a:gd name="adj1" fmla="val 61815"/>
              <a:gd name="adj2" fmla="val 50000"/>
            </a:avLst>
          </a:prstGeom>
          <a:solidFill>
            <a:schemeClr val="accent2"/>
          </a:solidFill>
          <a:ln>
            <a:noFill/>
          </a:ln>
        </p:spPr>
        <p:txBody>
          <a:bodyPr spcFirstLastPara="1" wrap="square" lIns="91425" tIns="91425" rIns="91425" bIns="91425" anchor="ctr" anchorCtr="0">
            <a:noAutofit/>
          </a:bodyPr>
          <a:lstStyle/>
          <a:p>
            <a:endParaRPr sz="1400">
              <a:latin typeface="Franklin Gothic Book" panose="020B0503020102020204" pitchFamily="34" charset="0"/>
            </a:endParaRPr>
          </a:p>
        </p:txBody>
      </p:sp>
      <p:sp>
        <p:nvSpPr>
          <p:cNvPr id="13" name="Google Shape;233;p27">
            <a:extLst>
              <a:ext uri="{FF2B5EF4-FFF2-40B4-BE49-F238E27FC236}">
                <a16:creationId xmlns:a16="http://schemas.microsoft.com/office/drawing/2014/main" id="{35C0C550-16B7-794B-A857-7D9763C21D9A}"/>
              </a:ext>
            </a:extLst>
          </p:cNvPr>
          <p:cNvSpPr/>
          <p:nvPr/>
        </p:nvSpPr>
        <p:spPr>
          <a:xfrm>
            <a:off x="1524003" y="2967067"/>
            <a:ext cx="1833839" cy="461933"/>
          </a:xfrm>
          <a:prstGeom prst="rightArrow">
            <a:avLst>
              <a:gd name="adj1" fmla="val 61815"/>
              <a:gd name="adj2" fmla="val 50000"/>
            </a:avLst>
          </a:prstGeom>
          <a:solidFill>
            <a:schemeClr val="bg2"/>
          </a:solidFill>
          <a:ln>
            <a:noFill/>
          </a:ln>
        </p:spPr>
        <p:txBody>
          <a:bodyPr spcFirstLastPara="1" wrap="square" lIns="91425" tIns="91425" rIns="91425" bIns="91425" anchor="ctr" anchorCtr="0">
            <a:noAutofit/>
          </a:bodyPr>
          <a:lstStyle/>
          <a:p>
            <a:endParaRPr sz="1400">
              <a:latin typeface="Franklin Gothic Book" panose="020B0503020102020204" pitchFamily="34" charset="0"/>
            </a:endParaRPr>
          </a:p>
        </p:txBody>
      </p:sp>
      <p:sp>
        <p:nvSpPr>
          <p:cNvPr id="15" name="Google Shape;233;p27">
            <a:extLst>
              <a:ext uri="{FF2B5EF4-FFF2-40B4-BE49-F238E27FC236}">
                <a16:creationId xmlns:a16="http://schemas.microsoft.com/office/drawing/2014/main" id="{1F8FC74A-F52B-EB4C-A53D-E5CED2E8650A}"/>
              </a:ext>
            </a:extLst>
          </p:cNvPr>
          <p:cNvSpPr/>
          <p:nvPr/>
        </p:nvSpPr>
        <p:spPr>
          <a:xfrm>
            <a:off x="1524003" y="3946276"/>
            <a:ext cx="1833839" cy="461933"/>
          </a:xfrm>
          <a:prstGeom prst="rightArrow">
            <a:avLst>
              <a:gd name="adj1" fmla="val 61815"/>
              <a:gd name="adj2" fmla="val 50000"/>
            </a:avLst>
          </a:prstGeom>
          <a:solidFill>
            <a:schemeClr val="tx1"/>
          </a:solidFill>
          <a:ln>
            <a:noFill/>
          </a:ln>
        </p:spPr>
        <p:txBody>
          <a:bodyPr spcFirstLastPara="1" wrap="square" lIns="91425" tIns="91425" rIns="91425" bIns="91425" anchor="ctr" anchorCtr="0">
            <a:noAutofit/>
          </a:bodyPr>
          <a:lstStyle/>
          <a:p>
            <a:endParaRPr sz="1400">
              <a:solidFill>
                <a:schemeClr val="accent3">
                  <a:lumMod val="75000"/>
                </a:schemeClr>
              </a:solidFill>
              <a:latin typeface="Franklin Gothic Book" panose="020B0503020102020204" pitchFamily="34" charset="0"/>
            </a:endParaRPr>
          </a:p>
        </p:txBody>
      </p:sp>
      <p:sp>
        <p:nvSpPr>
          <p:cNvPr id="2" name="Google Shape;227;p27">
            <a:extLst>
              <a:ext uri="{FF2B5EF4-FFF2-40B4-BE49-F238E27FC236}">
                <a16:creationId xmlns:a16="http://schemas.microsoft.com/office/drawing/2014/main" id="{3AF72591-B125-0698-736C-3B8F62D0C04D}"/>
              </a:ext>
            </a:extLst>
          </p:cNvPr>
          <p:cNvSpPr txBox="1">
            <a:spLocks/>
          </p:cNvSpPr>
          <p:nvPr/>
        </p:nvSpPr>
        <p:spPr>
          <a:xfrm>
            <a:off x="3458600" y="5061399"/>
            <a:ext cx="7209401" cy="895349"/>
          </a:xfrm>
          <a:prstGeom prst="rect">
            <a:avLst/>
          </a:prstGeom>
        </p:spPr>
        <p:txBody>
          <a:bodyPr spcFirstLastPara="1" vert="horz" wrap="square" lIns="91425" tIns="91425" rIns="91425" bIns="91425" rtlCol="0" anchor="b" anchorCtr="0">
            <a:noAutofit/>
          </a:bodyPr>
          <a:lstStyle>
            <a:defPPr marR="0" lvl="0" algn="l" rtl="0">
              <a:lnSpc>
                <a:spcPct val="100000"/>
              </a:lnSpc>
              <a:spcBef>
                <a:spcPts val="0"/>
              </a:spcBef>
              <a:spcAft>
                <a:spcPts val="0"/>
              </a:spcAft>
            </a:defPPr>
            <a:lvl1pPr marL="0" marR="0" lvl="0" indent="0" algn="l" defTabSz="685800" rtl="0" eaLnBrk="1" fontAlgn="auto" latinLnBrk="0" hangingPunct="1">
              <a:lnSpc>
                <a:spcPct val="100000"/>
              </a:lnSpc>
              <a:spcBef>
                <a:spcPts val="0"/>
              </a:spcBef>
              <a:spcAft>
                <a:spcPts val="0"/>
              </a:spcAft>
              <a:buClr>
                <a:schemeClr val="accent6"/>
              </a:buClr>
              <a:buSzPts val="3200"/>
              <a:buFont typeface="Raleway"/>
              <a:buNone/>
              <a:tabLst/>
              <a:defRPr sz="3200" b="0" i="0" u="none" strike="noStrike" cap="none" baseline="0">
                <a:solidFill>
                  <a:schemeClr val="accent3"/>
                </a:solidFill>
                <a:latin typeface="+mj-lt"/>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6400" dirty="0">
                <a:solidFill>
                  <a:schemeClr val="tx1"/>
                </a:solidFill>
                <a:ea typeface="Lato"/>
                <a:cs typeface="Arial"/>
                <a:sym typeface="Lato"/>
              </a:rPr>
              <a:t>$342</a:t>
            </a:r>
            <a:endParaRPr lang="en-US" sz="6400" dirty="0">
              <a:solidFill>
                <a:schemeClr val="tx1"/>
              </a:solidFill>
              <a:ea typeface="Lato"/>
              <a:sym typeface="Lato"/>
            </a:endParaRPr>
          </a:p>
        </p:txBody>
      </p:sp>
      <p:sp>
        <p:nvSpPr>
          <p:cNvPr id="3" name="Google Shape;228;p27">
            <a:extLst>
              <a:ext uri="{FF2B5EF4-FFF2-40B4-BE49-F238E27FC236}">
                <a16:creationId xmlns:a16="http://schemas.microsoft.com/office/drawing/2014/main" id="{F7CAB048-B155-A676-ECFB-27EBFE3635E9}"/>
              </a:ext>
            </a:extLst>
          </p:cNvPr>
          <p:cNvSpPr txBox="1">
            <a:spLocks/>
          </p:cNvSpPr>
          <p:nvPr/>
        </p:nvSpPr>
        <p:spPr>
          <a:xfrm>
            <a:off x="3458600" y="5596915"/>
            <a:ext cx="7209401" cy="463551"/>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eaLnBrk="1" hangingPunct="1">
              <a:lnSpc>
                <a:spcPct val="110000"/>
              </a:lnSpc>
              <a:spcBef>
                <a:spcPts val="0"/>
              </a:spcBef>
              <a:spcAft>
                <a:spcPts val="0"/>
              </a:spcAft>
              <a:buClr>
                <a:schemeClr val="tx1"/>
              </a:buClr>
              <a:buFont typeface="Arial"/>
              <a:defRPr sz="1600" b="0" i="0" u="none" strike="noStrike" cap="none">
                <a:solidFill>
                  <a:schemeClr val="tx1"/>
                </a:solidFill>
                <a:latin typeface="+mn-lt"/>
                <a:ea typeface="Arial" panose="020B0604020202020204" pitchFamily="34" charset="0"/>
                <a:cs typeface="Arial" panose="020B0604020202020204" pitchFamily="34" charset="0"/>
                <a:sym typeface="Arial"/>
              </a:defRPr>
            </a:lvl1pPr>
            <a:lvl2pPr marR="0" lvl="1"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2pPr>
            <a:lvl3pPr marR="0" lvl="2"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3pPr>
            <a:lvl4pPr marR="0" lvl="3"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4pPr>
            <a:lvl5pPr marR="0" lvl="4"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spcBef>
                <a:spcPts val="600"/>
              </a:spcBef>
            </a:pPr>
            <a:r>
              <a:rPr lang="en-US" sz="2000">
                <a:latin typeface="Franklin Gothic Book" panose="020B0503020102020204" pitchFamily="34" charset="0"/>
              </a:rPr>
              <a:t>average monthly payment</a:t>
            </a:r>
          </a:p>
        </p:txBody>
      </p:sp>
      <p:sp>
        <p:nvSpPr>
          <p:cNvPr id="4" name="Google Shape;233;p27">
            <a:extLst>
              <a:ext uri="{FF2B5EF4-FFF2-40B4-BE49-F238E27FC236}">
                <a16:creationId xmlns:a16="http://schemas.microsoft.com/office/drawing/2014/main" id="{2A1D5A27-147E-CF53-0A33-0CA442628D37}"/>
              </a:ext>
            </a:extLst>
          </p:cNvPr>
          <p:cNvSpPr/>
          <p:nvPr/>
        </p:nvSpPr>
        <p:spPr>
          <a:xfrm>
            <a:off x="1524003" y="5278107"/>
            <a:ext cx="1833839" cy="461933"/>
          </a:xfrm>
          <a:prstGeom prst="rightArrow">
            <a:avLst>
              <a:gd name="adj1" fmla="val 61815"/>
              <a:gd name="adj2" fmla="val 50000"/>
            </a:avLst>
          </a:prstGeom>
          <a:solidFill>
            <a:schemeClr val="tx1"/>
          </a:solidFill>
          <a:ln>
            <a:noFill/>
          </a:ln>
        </p:spPr>
        <p:txBody>
          <a:bodyPr spcFirstLastPara="1" wrap="square" lIns="91425" tIns="91425" rIns="91425" bIns="91425" anchor="ctr" anchorCtr="0">
            <a:noAutofit/>
          </a:bodyPr>
          <a:lstStyle/>
          <a:p>
            <a:endParaRPr sz="1400">
              <a:latin typeface="Franklin Gothic Book" panose="020B0503020102020204" pitchFamily="34" charset="0"/>
            </a:endParaRPr>
          </a:p>
        </p:txBody>
      </p:sp>
      <p:sp>
        <p:nvSpPr>
          <p:cNvPr id="5" name="TextBox 4">
            <a:extLst>
              <a:ext uri="{FF2B5EF4-FFF2-40B4-BE49-F238E27FC236}">
                <a16:creationId xmlns:a16="http://schemas.microsoft.com/office/drawing/2014/main" id="{03765215-30DE-14D5-FEF2-BAEEE7361F5E}"/>
              </a:ext>
            </a:extLst>
          </p:cNvPr>
          <p:cNvSpPr txBox="1"/>
          <p:nvPr/>
        </p:nvSpPr>
        <p:spPr>
          <a:xfrm>
            <a:off x="3317074" y="6176734"/>
            <a:ext cx="6957735" cy="461665"/>
          </a:xfrm>
          <a:prstGeom prst="rect">
            <a:avLst/>
          </a:prstGeom>
          <a:noFill/>
        </p:spPr>
        <p:txBody>
          <a:bodyPr wrap="square" rtlCol="0">
            <a:spAutoFit/>
          </a:bodyPr>
          <a:lstStyle/>
          <a:p>
            <a:r>
              <a:rPr lang="en-US" sz="1200" dirty="0"/>
              <a:t>Source: </a:t>
            </a:r>
            <a:r>
              <a:rPr lang="en-US" sz="1200" dirty="0">
                <a:hlinkClick r:id="rId3">
                  <a:extLst>
                    <a:ext uri="{A12FA001-AC4F-418D-AE19-62706E023703}">
                      <ahyp:hlinkClr xmlns:ahyp="http://schemas.microsoft.com/office/drawing/2018/hyperlinkcolor" val="tx"/>
                    </a:ext>
                  </a:extLst>
                </a:hlinkClick>
              </a:rPr>
              <a:t>https://learningpolicyinstitute.org/product/student-loans-among-teachers-report</a:t>
            </a:r>
            <a:endParaRPr lang="en-US" sz="1200" dirty="0"/>
          </a:p>
          <a:p>
            <a:endParaRPr lang="en-US" sz="1200" dirty="0"/>
          </a:p>
        </p:txBody>
      </p:sp>
      <p:sp>
        <p:nvSpPr>
          <p:cNvPr id="6" name="Title 2">
            <a:extLst>
              <a:ext uri="{FF2B5EF4-FFF2-40B4-BE49-F238E27FC236}">
                <a16:creationId xmlns:a16="http://schemas.microsoft.com/office/drawing/2014/main" id="{8BA087F9-0D66-7B2C-8F70-83106038AAB4}"/>
              </a:ext>
            </a:extLst>
          </p:cNvPr>
          <p:cNvSpPr txBox="1">
            <a:spLocks/>
          </p:cNvSpPr>
          <p:nvPr/>
        </p:nvSpPr>
        <p:spPr>
          <a:xfrm>
            <a:off x="0" y="-3486"/>
            <a:ext cx="12192000" cy="1325033"/>
          </a:xfrm>
          <a:prstGeom prst="rect">
            <a:avLst/>
          </a:prstGeom>
        </p:spPr>
        <p:txBody>
          <a:bodyPr vert="horz" lIns="121920" tIns="60960" rIns="121920" bIns="60960" rtlCol="0" anchor="ctr">
            <a:normAutofit/>
          </a:bodyPr>
          <a:lstStyle>
            <a:defPPr marR="0" lvl="0" algn="l" rtl="0">
              <a:lnSpc>
                <a:spcPct val="100000"/>
              </a:lnSpc>
              <a:spcBef>
                <a:spcPts val="0"/>
              </a:spcBef>
              <a:spcAft>
                <a:spcPts val="0"/>
              </a:spcAft>
            </a:defPPr>
            <a:lvl1pPr marL="0" marR="0" lvl="0" indent="0" algn="l" defTabSz="914378" rtl="0" eaLnBrk="1" fontAlgn="auto" latinLnBrk="0" hangingPunct="1">
              <a:lnSpc>
                <a:spcPct val="100000"/>
              </a:lnSpc>
              <a:spcBef>
                <a:spcPts val="0"/>
              </a:spcBef>
              <a:spcAft>
                <a:spcPts val="0"/>
              </a:spcAft>
              <a:buClr>
                <a:schemeClr val="accent6"/>
              </a:buClr>
              <a:buSzPts val="3200"/>
              <a:buFont typeface="Raleway"/>
              <a:buNone/>
              <a:tabLst/>
              <a:defRPr sz="3200" b="0" i="0" u="none" strike="noStrike" cap="none" baseline="0">
                <a:solidFill>
                  <a:schemeClr val="accent3"/>
                </a:solidFill>
                <a:latin typeface="+mj-lt"/>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733" dirty="0">
                <a:solidFill>
                  <a:schemeClr val="accent1"/>
                </a:solidFill>
              </a:rPr>
              <a:t>Student loan debt can affect </a:t>
            </a:r>
          </a:p>
          <a:p>
            <a:pPr algn="ctr"/>
            <a:r>
              <a:rPr lang="en-US" sz="3733" dirty="0">
                <a:solidFill>
                  <a:schemeClr val="accent1"/>
                </a:solidFill>
              </a:rPr>
              <a:t>teacher preparation, recruitment, and retention</a:t>
            </a:r>
          </a:p>
        </p:txBody>
      </p:sp>
    </p:spTree>
    <p:extLst>
      <p:ext uri="{BB962C8B-B14F-4D97-AF65-F5344CB8AC3E}">
        <p14:creationId xmlns:p14="http://schemas.microsoft.com/office/powerpoint/2010/main" val="221147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8" grpId="0" build="p"/>
      <p:bldP spid="229" grpId="0"/>
      <p:bldP spid="230" grpId="0" build="p"/>
      <p:bldP spid="231" grpId="0"/>
      <p:bldP spid="232" grpId="0" build="p"/>
      <p:bldP spid="233" grpId="0" animBg="1"/>
      <p:bldP spid="13" grpId="0" animBg="1"/>
      <p:bldP spid="15" grpId="0" animBg="1"/>
      <p:bldP spid="2" grpId="0"/>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B465-91F6-5053-8366-5A91045871F5}"/>
              </a:ext>
            </a:extLst>
          </p:cNvPr>
          <p:cNvSpPr>
            <a:spLocks noGrp="1"/>
          </p:cNvSpPr>
          <p:nvPr>
            <p:ph type="ctrTitle"/>
          </p:nvPr>
        </p:nvSpPr>
        <p:spPr>
          <a:xfrm>
            <a:off x="860300" y="3683633"/>
            <a:ext cx="10537373" cy="1546400"/>
          </a:xfrm>
        </p:spPr>
        <p:txBody>
          <a:bodyPr/>
          <a:lstStyle/>
          <a:p>
            <a:r>
              <a:rPr lang="en-US" sz="4800" dirty="0"/>
              <a:t>How can states strengthen the teacher workforce and reduce turnover? </a:t>
            </a:r>
          </a:p>
        </p:txBody>
      </p:sp>
    </p:spTree>
    <p:extLst>
      <p:ext uri="{BB962C8B-B14F-4D97-AF65-F5344CB8AC3E}">
        <p14:creationId xmlns:p14="http://schemas.microsoft.com/office/powerpoint/2010/main" val="163892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9" name="Google Shape;139;p18"/>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smtClean="0"/>
              <a:pPr/>
              <a:t>12</a:t>
            </a:fld>
            <a:endParaRPr lang="en"/>
          </a:p>
        </p:txBody>
      </p:sp>
      <p:sp>
        <p:nvSpPr>
          <p:cNvPr id="132" name="Google Shape;132;p18"/>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spcBef>
                <a:spcPts val="0"/>
              </a:spcBef>
            </a:pPr>
            <a:r>
              <a:rPr lang="en" sz="4800" dirty="0">
                <a:solidFill>
                  <a:schemeClr val="bg1"/>
                </a:solidFill>
                <a:cs typeface="Arial" panose="020B0604020202020204" pitchFamily="34" charset="0"/>
              </a:rPr>
              <a:t>State of the teacher workforce: </a:t>
            </a:r>
            <a:br>
              <a:rPr lang="en" sz="4800" dirty="0">
                <a:solidFill>
                  <a:schemeClr val="bg1"/>
                </a:solidFill>
                <a:cs typeface="Arial" panose="020B0604020202020204" pitchFamily="34" charset="0"/>
              </a:rPr>
            </a:br>
            <a:r>
              <a:rPr lang="en" sz="4800" dirty="0">
                <a:solidFill>
                  <a:schemeClr val="bg1"/>
                </a:solidFill>
                <a:cs typeface="Arial" panose="020B0604020202020204" pitchFamily="34" charset="0"/>
              </a:rPr>
              <a:t>an interactive tool</a:t>
            </a:r>
            <a:endParaRPr sz="4800" dirty="0">
              <a:solidFill>
                <a:schemeClr val="bg1"/>
              </a:solidFill>
              <a:cs typeface="Arial" panose="020B0604020202020204" pitchFamily="34" charset="0"/>
            </a:endParaRPr>
          </a:p>
        </p:txBody>
      </p:sp>
      <p:sp>
        <p:nvSpPr>
          <p:cNvPr id="15" name="TextBox 14">
            <a:extLst>
              <a:ext uri="{FF2B5EF4-FFF2-40B4-BE49-F238E27FC236}">
                <a16:creationId xmlns:a16="http://schemas.microsoft.com/office/drawing/2014/main" id="{1AE0C6BA-AE12-1536-A8C2-C8579297092D}"/>
              </a:ext>
            </a:extLst>
          </p:cNvPr>
          <p:cNvSpPr txBox="1"/>
          <p:nvPr/>
        </p:nvSpPr>
        <p:spPr>
          <a:xfrm>
            <a:off x="8334295" y="5841481"/>
            <a:ext cx="4963616" cy="461665"/>
          </a:xfrm>
          <a:prstGeom prst="rect">
            <a:avLst/>
          </a:prstGeom>
          <a:noFill/>
        </p:spPr>
        <p:txBody>
          <a:bodyPr wrap="square">
            <a:spAutoFit/>
          </a:bodyPr>
          <a:lstStyle/>
          <a:p>
            <a:r>
              <a:rPr lang="en-US" sz="2400" i="1" u="sng">
                <a:solidFill>
                  <a:schemeClr val="bg1">
                    <a:lumMod val="95000"/>
                  </a:schemeClr>
                </a:solidFill>
                <a:hlinkClick r:id="rId3">
                  <a:extLst>
                    <a:ext uri="{A12FA001-AC4F-418D-AE19-62706E023703}">
                      <ahyp:hlinkClr xmlns:ahyp="http://schemas.microsoft.com/office/drawing/2018/hyperlinkcolor" val="tx"/>
                    </a:ext>
                  </a:extLst>
                </a:hlinkClick>
              </a:rPr>
              <a:t>Link to interactive map</a:t>
            </a:r>
            <a:endParaRPr lang="en-US" sz="2400" i="1" u="sng">
              <a:solidFill>
                <a:schemeClr val="bg1">
                  <a:lumMod val="95000"/>
                </a:schemeClr>
              </a:solidFill>
            </a:endParaRPr>
          </a:p>
        </p:txBody>
      </p:sp>
      <p:sp>
        <p:nvSpPr>
          <p:cNvPr id="16" name="TextBox 15">
            <a:extLst>
              <a:ext uri="{FF2B5EF4-FFF2-40B4-BE49-F238E27FC236}">
                <a16:creationId xmlns:a16="http://schemas.microsoft.com/office/drawing/2014/main" id="{FACE2335-C5AA-4610-24AF-7B5A242DDC14}"/>
              </a:ext>
            </a:extLst>
          </p:cNvPr>
          <p:cNvSpPr txBox="1"/>
          <p:nvPr/>
        </p:nvSpPr>
        <p:spPr>
          <a:xfrm>
            <a:off x="351460" y="2192054"/>
            <a:ext cx="6783275" cy="3683572"/>
          </a:xfrm>
          <a:prstGeom prst="rect">
            <a:avLst/>
          </a:prstGeom>
          <a:noFill/>
        </p:spPr>
        <p:txBody>
          <a:bodyPr wrap="square" rtlCol="0">
            <a:spAutoFit/>
          </a:bodyPr>
          <a:lstStyle/>
          <a:p>
            <a:pPr marL="380990" indent="-380990">
              <a:spcAft>
                <a:spcPts val="800"/>
              </a:spcAft>
              <a:buClr>
                <a:schemeClr val="bg1"/>
              </a:buClr>
              <a:buFont typeface="Wingdings" panose="05000000000000000000" pitchFamily="2" charset="2"/>
              <a:buChar char="Ø"/>
            </a:pPr>
            <a:r>
              <a:rPr lang="en-US" sz="2667" dirty="0">
                <a:solidFill>
                  <a:schemeClr val="bg1"/>
                </a:solidFill>
              </a:rPr>
              <a:t>Uses most recent national data to capture 40+ research-based indicators across 3 categories</a:t>
            </a:r>
          </a:p>
          <a:p>
            <a:pPr marL="380990" indent="-380990">
              <a:spcAft>
                <a:spcPts val="800"/>
              </a:spcAft>
              <a:buClr>
                <a:schemeClr val="bg1"/>
              </a:buClr>
              <a:buFont typeface="Wingdings" panose="05000000000000000000" pitchFamily="2" charset="2"/>
              <a:buChar char="Ø"/>
            </a:pPr>
            <a:r>
              <a:rPr lang="en-US" sz="2667" dirty="0">
                <a:solidFill>
                  <a:schemeClr val="bg1"/>
                </a:solidFill>
              </a:rPr>
              <a:t>Shows each state’s data and relative position, and the U.S. data</a:t>
            </a:r>
          </a:p>
          <a:p>
            <a:pPr marL="380990" indent="-380990">
              <a:spcAft>
                <a:spcPts val="800"/>
              </a:spcAft>
              <a:buClr>
                <a:schemeClr val="bg1"/>
              </a:buClr>
              <a:buFont typeface="Wingdings" panose="05000000000000000000" pitchFamily="2" charset="2"/>
              <a:buChar char="Ø"/>
            </a:pPr>
            <a:r>
              <a:rPr lang="en-US" sz="2667" dirty="0">
                <a:solidFill>
                  <a:schemeClr val="bg1"/>
                </a:solidFill>
              </a:rPr>
              <a:t>Two overall ratings</a:t>
            </a:r>
          </a:p>
          <a:p>
            <a:pPr marL="1071007" lvl="3" indent="-226478">
              <a:buClr>
                <a:schemeClr val="bg1"/>
              </a:buClr>
              <a:buFont typeface="+mj-lt"/>
              <a:buAutoNum type="arabicPeriod"/>
            </a:pPr>
            <a:r>
              <a:rPr lang="en-US" sz="2667" dirty="0">
                <a:solidFill>
                  <a:schemeClr val="bg1"/>
                </a:solidFill>
              </a:rPr>
              <a:t> Teaching attractiveness </a:t>
            </a:r>
          </a:p>
          <a:p>
            <a:pPr marL="1071007" lvl="3" indent="-226478">
              <a:buClr>
                <a:schemeClr val="bg1"/>
              </a:buClr>
              <a:buFont typeface="+mj-lt"/>
              <a:buAutoNum type="arabicPeriod"/>
            </a:pPr>
            <a:r>
              <a:rPr lang="en-US" sz="2667" dirty="0">
                <a:solidFill>
                  <a:schemeClr val="bg1"/>
                </a:solidFill>
              </a:rPr>
              <a:t> Teacher equity  </a:t>
            </a:r>
          </a:p>
        </p:txBody>
      </p:sp>
      <p:pic>
        <p:nvPicPr>
          <p:cNvPr id="1026" name="Picture 2">
            <a:extLst>
              <a:ext uri="{FF2B5EF4-FFF2-40B4-BE49-F238E27FC236}">
                <a16:creationId xmlns:a16="http://schemas.microsoft.com/office/drawing/2014/main" id="{56F92DB3-A033-F168-5010-AD48E36EA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8138" y="97915"/>
            <a:ext cx="1256516" cy="125651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856;p38">
            <a:extLst>
              <a:ext uri="{FF2B5EF4-FFF2-40B4-BE49-F238E27FC236}">
                <a16:creationId xmlns:a16="http://schemas.microsoft.com/office/drawing/2014/main" id="{9B2C5E6A-0639-33B0-7D47-49929128D1D8}"/>
              </a:ext>
            </a:extLst>
          </p:cNvPr>
          <p:cNvGrpSpPr>
            <a:grpSpLocks noChangeAspect="1"/>
          </p:cNvGrpSpPr>
          <p:nvPr/>
        </p:nvGrpSpPr>
        <p:grpSpPr>
          <a:xfrm>
            <a:off x="7221316" y="1511846"/>
            <a:ext cx="4451917" cy="3991729"/>
            <a:chOff x="9878975" y="4425243"/>
            <a:chExt cx="719918" cy="645502"/>
          </a:xfrm>
        </p:grpSpPr>
        <p:sp>
          <p:nvSpPr>
            <p:cNvPr id="3" name="Google Shape;857;p38">
              <a:extLst>
                <a:ext uri="{FF2B5EF4-FFF2-40B4-BE49-F238E27FC236}">
                  <a16:creationId xmlns:a16="http://schemas.microsoft.com/office/drawing/2014/main" id="{E9313342-308E-70CC-80E0-8083079DCB06}"/>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91433" tIns="45700" rIns="91433" bIns="45700" anchor="t" anchorCtr="0">
              <a:noAutofit/>
            </a:bodyPr>
            <a:lstStyle/>
            <a:p>
              <a:pPr algn="ctr">
                <a:buClr>
                  <a:schemeClr val="dk1"/>
                </a:buClr>
                <a:buSzPts val="1400"/>
              </a:pPr>
              <a:endParaRPr lang="en-US" sz="2400">
                <a:solidFill>
                  <a:schemeClr val="bg1"/>
                </a:solidFill>
                <a:ea typeface="Calibri"/>
                <a:cs typeface="Calibri"/>
                <a:sym typeface="Calibri"/>
              </a:endParaRPr>
            </a:p>
            <a:p>
              <a:pPr algn="ctr">
                <a:buClr>
                  <a:schemeClr val="dk1"/>
                </a:buClr>
                <a:buSzPts val="1400"/>
              </a:pPr>
              <a:endParaRPr lang="en-US" sz="2400">
                <a:solidFill>
                  <a:schemeClr val="bg1"/>
                </a:solidFill>
                <a:ea typeface="Calibri"/>
                <a:cs typeface="Calibri"/>
                <a:sym typeface="Calibri"/>
              </a:endParaRPr>
            </a:p>
            <a:p>
              <a:pPr algn="ctr">
                <a:buClr>
                  <a:schemeClr val="dk1"/>
                </a:buClr>
                <a:buSzPts val="1400"/>
              </a:pPr>
              <a:r>
                <a:rPr lang="en-US" sz="2400">
                  <a:solidFill>
                    <a:schemeClr val="bg1"/>
                  </a:solidFill>
                  <a:ea typeface="Calibri"/>
                  <a:cs typeface="Calibri"/>
                  <a:sym typeface="Calibri"/>
                </a:rPr>
                <a:t>Teacher </a:t>
              </a:r>
            </a:p>
            <a:p>
              <a:pPr algn="ctr">
                <a:buClr>
                  <a:schemeClr val="dk1"/>
                </a:buClr>
                <a:buSzPts val="1400"/>
              </a:pPr>
              <a:r>
                <a:rPr lang="en-US" sz="2400">
                  <a:solidFill>
                    <a:schemeClr val="bg1"/>
                  </a:solidFill>
                  <a:ea typeface="Calibri"/>
                  <a:cs typeface="Calibri"/>
                  <a:sym typeface="Calibri"/>
                </a:rPr>
                <a:t>equity</a:t>
              </a:r>
              <a:endParaRPr sz="2400">
                <a:solidFill>
                  <a:schemeClr val="bg1"/>
                </a:solidFill>
                <a:ea typeface="Calibri"/>
                <a:cs typeface="Calibri"/>
                <a:sym typeface="Calibri"/>
              </a:endParaRPr>
            </a:p>
          </p:txBody>
        </p:sp>
        <p:sp>
          <p:nvSpPr>
            <p:cNvPr id="4" name="Google Shape;858;p38">
              <a:extLst>
                <a:ext uri="{FF2B5EF4-FFF2-40B4-BE49-F238E27FC236}">
                  <a16:creationId xmlns:a16="http://schemas.microsoft.com/office/drawing/2014/main" id="{616772CA-AD1A-A606-E075-EFB43861F1B6}"/>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5"/>
            </a:solidFill>
            <a:ln>
              <a:noFill/>
            </a:ln>
          </p:spPr>
          <p:txBody>
            <a:bodyPr spcFirstLastPara="1" wrap="square" lIns="91433" tIns="45700" rIns="91433" bIns="45700" anchor="t" anchorCtr="0">
              <a:noAutofit/>
            </a:bodyPr>
            <a:lstStyle/>
            <a:p>
              <a:pPr algn="ctr">
                <a:buClr>
                  <a:schemeClr val="dk1"/>
                </a:buClr>
                <a:buSzPts val="1400"/>
              </a:pPr>
              <a:endParaRPr lang="en-US" sz="2400">
                <a:solidFill>
                  <a:schemeClr val="bg1"/>
                </a:solidFill>
                <a:ea typeface="Calibri"/>
                <a:cs typeface="Calibri"/>
                <a:sym typeface="Calibri"/>
              </a:endParaRPr>
            </a:p>
            <a:p>
              <a:pPr algn="ctr">
                <a:buClr>
                  <a:schemeClr val="dk1"/>
                </a:buClr>
                <a:buSzPts val="1400"/>
              </a:pPr>
              <a:endParaRPr lang="en-US" sz="2400">
                <a:solidFill>
                  <a:schemeClr val="bg1"/>
                </a:solidFill>
                <a:ea typeface="Calibri"/>
                <a:cs typeface="Calibri"/>
                <a:sym typeface="Calibri"/>
              </a:endParaRPr>
            </a:p>
            <a:p>
              <a:pPr algn="ctr">
                <a:buClr>
                  <a:schemeClr val="dk1"/>
                </a:buClr>
                <a:buSzPts val="1400"/>
              </a:pPr>
              <a:r>
                <a:rPr lang="en-US" sz="2400">
                  <a:solidFill>
                    <a:schemeClr val="bg1"/>
                  </a:solidFill>
                  <a:ea typeface="Calibri"/>
                  <a:cs typeface="Calibri"/>
                  <a:sym typeface="Calibri"/>
                </a:rPr>
                <a:t>Teaching attractiveness</a:t>
              </a:r>
              <a:endParaRPr sz="2400">
                <a:solidFill>
                  <a:schemeClr val="bg1"/>
                </a:solidFill>
                <a:ea typeface="Calibri"/>
                <a:cs typeface="Calibri"/>
                <a:sym typeface="Calibri"/>
              </a:endParaRPr>
            </a:p>
          </p:txBody>
        </p:sp>
        <p:sp>
          <p:nvSpPr>
            <p:cNvPr id="5" name="Google Shape;859;p38">
              <a:extLst>
                <a:ext uri="{FF2B5EF4-FFF2-40B4-BE49-F238E27FC236}">
                  <a16:creationId xmlns:a16="http://schemas.microsoft.com/office/drawing/2014/main" id="{7FE03B49-FC03-3908-122F-67AE675F1EF0}"/>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91433" tIns="45700" rIns="91433" bIns="45700" anchor="t" anchorCtr="0">
              <a:noAutofit/>
            </a:bodyPr>
            <a:lstStyle/>
            <a:p>
              <a:pPr algn="ctr">
                <a:buClr>
                  <a:schemeClr val="dk1"/>
                </a:buClr>
                <a:buSzPts val="1400"/>
              </a:pPr>
              <a:endParaRPr lang="en-US" sz="2400">
                <a:solidFill>
                  <a:schemeClr val="bg1"/>
                </a:solidFill>
                <a:ea typeface="Calibri"/>
                <a:cs typeface="Calibri"/>
                <a:sym typeface="Calibri"/>
              </a:endParaRPr>
            </a:p>
            <a:p>
              <a:pPr algn="ctr">
                <a:buClr>
                  <a:schemeClr val="dk1"/>
                </a:buClr>
                <a:buSzPts val="1400"/>
              </a:pPr>
              <a:endParaRPr lang="en-US" sz="2400">
                <a:solidFill>
                  <a:schemeClr val="bg1"/>
                </a:solidFill>
                <a:ea typeface="Calibri"/>
                <a:cs typeface="Calibri"/>
                <a:sym typeface="Calibri"/>
              </a:endParaRPr>
            </a:p>
            <a:p>
              <a:pPr algn="ctr">
                <a:buClr>
                  <a:schemeClr val="dk1"/>
                </a:buClr>
                <a:buSzPts val="1400"/>
              </a:pPr>
              <a:r>
                <a:rPr lang="en-US" sz="2400">
                  <a:solidFill>
                    <a:schemeClr val="bg1"/>
                  </a:solidFill>
                  <a:ea typeface="Calibri"/>
                  <a:cs typeface="Calibri"/>
                  <a:sym typeface="Calibri"/>
                </a:rPr>
                <a:t>Supply and demand</a:t>
              </a:r>
              <a:endParaRPr sz="2400">
                <a:solidFill>
                  <a:schemeClr val="bg1"/>
                </a:solidFill>
                <a:ea typeface="Calibri"/>
                <a:cs typeface="Calibri"/>
                <a:sym typeface="Calibri"/>
              </a:endParaRPr>
            </a:p>
          </p:txBody>
        </p:sp>
      </p:grpSp>
    </p:spTree>
    <p:extLst>
      <p:ext uri="{BB962C8B-B14F-4D97-AF65-F5344CB8AC3E}">
        <p14:creationId xmlns:p14="http://schemas.microsoft.com/office/powerpoint/2010/main" val="4782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500"/>
                                        <p:tgtEl>
                                          <p:spTgt spid="16">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5558F4-041A-A69A-8174-7B80F55A7EBC}"/>
              </a:ext>
            </a:extLst>
          </p:cNvPr>
          <p:cNvSpPr>
            <a:spLocks noGrp="1"/>
          </p:cNvSpPr>
          <p:nvPr>
            <p:ph type="sldNum" idx="12"/>
          </p:nvPr>
        </p:nvSpPr>
        <p:spPr/>
        <p:txBody>
          <a:bodyPr/>
          <a:lstStyle/>
          <a:p>
            <a:fld id="{00000000-1234-1234-1234-123412341234}" type="slidenum">
              <a:rPr lang="en" smtClean="0"/>
              <a:pPr/>
              <a:t>13</a:t>
            </a:fld>
            <a:endParaRPr lang="en"/>
          </a:p>
        </p:txBody>
      </p:sp>
      <p:sp>
        <p:nvSpPr>
          <p:cNvPr id="4" name="Text Placeholder 3">
            <a:extLst>
              <a:ext uri="{FF2B5EF4-FFF2-40B4-BE49-F238E27FC236}">
                <a16:creationId xmlns:a16="http://schemas.microsoft.com/office/drawing/2014/main" id="{4431413A-C0E6-F010-8775-1380C9BBE8D2}"/>
              </a:ext>
            </a:extLst>
          </p:cNvPr>
          <p:cNvSpPr>
            <a:spLocks noGrp="1"/>
          </p:cNvSpPr>
          <p:nvPr>
            <p:ph type="body" idx="1"/>
          </p:nvPr>
        </p:nvSpPr>
        <p:spPr/>
        <p:txBody>
          <a:bodyPr/>
          <a:lstStyle/>
          <a:p>
            <a:endParaRPr lang="en-US"/>
          </a:p>
        </p:txBody>
      </p:sp>
      <p:sp>
        <p:nvSpPr>
          <p:cNvPr id="9" name="Google Shape;132;p18">
            <a:extLst>
              <a:ext uri="{FF2B5EF4-FFF2-40B4-BE49-F238E27FC236}">
                <a16:creationId xmlns:a16="http://schemas.microsoft.com/office/drawing/2014/main" id="{B2C12F37-6103-A65B-13FC-DE7CE0F3A8EF}"/>
              </a:ext>
            </a:extLst>
          </p:cNvPr>
          <p:cNvSpPr txBox="1">
            <a:spLocks/>
          </p:cNvSpPr>
          <p:nvPr/>
        </p:nvSpPr>
        <p:spPr>
          <a:xfrm>
            <a:off x="319756" y="-2120"/>
            <a:ext cx="4989341" cy="1077667"/>
          </a:xfrm>
          <a:prstGeom prst="rect">
            <a:avLst/>
          </a:prstGeom>
        </p:spPr>
        <p:txBody>
          <a:bodyPr spcFirstLastPara="1" vert="horz" wrap="square" lIns="121900" tIns="121900" rIns="121900" bIns="121900" rtlCol="0" anchor="b" anchorCtr="0">
            <a:noAutofit/>
          </a:bodyPr>
          <a:lstStyle>
            <a:defPPr marR="0" lvl="0" algn="l" rtl="0">
              <a:lnSpc>
                <a:spcPct val="100000"/>
              </a:lnSpc>
              <a:spcBef>
                <a:spcPts val="0"/>
              </a:spcBef>
              <a:spcAft>
                <a:spcPts val="0"/>
              </a:spcAft>
            </a:defPPr>
            <a:lvl1pPr marL="0" marR="0" lvl="0" indent="0" algn="l" defTabSz="914400" rtl="0" eaLnBrk="1" fontAlgn="auto" latinLnBrk="0" hangingPunct="1">
              <a:lnSpc>
                <a:spcPct val="100000"/>
              </a:lnSpc>
              <a:spcBef>
                <a:spcPts val="0"/>
              </a:spcBef>
              <a:spcAft>
                <a:spcPts val="0"/>
              </a:spcAft>
              <a:buClr>
                <a:schemeClr val="accent6"/>
              </a:buClr>
              <a:buSzPts val="3200"/>
              <a:buFont typeface="Raleway"/>
              <a:buNone/>
              <a:tabLst/>
              <a:defRPr sz="3200" b="0" i="0" u="none" strike="noStrike" cap="none" baseline="0">
                <a:solidFill>
                  <a:schemeClr val="accent3"/>
                </a:solidFill>
                <a:latin typeface="+mj-lt"/>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rPr>
              <a:t>Overall ratings</a:t>
            </a:r>
            <a:endParaRPr lang="en-HK" sz="4800" dirty="0">
              <a:solidFill>
                <a:schemeClr val="bg1"/>
              </a:solidFill>
            </a:endParaRPr>
          </a:p>
        </p:txBody>
      </p:sp>
      <p:pic>
        <p:nvPicPr>
          <p:cNvPr id="5" name="Picture 4">
            <a:extLst>
              <a:ext uri="{FF2B5EF4-FFF2-40B4-BE49-F238E27FC236}">
                <a16:creationId xmlns:a16="http://schemas.microsoft.com/office/drawing/2014/main" id="{1D5B9149-7031-AEEA-F473-753D1B2323B8}"/>
              </a:ext>
            </a:extLst>
          </p:cNvPr>
          <p:cNvPicPr>
            <a:picLocks noChangeAspect="1"/>
          </p:cNvPicPr>
          <p:nvPr/>
        </p:nvPicPr>
        <p:blipFill>
          <a:blip r:embed="rId3"/>
          <a:stretch>
            <a:fillRect/>
          </a:stretch>
        </p:blipFill>
        <p:spPr>
          <a:xfrm>
            <a:off x="0" y="1873360"/>
            <a:ext cx="12192000" cy="4071861"/>
          </a:xfrm>
          <a:prstGeom prst="rect">
            <a:avLst/>
          </a:prstGeom>
        </p:spPr>
      </p:pic>
    </p:spTree>
    <p:extLst>
      <p:ext uri="{BB962C8B-B14F-4D97-AF65-F5344CB8AC3E}">
        <p14:creationId xmlns:p14="http://schemas.microsoft.com/office/powerpoint/2010/main" val="153065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5558F4-041A-A69A-8174-7B80F55A7EBC}"/>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4" name="Picture 3">
            <a:extLst>
              <a:ext uri="{FF2B5EF4-FFF2-40B4-BE49-F238E27FC236}">
                <a16:creationId xmlns:a16="http://schemas.microsoft.com/office/drawing/2014/main" id="{C8F5815B-FB42-CD81-D20E-8425FB8CCA73}"/>
              </a:ext>
            </a:extLst>
          </p:cNvPr>
          <p:cNvPicPr>
            <a:picLocks noChangeAspect="1"/>
          </p:cNvPicPr>
          <p:nvPr/>
        </p:nvPicPr>
        <p:blipFill>
          <a:blip r:embed="rId3"/>
          <a:stretch>
            <a:fillRect/>
          </a:stretch>
        </p:blipFill>
        <p:spPr>
          <a:xfrm>
            <a:off x="3288081" y="2419060"/>
            <a:ext cx="3067032" cy="3987141"/>
          </a:xfrm>
          <a:prstGeom prst="rect">
            <a:avLst/>
          </a:prstGeom>
        </p:spPr>
      </p:pic>
      <p:pic>
        <p:nvPicPr>
          <p:cNvPr id="6" name="Picture 5">
            <a:extLst>
              <a:ext uri="{FF2B5EF4-FFF2-40B4-BE49-F238E27FC236}">
                <a16:creationId xmlns:a16="http://schemas.microsoft.com/office/drawing/2014/main" id="{8187C1EA-3A3F-F3E6-F878-D1A88FC036AB}"/>
              </a:ext>
            </a:extLst>
          </p:cNvPr>
          <p:cNvPicPr>
            <a:picLocks noChangeAspect="1"/>
          </p:cNvPicPr>
          <p:nvPr/>
        </p:nvPicPr>
        <p:blipFill>
          <a:blip r:embed="rId4"/>
          <a:stretch>
            <a:fillRect/>
          </a:stretch>
        </p:blipFill>
        <p:spPr>
          <a:xfrm>
            <a:off x="6733776" y="333292"/>
            <a:ext cx="4764217" cy="6072909"/>
          </a:xfrm>
          <a:prstGeom prst="rect">
            <a:avLst/>
          </a:prstGeom>
        </p:spPr>
      </p:pic>
      <p:sp>
        <p:nvSpPr>
          <p:cNvPr id="9" name="Google Shape;132;p18">
            <a:extLst>
              <a:ext uri="{FF2B5EF4-FFF2-40B4-BE49-F238E27FC236}">
                <a16:creationId xmlns:a16="http://schemas.microsoft.com/office/drawing/2014/main" id="{B2C12F37-6103-A65B-13FC-DE7CE0F3A8EF}"/>
              </a:ext>
            </a:extLst>
          </p:cNvPr>
          <p:cNvSpPr txBox="1">
            <a:spLocks/>
          </p:cNvSpPr>
          <p:nvPr/>
        </p:nvSpPr>
        <p:spPr>
          <a:xfrm>
            <a:off x="468886" y="966255"/>
            <a:ext cx="4989341" cy="1077667"/>
          </a:xfrm>
          <a:prstGeom prst="rect">
            <a:avLst/>
          </a:prstGeom>
        </p:spPr>
        <p:txBody>
          <a:bodyPr spcFirstLastPara="1" vert="horz" wrap="square" lIns="121900" tIns="121900" rIns="121900" bIns="121900" rtlCol="0" anchor="b" anchorCtr="0">
            <a:noAutofit/>
          </a:bodyPr>
          <a:lstStyle>
            <a:defPPr marR="0" lvl="0" algn="l" rtl="0">
              <a:lnSpc>
                <a:spcPct val="100000"/>
              </a:lnSpc>
              <a:spcBef>
                <a:spcPts val="0"/>
              </a:spcBef>
              <a:spcAft>
                <a:spcPts val="0"/>
              </a:spcAft>
            </a:defPPr>
            <a:lvl1pPr marL="0" marR="0" lvl="0" indent="0" algn="l" defTabSz="914400" rtl="0" eaLnBrk="1" fontAlgn="auto" latinLnBrk="0" hangingPunct="1">
              <a:lnSpc>
                <a:spcPct val="100000"/>
              </a:lnSpc>
              <a:spcBef>
                <a:spcPts val="0"/>
              </a:spcBef>
              <a:spcAft>
                <a:spcPts val="0"/>
              </a:spcAft>
              <a:buClr>
                <a:schemeClr val="accent6"/>
              </a:buClr>
              <a:buSzPts val="3200"/>
              <a:buFont typeface="Raleway"/>
              <a:buNone/>
              <a:tabLst/>
              <a:defRPr sz="3200" b="0" i="0" u="none" strike="noStrike" cap="none" baseline="0">
                <a:solidFill>
                  <a:schemeClr val="accent3"/>
                </a:solidFill>
                <a:latin typeface="+mj-lt"/>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HK" sz="4800">
                <a:solidFill>
                  <a:schemeClr val="bg1"/>
                </a:solidFill>
              </a:rPr>
              <a:t>Accompanying resources</a:t>
            </a:r>
          </a:p>
        </p:txBody>
      </p:sp>
      <p:sp>
        <p:nvSpPr>
          <p:cNvPr id="10" name="TextBox 9">
            <a:extLst>
              <a:ext uri="{FF2B5EF4-FFF2-40B4-BE49-F238E27FC236}">
                <a16:creationId xmlns:a16="http://schemas.microsoft.com/office/drawing/2014/main" id="{AD78BF7A-07B1-B27F-3AA7-CCB092B83817}"/>
              </a:ext>
            </a:extLst>
          </p:cNvPr>
          <p:cNvSpPr txBox="1"/>
          <p:nvPr/>
        </p:nvSpPr>
        <p:spPr>
          <a:xfrm>
            <a:off x="351460" y="2508487"/>
            <a:ext cx="2936621" cy="1939249"/>
          </a:xfrm>
          <a:prstGeom prst="rect">
            <a:avLst/>
          </a:prstGeom>
          <a:noFill/>
        </p:spPr>
        <p:txBody>
          <a:bodyPr wrap="square" rtlCol="0">
            <a:spAutoFit/>
          </a:bodyPr>
          <a:lstStyle/>
          <a:p>
            <a:pPr marL="380990" indent="-380990">
              <a:spcAft>
                <a:spcPts val="800"/>
              </a:spcAft>
              <a:buClr>
                <a:schemeClr val="bg1"/>
              </a:buClr>
              <a:buFont typeface="Wingdings" panose="05000000000000000000" pitchFamily="2" charset="2"/>
              <a:buChar char="Ø"/>
            </a:pPr>
            <a:r>
              <a:rPr lang="en-US" sz="2667">
                <a:solidFill>
                  <a:schemeClr val="bg1"/>
                </a:solidFill>
              </a:rPr>
              <a:t>State-specific PDFs</a:t>
            </a:r>
          </a:p>
          <a:p>
            <a:pPr marL="380990" indent="-380990">
              <a:spcAft>
                <a:spcPts val="800"/>
              </a:spcAft>
              <a:buClr>
                <a:schemeClr val="bg1"/>
              </a:buClr>
              <a:buFont typeface="Wingdings" panose="05000000000000000000" pitchFamily="2" charset="2"/>
              <a:buChar char="Ø"/>
            </a:pPr>
            <a:r>
              <a:rPr lang="en-US" sz="2667">
                <a:solidFill>
                  <a:schemeClr val="bg1"/>
                </a:solidFill>
              </a:rPr>
              <a:t>Brief</a:t>
            </a:r>
          </a:p>
          <a:p>
            <a:pPr marL="380990" indent="-380990">
              <a:spcAft>
                <a:spcPts val="800"/>
              </a:spcAft>
              <a:buClr>
                <a:schemeClr val="bg1"/>
              </a:buClr>
              <a:buFont typeface="Wingdings" panose="05000000000000000000" pitchFamily="2" charset="2"/>
              <a:buChar char="Ø"/>
            </a:pPr>
            <a:r>
              <a:rPr lang="en-US" sz="2667">
                <a:solidFill>
                  <a:schemeClr val="bg1"/>
                </a:solidFill>
              </a:rPr>
              <a:t>Blog</a:t>
            </a:r>
          </a:p>
        </p:txBody>
      </p:sp>
    </p:spTree>
    <p:extLst>
      <p:ext uri="{BB962C8B-B14F-4D97-AF65-F5344CB8AC3E}">
        <p14:creationId xmlns:p14="http://schemas.microsoft.com/office/powerpoint/2010/main" val="190433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492641-5FFA-4F72-92E7-CFE1F8563D1B}"/>
              </a:ext>
            </a:extLst>
          </p:cNvPr>
          <p:cNvSpPr>
            <a:spLocks noGrp="1"/>
          </p:cNvSpPr>
          <p:nvPr>
            <p:ph type="title"/>
          </p:nvPr>
        </p:nvSpPr>
        <p:spPr>
          <a:xfrm>
            <a:off x="347044" y="1"/>
            <a:ext cx="10545417" cy="1325033"/>
          </a:xfrm>
        </p:spPr>
        <p:txBody>
          <a:bodyPr>
            <a:normAutofit/>
          </a:bodyPr>
          <a:lstStyle/>
          <a:p>
            <a:r>
              <a:rPr lang="en-US" sz="4800" dirty="0"/>
              <a:t>Starting salary</a:t>
            </a:r>
          </a:p>
        </p:txBody>
      </p:sp>
      <p:sp>
        <p:nvSpPr>
          <p:cNvPr id="4" name="Slide Number Placeholder 3">
            <a:extLst>
              <a:ext uri="{FF2B5EF4-FFF2-40B4-BE49-F238E27FC236}">
                <a16:creationId xmlns:a16="http://schemas.microsoft.com/office/drawing/2014/main" id="{00636864-AF1C-251B-536C-F20575E0F3A6}"/>
              </a:ext>
            </a:extLst>
          </p:cNvPr>
          <p:cNvSpPr>
            <a:spLocks noGrp="1"/>
          </p:cNvSpPr>
          <p:nvPr>
            <p:ph type="sldNum" sz="quarter" idx="4"/>
          </p:nvPr>
        </p:nvSpPr>
        <p:spPr/>
        <p:txBody>
          <a:bodyPr/>
          <a:lstStyle/>
          <a:p>
            <a:fld id="{8FE50164-6C9E-C94E-8935-7483CE1EEFCA}" type="slidenum">
              <a:rPr lang="en-US" smtClean="0"/>
              <a:pPr/>
              <a:t>15</a:t>
            </a:fld>
            <a:endParaRPr lang="en-US">
              <a:latin typeface="+mn-lt"/>
            </a:endParaRPr>
          </a:p>
        </p:txBody>
      </p:sp>
      <p:sp>
        <p:nvSpPr>
          <p:cNvPr id="2" name="TextBox 1">
            <a:extLst>
              <a:ext uri="{FF2B5EF4-FFF2-40B4-BE49-F238E27FC236}">
                <a16:creationId xmlns:a16="http://schemas.microsoft.com/office/drawing/2014/main" id="{3449C103-5E3C-093E-CF9D-1C24CB900D19}"/>
              </a:ext>
            </a:extLst>
          </p:cNvPr>
          <p:cNvSpPr txBox="1"/>
          <p:nvPr/>
        </p:nvSpPr>
        <p:spPr>
          <a:xfrm>
            <a:off x="7142120" y="1434701"/>
            <a:ext cx="4623160" cy="4483407"/>
          </a:xfrm>
          <a:prstGeom prst="rect">
            <a:avLst/>
          </a:prstGeom>
          <a:noFill/>
          <a:ln w="38100">
            <a:solidFill>
              <a:schemeClr val="accent5"/>
            </a:solidFill>
          </a:ln>
        </p:spPr>
        <p:txBody>
          <a:bodyPr wrap="square" rtlCol="0">
            <a:spAutoFit/>
          </a:bodyPr>
          <a:lstStyle/>
          <a:p>
            <a:r>
              <a:rPr lang="en-US" sz="2667" b="1" dirty="0"/>
              <a:t>Average starting teacher salary, adjusted for cost-of-living differences</a:t>
            </a:r>
          </a:p>
          <a:p>
            <a:endParaRPr lang="en-US" sz="1200" b="1" dirty="0">
              <a:solidFill>
                <a:schemeClr val="accent5"/>
              </a:solidFill>
            </a:endParaRPr>
          </a:p>
          <a:p>
            <a:r>
              <a:rPr lang="en-US" sz="2400" b="1" dirty="0">
                <a:solidFill>
                  <a:schemeClr val="accent5"/>
                </a:solidFill>
              </a:rPr>
              <a:t>United States: </a:t>
            </a:r>
            <a:r>
              <a:rPr lang="en-US" sz="2400" dirty="0"/>
              <a:t>$44,530</a:t>
            </a:r>
          </a:p>
          <a:p>
            <a:endParaRPr lang="en-US" sz="1200" b="1" dirty="0">
              <a:solidFill>
                <a:schemeClr val="accent5"/>
              </a:solidFill>
            </a:endParaRPr>
          </a:p>
          <a:p>
            <a:r>
              <a:rPr lang="en-US" sz="2400" b="1" dirty="0">
                <a:solidFill>
                  <a:schemeClr val="accent5"/>
                </a:solidFill>
              </a:rPr>
              <a:t>Lowest: </a:t>
            </a:r>
            <a:r>
              <a:rPr lang="en-US" sz="2400" b="1" dirty="0"/>
              <a:t>4</a:t>
            </a:r>
            <a:r>
              <a:rPr lang="en-US" sz="2400" dirty="0"/>
              <a:t> states below $40,000     (CO, MT, NH, OR) </a:t>
            </a:r>
            <a:endParaRPr lang="en-US" sz="2400" b="1" dirty="0">
              <a:solidFill>
                <a:schemeClr val="accent5"/>
              </a:solidFill>
            </a:endParaRPr>
          </a:p>
          <a:p>
            <a:endParaRPr lang="en-US" sz="1200" b="1" dirty="0">
              <a:solidFill>
                <a:schemeClr val="accent5"/>
              </a:solidFill>
            </a:endParaRPr>
          </a:p>
          <a:p>
            <a:r>
              <a:rPr lang="en-US" sz="2400" b="1" dirty="0">
                <a:solidFill>
                  <a:schemeClr val="accent5"/>
                </a:solidFill>
              </a:rPr>
              <a:t>Highest: </a:t>
            </a:r>
            <a:r>
              <a:rPr lang="en-US" sz="2400" b="1" dirty="0"/>
              <a:t>8</a:t>
            </a:r>
            <a:r>
              <a:rPr lang="en-US" sz="2400" dirty="0"/>
              <a:t> states plus D.C. above $50,000 (AK, DC, LA, PA, NJ, NM, UT, WA, WY) </a:t>
            </a:r>
          </a:p>
          <a:p>
            <a:endParaRPr lang="en-US" sz="1200" b="1" dirty="0">
              <a:solidFill>
                <a:schemeClr val="accent5"/>
              </a:solidFill>
            </a:endParaRPr>
          </a:p>
          <a:p>
            <a:pPr algn="ctr"/>
            <a:r>
              <a:rPr lang="en-US" sz="1333" dirty="0"/>
              <a:t>Source: </a:t>
            </a:r>
            <a:r>
              <a:rPr lang="en-US" sz="1333" dirty="0">
                <a:hlinkClick r:id="rId3"/>
              </a:rPr>
              <a:t>National Education Association, 2022-23</a:t>
            </a:r>
            <a:endParaRPr lang="en-US" sz="1333" dirty="0"/>
          </a:p>
        </p:txBody>
      </p:sp>
      <p:pic>
        <p:nvPicPr>
          <p:cNvPr id="7" name="Picture 6">
            <a:extLst>
              <a:ext uri="{FF2B5EF4-FFF2-40B4-BE49-F238E27FC236}">
                <a16:creationId xmlns:a16="http://schemas.microsoft.com/office/drawing/2014/main" id="{5F428A62-99DC-DD1B-8B8E-9537A027A277}"/>
              </a:ext>
            </a:extLst>
          </p:cNvPr>
          <p:cNvPicPr>
            <a:picLocks noChangeAspect="1"/>
          </p:cNvPicPr>
          <p:nvPr/>
        </p:nvPicPr>
        <p:blipFill>
          <a:blip r:embed="rId4"/>
          <a:srcRect t="8065"/>
          <a:stretch/>
        </p:blipFill>
        <p:spPr>
          <a:xfrm>
            <a:off x="343269" y="1434701"/>
            <a:ext cx="6468959" cy="4514056"/>
          </a:xfrm>
          <a:prstGeom prst="rect">
            <a:avLst/>
          </a:prstGeom>
        </p:spPr>
      </p:pic>
    </p:spTree>
    <p:extLst>
      <p:ext uri="{BB962C8B-B14F-4D97-AF65-F5344CB8AC3E}">
        <p14:creationId xmlns:p14="http://schemas.microsoft.com/office/powerpoint/2010/main" val="6595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E07F3-4BC3-F942-CF4D-C2358ACEBF9C}"/>
              </a:ext>
            </a:extLst>
          </p:cNvPr>
          <p:cNvSpPr>
            <a:spLocks noGrp="1"/>
          </p:cNvSpPr>
          <p:nvPr>
            <p:ph type="title"/>
          </p:nvPr>
        </p:nvSpPr>
        <p:spPr>
          <a:xfrm>
            <a:off x="786384" y="64856"/>
            <a:ext cx="10515600" cy="1325033"/>
          </a:xfrm>
        </p:spPr>
        <p:txBody>
          <a:bodyPr/>
          <a:lstStyle/>
          <a:p>
            <a:r>
              <a:rPr lang="en-US">
                <a:cs typeface="Arial"/>
              </a:rPr>
              <a:t>Mentoring for early career teachers</a:t>
            </a:r>
            <a:endParaRPr lang="en-US"/>
          </a:p>
        </p:txBody>
      </p:sp>
      <p:sp>
        <p:nvSpPr>
          <p:cNvPr id="4" name="Slide Number Placeholder 3">
            <a:extLst>
              <a:ext uri="{FF2B5EF4-FFF2-40B4-BE49-F238E27FC236}">
                <a16:creationId xmlns:a16="http://schemas.microsoft.com/office/drawing/2014/main" id="{45DF2789-EF8E-964D-601F-FDE702CA9A9B}"/>
              </a:ext>
            </a:extLst>
          </p:cNvPr>
          <p:cNvSpPr>
            <a:spLocks noGrp="1"/>
          </p:cNvSpPr>
          <p:nvPr>
            <p:ph type="sldNum" sz="quarter" idx="4"/>
          </p:nvPr>
        </p:nvSpPr>
        <p:spPr/>
        <p:txBody>
          <a:bodyPr/>
          <a:lstStyle/>
          <a:p>
            <a:fld id="{8FE50164-6C9E-C94E-8935-7483CE1EEFCA}" type="slidenum">
              <a:rPr lang="en-US" smtClean="0"/>
              <a:pPr/>
              <a:t>16</a:t>
            </a:fld>
            <a:endParaRPr lang="en-US">
              <a:latin typeface="+mn-lt"/>
            </a:endParaRPr>
          </a:p>
        </p:txBody>
      </p:sp>
      <p:sp>
        <p:nvSpPr>
          <p:cNvPr id="8" name="TextBox 7">
            <a:extLst>
              <a:ext uri="{FF2B5EF4-FFF2-40B4-BE49-F238E27FC236}">
                <a16:creationId xmlns:a16="http://schemas.microsoft.com/office/drawing/2014/main" id="{1F085F35-9316-AFED-FCB7-29EFC04F7CAB}"/>
              </a:ext>
            </a:extLst>
          </p:cNvPr>
          <p:cNvSpPr txBox="1"/>
          <p:nvPr/>
        </p:nvSpPr>
        <p:spPr>
          <a:xfrm>
            <a:off x="7382507" y="1417371"/>
            <a:ext cx="4434348" cy="5118837"/>
          </a:xfrm>
          <a:prstGeom prst="rect">
            <a:avLst/>
          </a:prstGeom>
          <a:noFill/>
          <a:ln w="38100">
            <a:solidFill>
              <a:schemeClr val="accent5"/>
            </a:solidFill>
          </a:ln>
        </p:spPr>
        <p:txBody>
          <a:bodyPr wrap="square" rtlCol="0">
            <a:spAutoFit/>
          </a:bodyPr>
          <a:lstStyle/>
          <a:p>
            <a:r>
              <a:rPr lang="en-US" sz="2133" b="1"/>
              <a:t>Percentage of early-career teachers (i.e., in first five years of teaching) who reported having a mentor assigned by their school or district in their first year of teaching.</a:t>
            </a:r>
          </a:p>
          <a:p>
            <a:endParaRPr lang="en-US" sz="2000" b="1">
              <a:solidFill>
                <a:schemeClr val="accent5"/>
              </a:solidFill>
            </a:endParaRPr>
          </a:p>
          <a:p>
            <a:r>
              <a:rPr lang="en-US" sz="2000" b="1">
                <a:solidFill>
                  <a:schemeClr val="accent5"/>
                </a:solidFill>
              </a:rPr>
              <a:t>United States: </a:t>
            </a:r>
            <a:r>
              <a:rPr lang="en-US" sz="2000"/>
              <a:t>81%</a:t>
            </a:r>
          </a:p>
          <a:p>
            <a:endParaRPr lang="en-US" sz="1333" b="1">
              <a:solidFill>
                <a:schemeClr val="accent5"/>
              </a:solidFill>
            </a:endParaRPr>
          </a:p>
          <a:p>
            <a:r>
              <a:rPr lang="en-US" sz="2000" b="1">
                <a:solidFill>
                  <a:schemeClr val="accent5"/>
                </a:solidFill>
              </a:rPr>
              <a:t>Lowest: </a:t>
            </a:r>
            <a:r>
              <a:rPr lang="en-US" sz="2000"/>
              <a:t>4 states plus D.C. below 60%</a:t>
            </a:r>
          </a:p>
          <a:p>
            <a:r>
              <a:rPr lang="en-US" sz="2000"/>
              <a:t> (AR, DC, IN, LA, RI) </a:t>
            </a:r>
            <a:endParaRPr lang="en-US" sz="2000" b="1">
              <a:solidFill>
                <a:schemeClr val="accent5"/>
              </a:solidFill>
            </a:endParaRPr>
          </a:p>
          <a:p>
            <a:endParaRPr lang="en-US" sz="1333" b="1">
              <a:solidFill>
                <a:schemeClr val="accent5"/>
              </a:solidFill>
            </a:endParaRPr>
          </a:p>
          <a:p>
            <a:r>
              <a:rPr lang="en-US" sz="2000" b="1">
                <a:solidFill>
                  <a:schemeClr val="accent5"/>
                </a:solidFill>
              </a:rPr>
              <a:t>Highest: </a:t>
            </a:r>
            <a:r>
              <a:rPr lang="en-US" sz="2000"/>
              <a:t>5 above 95% </a:t>
            </a:r>
          </a:p>
          <a:p>
            <a:r>
              <a:rPr lang="en-US" sz="2000"/>
              <a:t>(DE, IA, KS, MO, SC) </a:t>
            </a:r>
          </a:p>
          <a:p>
            <a:endParaRPr lang="en-US" sz="2000"/>
          </a:p>
          <a:p>
            <a:r>
              <a:rPr lang="en-US" sz="1600"/>
              <a:t>Source: National Teacher and Principal Survey, 2020-21</a:t>
            </a:r>
          </a:p>
        </p:txBody>
      </p:sp>
      <p:pic>
        <p:nvPicPr>
          <p:cNvPr id="10" name="Picture 9">
            <a:extLst>
              <a:ext uri="{FF2B5EF4-FFF2-40B4-BE49-F238E27FC236}">
                <a16:creationId xmlns:a16="http://schemas.microsoft.com/office/drawing/2014/main" id="{351F8A05-FA97-6984-9DD9-0F79AE48F1B8}"/>
              </a:ext>
            </a:extLst>
          </p:cNvPr>
          <p:cNvPicPr>
            <a:picLocks noChangeAspect="1"/>
          </p:cNvPicPr>
          <p:nvPr/>
        </p:nvPicPr>
        <p:blipFill>
          <a:blip r:embed="rId3"/>
          <a:srcRect t="6837"/>
          <a:stretch/>
        </p:blipFill>
        <p:spPr>
          <a:xfrm>
            <a:off x="375146" y="1478735"/>
            <a:ext cx="6604743" cy="4543396"/>
          </a:xfrm>
          <a:prstGeom prst="rect">
            <a:avLst/>
          </a:prstGeom>
        </p:spPr>
      </p:pic>
    </p:spTree>
    <p:extLst>
      <p:ext uri="{BB962C8B-B14F-4D97-AF65-F5344CB8AC3E}">
        <p14:creationId xmlns:p14="http://schemas.microsoft.com/office/powerpoint/2010/main" val="8030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fade">
                                      <p:cBhvr>
                                        <p:cTn id="20" dur="500"/>
                                        <p:tgtEl>
                                          <p:spTgt spid="8">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fade">
                                      <p:cBhvr>
                                        <p:cTn id="2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1F205-F94C-9780-9FEF-4D879FA3F3F7}"/>
              </a:ext>
            </a:extLst>
          </p:cNvPr>
          <p:cNvSpPr>
            <a:spLocks noGrp="1"/>
          </p:cNvSpPr>
          <p:nvPr>
            <p:ph type="title"/>
          </p:nvPr>
        </p:nvSpPr>
        <p:spPr>
          <a:xfrm>
            <a:off x="423244" y="1"/>
            <a:ext cx="10545417" cy="1325033"/>
          </a:xfrm>
        </p:spPr>
        <p:txBody>
          <a:bodyPr>
            <a:normAutofit/>
          </a:bodyPr>
          <a:lstStyle/>
          <a:p>
            <a:r>
              <a:rPr lang="en-US" sz="4800" dirty="0"/>
              <a:t>Leadership support</a:t>
            </a:r>
          </a:p>
        </p:txBody>
      </p:sp>
      <p:sp>
        <p:nvSpPr>
          <p:cNvPr id="4" name="Slide Number Placeholder 3">
            <a:extLst>
              <a:ext uri="{FF2B5EF4-FFF2-40B4-BE49-F238E27FC236}">
                <a16:creationId xmlns:a16="http://schemas.microsoft.com/office/drawing/2014/main" id="{8CE7CE70-B9F9-4F9B-BB2E-C6CBB63646A4}"/>
              </a:ext>
            </a:extLst>
          </p:cNvPr>
          <p:cNvSpPr>
            <a:spLocks noGrp="1"/>
          </p:cNvSpPr>
          <p:nvPr>
            <p:ph type="sldNum" sz="quarter" idx="4"/>
          </p:nvPr>
        </p:nvSpPr>
        <p:spPr/>
        <p:txBody>
          <a:bodyPr/>
          <a:lstStyle/>
          <a:p>
            <a:fld id="{8FE50164-6C9E-C94E-8935-7483CE1EEFCA}" type="slidenum">
              <a:rPr lang="en-US" smtClean="0"/>
              <a:pPr/>
              <a:t>17</a:t>
            </a:fld>
            <a:endParaRPr lang="en-US" dirty="0">
              <a:latin typeface="+mn-lt"/>
            </a:endParaRPr>
          </a:p>
        </p:txBody>
      </p:sp>
      <p:sp>
        <p:nvSpPr>
          <p:cNvPr id="6" name="TextBox 5">
            <a:extLst>
              <a:ext uri="{FF2B5EF4-FFF2-40B4-BE49-F238E27FC236}">
                <a16:creationId xmlns:a16="http://schemas.microsoft.com/office/drawing/2014/main" id="{5667D10E-5457-7345-1AD7-09AB5523CD2B}"/>
              </a:ext>
            </a:extLst>
          </p:cNvPr>
          <p:cNvSpPr txBox="1"/>
          <p:nvPr/>
        </p:nvSpPr>
        <p:spPr>
          <a:xfrm>
            <a:off x="7142120" y="1127664"/>
            <a:ext cx="4623160" cy="5345374"/>
          </a:xfrm>
          <a:prstGeom prst="rect">
            <a:avLst/>
          </a:prstGeom>
          <a:noFill/>
          <a:ln w="38100">
            <a:solidFill>
              <a:schemeClr val="accent5"/>
            </a:solidFill>
          </a:ln>
        </p:spPr>
        <p:txBody>
          <a:bodyPr wrap="square" rtlCol="0">
            <a:spAutoFit/>
          </a:bodyPr>
          <a:lstStyle/>
          <a:p>
            <a:r>
              <a:rPr lang="en-US" sz="2667" b="1" dirty="0"/>
              <a:t>Percent of teachers who strongly agree their “school administration’s behavior towards the staff is supportive and encouraging.”</a:t>
            </a:r>
          </a:p>
          <a:p>
            <a:endParaRPr lang="en-US" sz="1200" b="1" dirty="0">
              <a:solidFill>
                <a:schemeClr val="accent5"/>
              </a:solidFill>
            </a:endParaRPr>
          </a:p>
          <a:p>
            <a:r>
              <a:rPr lang="en-US" sz="2400" b="1" dirty="0">
                <a:solidFill>
                  <a:schemeClr val="accent5"/>
                </a:solidFill>
              </a:rPr>
              <a:t>United States: </a:t>
            </a:r>
            <a:r>
              <a:rPr lang="en-US" sz="2400" dirty="0"/>
              <a:t>51.5%</a:t>
            </a:r>
          </a:p>
          <a:p>
            <a:endParaRPr lang="en-US" sz="1200" b="1" dirty="0">
              <a:solidFill>
                <a:schemeClr val="accent5"/>
              </a:solidFill>
            </a:endParaRPr>
          </a:p>
          <a:p>
            <a:r>
              <a:rPr lang="en-US" sz="2400" b="1" dirty="0">
                <a:solidFill>
                  <a:schemeClr val="accent5"/>
                </a:solidFill>
              </a:rPr>
              <a:t>Lowest: </a:t>
            </a:r>
            <a:r>
              <a:rPr lang="en-US" sz="2400" b="1" dirty="0"/>
              <a:t>6</a:t>
            </a:r>
            <a:r>
              <a:rPr lang="en-US" sz="2400" dirty="0"/>
              <a:t> states below 45% (CT, HI, MA, NJ, OH, PA,) </a:t>
            </a:r>
            <a:endParaRPr lang="en-US" sz="2400" b="1" dirty="0">
              <a:solidFill>
                <a:schemeClr val="accent5"/>
              </a:solidFill>
            </a:endParaRPr>
          </a:p>
          <a:p>
            <a:endParaRPr lang="en-US" sz="1200" b="1" dirty="0">
              <a:solidFill>
                <a:schemeClr val="accent5"/>
              </a:solidFill>
            </a:endParaRPr>
          </a:p>
          <a:p>
            <a:r>
              <a:rPr lang="en-US" sz="2400" b="1" dirty="0">
                <a:solidFill>
                  <a:schemeClr val="accent5"/>
                </a:solidFill>
              </a:rPr>
              <a:t>Highest: </a:t>
            </a:r>
            <a:r>
              <a:rPr lang="en-US" sz="2400" b="1" dirty="0"/>
              <a:t>3</a:t>
            </a:r>
            <a:r>
              <a:rPr lang="en-US" sz="2400" dirty="0"/>
              <a:t> states above 60% (ID, KY, UT)</a:t>
            </a:r>
          </a:p>
          <a:p>
            <a:endParaRPr lang="en-US" sz="1200" b="1" dirty="0">
              <a:solidFill>
                <a:schemeClr val="accent5"/>
              </a:solidFill>
            </a:endParaRPr>
          </a:p>
          <a:p>
            <a:pPr algn="ctr"/>
            <a:r>
              <a:rPr lang="en-US" sz="1333" dirty="0"/>
              <a:t>Source: </a:t>
            </a:r>
            <a:r>
              <a:rPr lang="en-US" sz="1333" dirty="0">
                <a:hlinkClick r:id="rId3"/>
              </a:rPr>
              <a:t>National Teacher and Principal Survey</a:t>
            </a:r>
            <a:r>
              <a:rPr lang="en-US" sz="1333" dirty="0"/>
              <a:t>, 2020-21</a:t>
            </a:r>
          </a:p>
        </p:txBody>
      </p:sp>
      <p:grpSp>
        <p:nvGrpSpPr>
          <p:cNvPr id="12" name="Group 11">
            <a:extLst>
              <a:ext uri="{FF2B5EF4-FFF2-40B4-BE49-F238E27FC236}">
                <a16:creationId xmlns:a16="http://schemas.microsoft.com/office/drawing/2014/main" id="{B3237B29-232E-3EDA-B2D0-59AEE2CDADC3}"/>
              </a:ext>
            </a:extLst>
          </p:cNvPr>
          <p:cNvGrpSpPr/>
          <p:nvPr/>
        </p:nvGrpSpPr>
        <p:grpSpPr>
          <a:xfrm>
            <a:off x="426720" y="1434702"/>
            <a:ext cx="6573848" cy="4658423"/>
            <a:chOff x="320040" y="1076026"/>
            <a:chExt cx="4930386" cy="3493817"/>
          </a:xfrm>
        </p:grpSpPr>
        <p:pic>
          <p:nvPicPr>
            <p:cNvPr id="10" name="Picture 9">
              <a:extLst>
                <a:ext uri="{FF2B5EF4-FFF2-40B4-BE49-F238E27FC236}">
                  <a16:creationId xmlns:a16="http://schemas.microsoft.com/office/drawing/2014/main" id="{E187651F-ED91-3242-CE1F-AE0DD9CF51C3}"/>
                </a:ext>
              </a:extLst>
            </p:cNvPr>
            <p:cNvPicPr>
              <a:picLocks noChangeAspect="1"/>
            </p:cNvPicPr>
            <p:nvPr/>
          </p:nvPicPr>
          <p:blipFill>
            <a:blip r:embed="rId4"/>
            <a:stretch>
              <a:fillRect/>
            </a:stretch>
          </p:blipFill>
          <p:spPr>
            <a:xfrm>
              <a:off x="320040" y="1076026"/>
              <a:ext cx="4930386" cy="3493817"/>
            </a:xfrm>
            <a:prstGeom prst="rect">
              <a:avLst/>
            </a:prstGeom>
          </p:spPr>
        </p:pic>
        <p:sp>
          <p:nvSpPr>
            <p:cNvPr id="11" name="TextBox 10">
              <a:extLst>
                <a:ext uri="{FF2B5EF4-FFF2-40B4-BE49-F238E27FC236}">
                  <a16:creationId xmlns:a16="http://schemas.microsoft.com/office/drawing/2014/main" id="{0F4B3451-F24F-0C85-F4CA-A44448DE1816}"/>
                </a:ext>
              </a:extLst>
            </p:cNvPr>
            <p:cNvSpPr txBox="1"/>
            <p:nvPr/>
          </p:nvSpPr>
          <p:spPr>
            <a:xfrm>
              <a:off x="2552956" y="1076026"/>
              <a:ext cx="945084" cy="161583"/>
            </a:xfrm>
            <a:prstGeom prst="rect">
              <a:avLst/>
            </a:prstGeom>
            <a:solidFill>
              <a:schemeClr val="bg1"/>
            </a:solidFill>
          </p:spPr>
          <p:txBody>
            <a:bodyPr wrap="square" rtlCol="0">
              <a:spAutoFit/>
            </a:bodyPr>
            <a:lstStyle/>
            <a:p>
              <a:endParaRPr lang="en-US" sz="800" dirty="0"/>
            </a:p>
          </p:txBody>
        </p:sp>
      </p:grpSp>
    </p:spTree>
    <p:extLst>
      <p:ext uri="{BB962C8B-B14F-4D97-AF65-F5344CB8AC3E}">
        <p14:creationId xmlns:p14="http://schemas.microsoft.com/office/powerpoint/2010/main" val="22790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0D61-39DF-81F7-3C5D-1E2EDEECB1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EACAD8-5FC7-3310-78E6-AC62F800C4CE}"/>
              </a:ext>
            </a:extLst>
          </p:cNvPr>
          <p:cNvSpPr>
            <a:spLocks noGrp="1"/>
          </p:cNvSpPr>
          <p:nvPr>
            <p:ph type="title"/>
          </p:nvPr>
        </p:nvSpPr>
        <p:spPr>
          <a:xfrm>
            <a:off x="318468" y="1"/>
            <a:ext cx="10545417" cy="1325033"/>
          </a:xfrm>
        </p:spPr>
        <p:txBody>
          <a:bodyPr>
            <a:normAutofit/>
          </a:bodyPr>
          <a:lstStyle/>
          <a:p>
            <a:r>
              <a:rPr lang="en-US" sz="4800" dirty="0"/>
              <a:t>Uncertified teachers</a:t>
            </a:r>
          </a:p>
        </p:txBody>
      </p:sp>
      <p:sp>
        <p:nvSpPr>
          <p:cNvPr id="4" name="Slide Number Placeholder 3">
            <a:extLst>
              <a:ext uri="{FF2B5EF4-FFF2-40B4-BE49-F238E27FC236}">
                <a16:creationId xmlns:a16="http://schemas.microsoft.com/office/drawing/2014/main" id="{66AE68CD-BC0D-1AEF-B6BB-1F3BFA1165A9}"/>
              </a:ext>
            </a:extLst>
          </p:cNvPr>
          <p:cNvSpPr>
            <a:spLocks noGrp="1"/>
          </p:cNvSpPr>
          <p:nvPr>
            <p:ph type="sldNum" sz="quarter" idx="4"/>
          </p:nvPr>
        </p:nvSpPr>
        <p:spPr/>
        <p:txBody>
          <a:bodyPr/>
          <a:lstStyle/>
          <a:p>
            <a:fld id="{8FE50164-6C9E-C94E-8935-7483CE1EEFCA}" type="slidenum">
              <a:rPr lang="en-US" smtClean="0"/>
              <a:pPr/>
              <a:t>18</a:t>
            </a:fld>
            <a:endParaRPr lang="en-US">
              <a:latin typeface="+mn-lt"/>
            </a:endParaRPr>
          </a:p>
        </p:txBody>
      </p:sp>
      <p:sp>
        <p:nvSpPr>
          <p:cNvPr id="2" name="TextBox 1">
            <a:extLst>
              <a:ext uri="{FF2B5EF4-FFF2-40B4-BE49-F238E27FC236}">
                <a16:creationId xmlns:a16="http://schemas.microsoft.com/office/drawing/2014/main" id="{F79E602A-9CA9-0E5D-36F9-5C40D221F332}"/>
              </a:ext>
            </a:extLst>
          </p:cNvPr>
          <p:cNvSpPr txBox="1"/>
          <p:nvPr/>
        </p:nvSpPr>
        <p:spPr>
          <a:xfrm>
            <a:off x="7142457" y="1356637"/>
            <a:ext cx="4729017" cy="4144853"/>
          </a:xfrm>
          <a:prstGeom prst="rect">
            <a:avLst/>
          </a:prstGeom>
          <a:noFill/>
          <a:ln w="38100">
            <a:solidFill>
              <a:schemeClr val="accent5"/>
            </a:solidFill>
          </a:ln>
        </p:spPr>
        <p:txBody>
          <a:bodyPr wrap="square" lIns="121920" tIns="60960" rIns="121920" bIns="60960" rtlCol="0" anchor="t">
            <a:spAutoFit/>
          </a:bodyPr>
          <a:lstStyle/>
          <a:p>
            <a:r>
              <a:rPr lang="en-US" sz="2667" b="1" dirty="0"/>
              <a:t>Percent of teachers who have not met state certification requirements</a:t>
            </a:r>
          </a:p>
          <a:p>
            <a:endParaRPr lang="en-US" sz="1200" b="1" dirty="0">
              <a:solidFill>
                <a:schemeClr val="accent5"/>
              </a:solidFill>
            </a:endParaRPr>
          </a:p>
          <a:p>
            <a:r>
              <a:rPr lang="en-US" sz="2400" b="1" dirty="0">
                <a:solidFill>
                  <a:schemeClr val="accent5"/>
                </a:solidFill>
              </a:rPr>
              <a:t>United States: </a:t>
            </a:r>
            <a:r>
              <a:rPr lang="en-US" sz="2400" dirty="0"/>
              <a:t>3.7%</a:t>
            </a:r>
          </a:p>
          <a:p>
            <a:endParaRPr lang="en-US" sz="1200" b="1" dirty="0">
              <a:solidFill>
                <a:schemeClr val="accent5"/>
              </a:solidFill>
            </a:endParaRPr>
          </a:p>
          <a:p>
            <a:r>
              <a:rPr lang="en-US" sz="2400" b="1" dirty="0">
                <a:solidFill>
                  <a:schemeClr val="accent5"/>
                </a:solidFill>
              </a:rPr>
              <a:t>Lowest: </a:t>
            </a:r>
            <a:r>
              <a:rPr lang="en-US" sz="2400" b="1" dirty="0"/>
              <a:t>6</a:t>
            </a:r>
            <a:r>
              <a:rPr lang="en-US" sz="2400" dirty="0"/>
              <a:t> states below 1% (IA, ND, NE, OH, OK, WY)</a:t>
            </a:r>
            <a:endParaRPr lang="en-US" sz="2400" b="1" dirty="0"/>
          </a:p>
          <a:p>
            <a:endParaRPr lang="en-US" sz="1200" b="1" dirty="0">
              <a:solidFill>
                <a:schemeClr val="accent5"/>
              </a:solidFill>
            </a:endParaRPr>
          </a:p>
          <a:p>
            <a:r>
              <a:rPr lang="en-US" sz="2400" b="1" dirty="0">
                <a:solidFill>
                  <a:schemeClr val="accent5"/>
                </a:solidFill>
              </a:rPr>
              <a:t>Highest: </a:t>
            </a:r>
            <a:r>
              <a:rPr lang="en-US" sz="2400" b="1" dirty="0"/>
              <a:t>4</a:t>
            </a:r>
            <a:r>
              <a:rPr lang="en-US" sz="2400" dirty="0"/>
              <a:t> states plus DC above 10% (AZ, DC, DE, NC, LA) </a:t>
            </a:r>
          </a:p>
          <a:p>
            <a:endParaRPr lang="en-US" sz="1200" b="1" dirty="0">
              <a:solidFill>
                <a:schemeClr val="accent5"/>
              </a:solidFill>
            </a:endParaRPr>
          </a:p>
          <a:p>
            <a:pPr algn="ctr"/>
            <a:r>
              <a:rPr lang="en-US" sz="1333" dirty="0"/>
              <a:t>Source: </a:t>
            </a:r>
            <a:r>
              <a:rPr lang="en-US" sz="1333" dirty="0">
                <a:hlinkClick r:id="rId3"/>
              </a:rPr>
              <a:t>Civil Rights Data Collection</a:t>
            </a:r>
            <a:r>
              <a:rPr lang="en-US" sz="1333" dirty="0"/>
              <a:t>, 2020-21</a:t>
            </a:r>
          </a:p>
        </p:txBody>
      </p:sp>
      <p:pic>
        <p:nvPicPr>
          <p:cNvPr id="14" name="Picture 13">
            <a:extLst>
              <a:ext uri="{FF2B5EF4-FFF2-40B4-BE49-F238E27FC236}">
                <a16:creationId xmlns:a16="http://schemas.microsoft.com/office/drawing/2014/main" id="{B79458BA-05BB-FCE4-B32E-5745759F0625}"/>
              </a:ext>
            </a:extLst>
          </p:cNvPr>
          <p:cNvPicPr>
            <a:picLocks noChangeAspect="1"/>
          </p:cNvPicPr>
          <p:nvPr/>
        </p:nvPicPr>
        <p:blipFill>
          <a:blip r:embed="rId4"/>
          <a:stretch>
            <a:fillRect/>
          </a:stretch>
        </p:blipFill>
        <p:spPr>
          <a:xfrm>
            <a:off x="320527" y="1325034"/>
            <a:ext cx="6497368" cy="4625023"/>
          </a:xfrm>
          <a:prstGeom prst="rect">
            <a:avLst/>
          </a:prstGeom>
        </p:spPr>
      </p:pic>
    </p:spTree>
    <p:extLst>
      <p:ext uri="{BB962C8B-B14F-4D97-AF65-F5344CB8AC3E}">
        <p14:creationId xmlns:p14="http://schemas.microsoft.com/office/powerpoint/2010/main" val="26197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7B108-B4A2-4066-2A49-22ED1C4BD9C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740B2325-F724-498A-55FE-13865D33B72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8CE9489-DF07-5D53-EA01-22311F9036F6}"/>
              </a:ext>
            </a:extLst>
          </p:cNvPr>
          <p:cNvSpPr>
            <a:spLocks noGrp="1"/>
          </p:cNvSpPr>
          <p:nvPr>
            <p:ph type="sldNum" sz="quarter" idx="4"/>
          </p:nvPr>
        </p:nvSpPr>
        <p:spPr/>
        <p:txBody>
          <a:bodyPr/>
          <a:lstStyle/>
          <a:p>
            <a:fld id="{8FE50164-6C9E-C94E-8935-7483CE1EEFCA}" type="slidenum">
              <a:rPr lang="en-US" smtClean="0"/>
              <a:pPr/>
              <a:t>19</a:t>
            </a:fld>
            <a:endParaRPr lang="en-US">
              <a:latin typeface="+mn-lt"/>
            </a:endParaRPr>
          </a:p>
        </p:txBody>
      </p:sp>
      <p:pic>
        <p:nvPicPr>
          <p:cNvPr id="5" name="Picture 4" descr="A graph showing a number of teachers&#10;&#10;Description automatically generated">
            <a:extLst>
              <a:ext uri="{FF2B5EF4-FFF2-40B4-BE49-F238E27FC236}">
                <a16:creationId xmlns:a16="http://schemas.microsoft.com/office/drawing/2014/main" id="{924ABFB7-5D7A-3073-F9C6-147AB237CA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186" y="366186"/>
            <a:ext cx="10231629" cy="5766759"/>
          </a:xfrm>
          <a:prstGeom prst="rect">
            <a:avLst/>
          </a:prstGeom>
        </p:spPr>
      </p:pic>
    </p:spTree>
    <p:extLst>
      <p:ext uri="{BB962C8B-B14F-4D97-AF65-F5344CB8AC3E}">
        <p14:creationId xmlns:p14="http://schemas.microsoft.com/office/powerpoint/2010/main" val="382368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90AF74-D1DF-259B-0C45-E791D9F9A2CA}"/>
              </a:ext>
            </a:extLst>
          </p:cNvPr>
          <p:cNvSpPr>
            <a:spLocks noGrp="1"/>
          </p:cNvSpPr>
          <p:nvPr>
            <p:ph type="sldNum" sz="quarter" idx="4"/>
          </p:nvPr>
        </p:nvSpPr>
        <p:spPr/>
        <p:txBody>
          <a:bodyPr/>
          <a:lstStyle/>
          <a:p>
            <a:pPr defTabSz="1219170">
              <a:buClr>
                <a:srgbClr val="000000"/>
              </a:buClr>
              <a:defRPr/>
            </a:pPr>
            <a:fld id="{8FE50164-6C9E-C94E-8935-7483CE1EEFCA}" type="slidenum">
              <a:rPr lang="en-US" kern="0">
                <a:solidFill>
                  <a:srgbClr val="BF5030"/>
                </a:solidFill>
                <a:latin typeface="Franklin Gothic Book" panose="020B0503020102020204"/>
                <a:cs typeface="Arial"/>
                <a:sym typeface="Arial"/>
              </a:rPr>
              <a:pPr defTabSz="1219170">
                <a:buClr>
                  <a:srgbClr val="000000"/>
                </a:buClr>
                <a:defRPr/>
              </a:pPr>
              <a:t>2</a:t>
            </a:fld>
            <a:endParaRPr lang="en-US" kern="0">
              <a:solidFill>
                <a:srgbClr val="BF5030"/>
              </a:solidFill>
              <a:latin typeface="Franklin Gothic Book" panose="020B0503020102020204"/>
              <a:cs typeface="Arial"/>
              <a:sym typeface="Arial"/>
            </a:endParaRPr>
          </a:p>
        </p:txBody>
      </p:sp>
      <p:pic>
        <p:nvPicPr>
          <p:cNvPr id="9" name="Picture 8">
            <a:extLst>
              <a:ext uri="{FF2B5EF4-FFF2-40B4-BE49-F238E27FC236}">
                <a16:creationId xmlns:a16="http://schemas.microsoft.com/office/drawing/2014/main" id="{798A8414-8F71-2C1C-C1A7-FAF623D54337}"/>
              </a:ext>
            </a:extLst>
          </p:cNvPr>
          <p:cNvPicPr>
            <a:picLocks noChangeAspect="1"/>
          </p:cNvPicPr>
          <p:nvPr/>
        </p:nvPicPr>
        <p:blipFill>
          <a:blip r:embed="rId3"/>
          <a:srcRect t="20034"/>
          <a:stretch/>
        </p:blipFill>
        <p:spPr>
          <a:xfrm>
            <a:off x="0" y="1613699"/>
            <a:ext cx="12192000" cy="4132983"/>
          </a:xfrm>
          <a:prstGeom prst="rect">
            <a:avLst/>
          </a:prstGeom>
        </p:spPr>
      </p:pic>
      <p:sp>
        <p:nvSpPr>
          <p:cNvPr id="13" name="Title 12">
            <a:extLst>
              <a:ext uri="{FF2B5EF4-FFF2-40B4-BE49-F238E27FC236}">
                <a16:creationId xmlns:a16="http://schemas.microsoft.com/office/drawing/2014/main" id="{DD944BCE-49C9-9414-5230-BE09710CDFB4}"/>
              </a:ext>
            </a:extLst>
          </p:cNvPr>
          <p:cNvSpPr>
            <a:spLocks noGrp="1"/>
          </p:cNvSpPr>
          <p:nvPr>
            <p:ph type="title"/>
          </p:nvPr>
        </p:nvSpPr>
        <p:spPr>
          <a:xfrm>
            <a:off x="454068" y="288666"/>
            <a:ext cx="10515600" cy="1325033"/>
          </a:xfrm>
        </p:spPr>
        <p:txBody>
          <a:bodyPr/>
          <a:lstStyle/>
          <a:p>
            <a:r>
              <a:rPr lang="en-US"/>
              <a:t>About the Learning Policy Institute</a:t>
            </a:r>
            <a:endParaRPr lang="en-HK"/>
          </a:p>
        </p:txBody>
      </p:sp>
    </p:spTree>
    <p:extLst>
      <p:ext uri="{BB962C8B-B14F-4D97-AF65-F5344CB8AC3E}">
        <p14:creationId xmlns:p14="http://schemas.microsoft.com/office/powerpoint/2010/main" val="184470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6EE15A-E5B8-5026-1EA4-EB42E9D81351}"/>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AF79BF7-CF2C-FBE4-2C8D-DB004C425B1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684A48B-F2FD-3E53-6CD1-215C3647D276}"/>
              </a:ext>
            </a:extLst>
          </p:cNvPr>
          <p:cNvSpPr>
            <a:spLocks noGrp="1"/>
          </p:cNvSpPr>
          <p:nvPr>
            <p:ph type="sldNum" sz="quarter" idx="4"/>
          </p:nvPr>
        </p:nvSpPr>
        <p:spPr/>
        <p:txBody>
          <a:bodyPr/>
          <a:lstStyle/>
          <a:p>
            <a:fld id="{8FE50164-6C9E-C94E-8935-7483CE1EEFCA}" type="slidenum">
              <a:rPr lang="en-US" smtClean="0"/>
              <a:pPr/>
              <a:t>20</a:t>
            </a:fld>
            <a:endParaRPr lang="en-US">
              <a:latin typeface="+mn-lt"/>
            </a:endParaRPr>
          </a:p>
        </p:txBody>
      </p:sp>
      <p:pic>
        <p:nvPicPr>
          <p:cNvPr id="6" name="Picture 5" descr="A chart with different levels of preparation&#10;&#10;Description automatically generated">
            <a:extLst>
              <a:ext uri="{FF2B5EF4-FFF2-40B4-BE49-F238E27FC236}">
                <a16:creationId xmlns:a16="http://schemas.microsoft.com/office/drawing/2014/main" id="{16C5E4F4-9755-8E7F-3E50-E623C9E03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418" y="173312"/>
            <a:ext cx="10652567" cy="6002853"/>
          </a:xfrm>
          <a:prstGeom prst="rect">
            <a:avLst/>
          </a:prstGeom>
        </p:spPr>
      </p:pic>
    </p:spTree>
    <p:extLst>
      <p:ext uri="{BB962C8B-B14F-4D97-AF65-F5344CB8AC3E}">
        <p14:creationId xmlns:p14="http://schemas.microsoft.com/office/powerpoint/2010/main" val="43382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39A2B-50F8-D45D-148A-46261E697B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2AFF26-3BE9-16F0-C37C-D493AB779454}"/>
              </a:ext>
            </a:extLst>
          </p:cNvPr>
          <p:cNvSpPr>
            <a:spLocks noGrp="1"/>
          </p:cNvSpPr>
          <p:nvPr>
            <p:ph type="title"/>
          </p:nvPr>
        </p:nvSpPr>
        <p:spPr>
          <a:xfrm>
            <a:off x="280368" y="1"/>
            <a:ext cx="10545417" cy="1325033"/>
          </a:xfrm>
        </p:spPr>
        <p:txBody>
          <a:bodyPr>
            <a:noAutofit/>
          </a:bodyPr>
          <a:lstStyle/>
          <a:p>
            <a:r>
              <a:rPr lang="en-US" sz="4000" dirty="0">
                <a:cs typeface="Arial"/>
              </a:rPr>
              <a:t>Equitable distribution of well-qualified teachers </a:t>
            </a:r>
          </a:p>
        </p:txBody>
      </p:sp>
      <p:sp>
        <p:nvSpPr>
          <p:cNvPr id="6" name="TextBox 5">
            <a:extLst>
              <a:ext uri="{FF2B5EF4-FFF2-40B4-BE49-F238E27FC236}">
                <a16:creationId xmlns:a16="http://schemas.microsoft.com/office/drawing/2014/main" id="{913E6ADF-66BC-6F8B-23B5-E52227D6C657}"/>
              </a:ext>
            </a:extLst>
          </p:cNvPr>
          <p:cNvSpPr txBox="1"/>
          <p:nvPr/>
        </p:nvSpPr>
        <p:spPr>
          <a:xfrm>
            <a:off x="6632906" y="1130935"/>
            <a:ext cx="5394005" cy="4595810"/>
          </a:xfrm>
          <a:prstGeom prst="rect">
            <a:avLst/>
          </a:prstGeom>
          <a:noFill/>
          <a:ln w="38100">
            <a:solidFill>
              <a:schemeClr val="bg2"/>
            </a:solidFill>
          </a:ln>
        </p:spPr>
        <p:txBody>
          <a:bodyPr wrap="square" lIns="121920" tIns="60960" rIns="121920" bIns="60960" rtlCol="0" anchor="t">
            <a:spAutoFit/>
          </a:bodyPr>
          <a:lstStyle/>
          <a:p>
            <a:r>
              <a:rPr lang="en-HK" sz="2667" b="1" dirty="0"/>
              <a:t>Difference in percent of uncertified teachers between high and low poverty schools</a:t>
            </a:r>
            <a:endParaRPr lang="en-US" sz="2667" b="1" dirty="0"/>
          </a:p>
          <a:p>
            <a:endParaRPr lang="en-US" sz="1200" b="1" dirty="0">
              <a:solidFill>
                <a:schemeClr val="bg2"/>
              </a:solidFill>
            </a:endParaRPr>
          </a:p>
          <a:p>
            <a:r>
              <a:rPr lang="en-US" sz="2133" b="1" dirty="0">
                <a:solidFill>
                  <a:schemeClr val="bg2"/>
                </a:solidFill>
              </a:rPr>
              <a:t>United States: </a:t>
            </a:r>
            <a:r>
              <a:rPr lang="en-US" sz="2133" b="1" dirty="0"/>
              <a:t>3.3 pp</a:t>
            </a:r>
            <a:r>
              <a:rPr lang="en-US" sz="2133" dirty="0"/>
              <a:t> </a:t>
            </a:r>
          </a:p>
          <a:p>
            <a:pPr marL="463539" indent="-158747">
              <a:buFont typeface="Arial" panose="020B0604020202020204" pitchFamily="34" charset="0"/>
              <a:buChar char="•"/>
            </a:pPr>
            <a:r>
              <a:rPr lang="en-US" sz="2133" i="1" dirty="0">
                <a:solidFill>
                  <a:schemeClr val="accent3"/>
                </a:solidFill>
              </a:rPr>
              <a:t>High</a:t>
            </a:r>
            <a:r>
              <a:rPr lang="en-US" sz="2133" dirty="0"/>
              <a:t> poverty schools: </a:t>
            </a:r>
            <a:r>
              <a:rPr lang="en-US" sz="2133" dirty="0">
                <a:solidFill>
                  <a:schemeClr val="accent3"/>
                </a:solidFill>
              </a:rPr>
              <a:t>5.7%</a:t>
            </a:r>
          </a:p>
          <a:p>
            <a:pPr marL="463539" indent="-158747">
              <a:buFont typeface="Arial" panose="020B0604020202020204" pitchFamily="34" charset="0"/>
              <a:buChar char="•"/>
            </a:pPr>
            <a:r>
              <a:rPr lang="en-US" sz="2133" i="1" dirty="0">
                <a:solidFill>
                  <a:schemeClr val="accent3"/>
                </a:solidFill>
              </a:rPr>
              <a:t>Low</a:t>
            </a:r>
            <a:r>
              <a:rPr lang="en-US" sz="2133" dirty="0"/>
              <a:t> poverty schools: </a:t>
            </a:r>
            <a:r>
              <a:rPr lang="en-US" sz="2133" dirty="0">
                <a:solidFill>
                  <a:schemeClr val="accent3"/>
                </a:solidFill>
              </a:rPr>
              <a:t>2.4%</a:t>
            </a:r>
            <a:endParaRPr lang="en-US" sz="2133" dirty="0"/>
          </a:p>
          <a:p>
            <a:endParaRPr lang="en-US" sz="1200" b="1" dirty="0">
              <a:solidFill>
                <a:schemeClr val="bg2"/>
              </a:solidFill>
            </a:endParaRPr>
          </a:p>
          <a:p>
            <a:r>
              <a:rPr lang="en-US" sz="2133" b="1" dirty="0">
                <a:solidFill>
                  <a:schemeClr val="bg2"/>
                </a:solidFill>
              </a:rPr>
              <a:t>Highest: </a:t>
            </a:r>
            <a:r>
              <a:rPr lang="en-US" sz="2133" b="1" dirty="0"/>
              <a:t>7</a:t>
            </a:r>
            <a:r>
              <a:rPr lang="en-US" sz="2133" dirty="0"/>
              <a:t> states with gaps above 6.5 pp (AR, GA, KS, LA, MD, MI, TN)</a:t>
            </a:r>
          </a:p>
          <a:p>
            <a:endParaRPr lang="en-US" sz="1200" b="1" dirty="0">
              <a:solidFill>
                <a:schemeClr val="bg2"/>
              </a:solidFill>
            </a:endParaRPr>
          </a:p>
          <a:p>
            <a:r>
              <a:rPr lang="en-US" sz="2133" b="1" dirty="0">
                <a:solidFill>
                  <a:schemeClr val="bg2"/>
                </a:solidFill>
              </a:rPr>
              <a:t>Lowest: </a:t>
            </a:r>
            <a:r>
              <a:rPr lang="en-US" sz="2133" b="1" dirty="0"/>
              <a:t>6</a:t>
            </a:r>
            <a:r>
              <a:rPr lang="en-US" sz="2133" dirty="0"/>
              <a:t> states with negative gaps</a:t>
            </a:r>
          </a:p>
          <a:p>
            <a:r>
              <a:rPr lang="en-US" sz="2133" dirty="0"/>
              <a:t>(ND, NV, OR, RI, SD, WV)</a:t>
            </a:r>
            <a:endParaRPr lang="en-US" sz="2133" dirty="0">
              <a:solidFill>
                <a:schemeClr val="accent5"/>
              </a:solidFill>
            </a:endParaRPr>
          </a:p>
          <a:p>
            <a:pPr algn="ctr"/>
            <a:endParaRPr lang="en-US" sz="1200" b="1" dirty="0">
              <a:solidFill>
                <a:schemeClr val="accent5"/>
              </a:solidFill>
            </a:endParaRPr>
          </a:p>
          <a:p>
            <a:pPr algn="ctr"/>
            <a:r>
              <a:rPr lang="en-US" sz="1333" dirty="0"/>
              <a:t>Source: </a:t>
            </a:r>
            <a:r>
              <a:rPr lang="en-US" sz="1333" dirty="0">
                <a:hlinkClick r:id="rId3"/>
              </a:rPr>
              <a:t>Civil Rights Data Collection</a:t>
            </a:r>
            <a:r>
              <a:rPr lang="en-US" sz="1333" dirty="0"/>
              <a:t>, 2020-21</a:t>
            </a:r>
          </a:p>
        </p:txBody>
      </p:sp>
      <p:pic>
        <p:nvPicPr>
          <p:cNvPr id="2" name="Picture 1">
            <a:extLst>
              <a:ext uri="{FF2B5EF4-FFF2-40B4-BE49-F238E27FC236}">
                <a16:creationId xmlns:a16="http://schemas.microsoft.com/office/drawing/2014/main" id="{A83999F5-7721-9ACD-B9DC-472749B86E7A}"/>
              </a:ext>
            </a:extLst>
          </p:cNvPr>
          <p:cNvPicPr>
            <a:picLocks noChangeAspect="1"/>
          </p:cNvPicPr>
          <p:nvPr/>
        </p:nvPicPr>
        <p:blipFill>
          <a:blip r:embed="rId4"/>
          <a:srcRect t="11906"/>
          <a:stretch/>
        </p:blipFill>
        <p:spPr>
          <a:xfrm>
            <a:off x="278047" y="1654698"/>
            <a:ext cx="6096000" cy="4005269"/>
          </a:xfrm>
          <a:prstGeom prst="rect">
            <a:avLst/>
          </a:prstGeom>
        </p:spPr>
      </p:pic>
    </p:spTree>
    <p:extLst>
      <p:ext uri="{BB962C8B-B14F-4D97-AF65-F5344CB8AC3E}">
        <p14:creationId xmlns:p14="http://schemas.microsoft.com/office/powerpoint/2010/main" val="34077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9F78-F2AD-4F7B-D83F-09BD949A6E30}"/>
              </a:ext>
            </a:extLst>
          </p:cNvPr>
          <p:cNvSpPr>
            <a:spLocks noGrp="1"/>
          </p:cNvSpPr>
          <p:nvPr>
            <p:ph type="ctrTitle"/>
          </p:nvPr>
        </p:nvSpPr>
        <p:spPr/>
        <p:txBody>
          <a:bodyPr/>
          <a:lstStyle/>
          <a:p>
            <a:r>
              <a:rPr lang="en-US" dirty="0"/>
              <a:t>Policy Implications</a:t>
            </a:r>
          </a:p>
        </p:txBody>
      </p:sp>
    </p:spTree>
    <p:extLst>
      <p:ext uri="{BB962C8B-B14F-4D97-AF65-F5344CB8AC3E}">
        <p14:creationId xmlns:p14="http://schemas.microsoft.com/office/powerpoint/2010/main" val="4006681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62323B-507D-0A0D-3E54-EF52B1607210}"/>
              </a:ext>
            </a:extLst>
          </p:cNvPr>
          <p:cNvSpPr>
            <a:spLocks noGrp="1"/>
          </p:cNvSpPr>
          <p:nvPr>
            <p:ph type="body" idx="1"/>
          </p:nvPr>
        </p:nvSpPr>
        <p:spPr/>
        <p:txBody>
          <a:bodyPr/>
          <a:lstStyle/>
          <a:p>
            <a:r>
              <a:rPr lang="en-US"/>
              <a:t>Improve service scholarship and loan forgiveness programs</a:t>
            </a:r>
          </a:p>
          <a:p>
            <a:r>
              <a:rPr lang="en-US"/>
              <a:t>Increase affordability of comprehensive preparation</a:t>
            </a:r>
          </a:p>
          <a:p>
            <a:r>
              <a:rPr lang="en-US"/>
              <a:t>Provide high-quality mentoring for all beginning teachers</a:t>
            </a:r>
          </a:p>
          <a:p>
            <a:r>
              <a:rPr lang="en-US"/>
              <a:t>Bolster teacher’s net compensation</a:t>
            </a:r>
          </a:p>
          <a:p>
            <a:r>
              <a:rPr lang="en-US"/>
              <a:t>Improve working conditions</a:t>
            </a:r>
          </a:p>
          <a:p>
            <a:endParaRPr lang="en-US"/>
          </a:p>
          <a:p>
            <a:endParaRPr lang="en-US"/>
          </a:p>
          <a:p>
            <a:endParaRPr lang="en-US"/>
          </a:p>
          <a:p>
            <a:endParaRPr lang="en-US"/>
          </a:p>
        </p:txBody>
      </p:sp>
      <p:sp>
        <p:nvSpPr>
          <p:cNvPr id="3" name="Title 2">
            <a:extLst>
              <a:ext uri="{FF2B5EF4-FFF2-40B4-BE49-F238E27FC236}">
                <a16:creationId xmlns:a16="http://schemas.microsoft.com/office/drawing/2014/main" id="{3F85A30B-EB71-87F1-74D3-327FC4655097}"/>
              </a:ext>
            </a:extLst>
          </p:cNvPr>
          <p:cNvSpPr>
            <a:spLocks noGrp="1"/>
          </p:cNvSpPr>
          <p:nvPr>
            <p:ph type="title"/>
          </p:nvPr>
        </p:nvSpPr>
        <p:spPr/>
        <p:txBody>
          <a:bodyPr>
            <a:normAutofit fontScale="90000"/>
          </a:bodyPr>
          <a:lstStyle/>
          <a:p>
            <a:r>
              <a:rPr lang="en-US"/>
              <a:t>Policy Strategies to Support Access to a Stable, Well-Prepared, and Diverse Educator Workforce</a:t>
            </a:r>
          </a:p>
        </p:txBody>
      </p:sp>
      <p:sp>
        <p:nvSpPr>
          <p:cNvPr id="4" name="Slide Number Placeholder 3">
            <a:extLst>
              <a:ext uri="{FF2B5EF4-FFF2-40B4-BE49-F238E27FC236}">
                <a16:creationId xmlns:a16="http://schemas.microsoft.com/office/drawing/2014/main" id="{FC78F4DF-A017-ACE3-D20D-148176D89AB6}"/>
              </a:ext>
            </a:extLst>
          </p:cNvPr>
          <p:cNvSpPr>
            <a:spLocks noGrp="1"/>
          </p:cNvSpPr>
          <p:nvPr>
            <p:ph type="sldNum" sz="quarter" idx="4"/>
          </p:nvPr>
        </p:nvSpPr>
        <p:spPr/>
        <p:txBody>
          <a:bodyPr/>
          <a:lstStyle/>
          <a:p>
            <a:fld id="{8FE50164-6C9E-C94E-8935-7483CE1EEFCA}" type="slidenum">
              <a:rPr lang="en-US" smtClean="0"/>
              <a:pPr/>
              <a:t>23</a:t>
            </a:fld>
            <a:endParaRPr lang="en-US">
              <a:latin typeface="+mn-lt"/>
            </a:endParaRPr>
          </a:p>
        </p:txBody>
      </p:sp>
    </p:spTree>
    <p:extLst>
      <p:ext uri="{BB962C8B-B14F-4D97-AF65-F5344CB8AC3E}">
        <p14:creationId xmlns:p14="http://schemas.microsoft.com/office/powerpoint/2010/main" val="428794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BF5F4-A8BF-747C-25E6-313929D129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088239-60B1-5D58-F1CE-75E64C4B95F5}"/>
              </a:ext>
            </a:extLst>
          </p:cNvPr>
          <p:cNvSpPr>
            <a:spLocks noGrp="1"/>
          </p:cNvSpPr>
          <p:nvPr>
            <p:ph type="sldNum" idx="12"/>
          </p:nvPr>
        </p:nvSpPr>
        <p:spPr/>
        <p:txBody>
          <a:bodyPr/>
          <a:lstStyle/>
          <a:p>
            <a:fld id="{8FE50164-6C9E-C94E-8935-7483CE1EEFCA}" type="slidenum">
              <a:rPr lang="en-US" smtClean="0"/>
              <a:pPr/>
              <a:t>24</a:t>
            </a:fld>
            <a:endParaRPr lang="en-US">
              <a:latin typeface="+mn-lt"/>
            </a:endParaRPr>
          </a:p>
        </p:txBody>
      </p:sp>
      <p:sp>
        <p:nvSpPr>
          <p:cNvPr id="3" name="Title 2">
            <a:extLst>
              <a:ext uri="{FF2B5EF4-FFF2-40B4-BE49-F238E27FC236}">
                <a16:creationId xmlns:a16="http://schemas.microsoft.com/office/drawing/2014/main" id="{A3469C02-3C2D-F5AA-D00F-BE6282A0FE88}"/>
              </a:ext>
            </a:extLst>
          </p:cNvPr>
          <p:cNvSpPr>
            <a:spLocks noGrp="1"/>
          </p:cNvSpPr>
          <p:nvPr>
            <p:ph type="title"/>
          </p:nvPr>
        </p:nvSpPr>
        <p:spPr/>
        <p:txBody>
          <a:bodyPr/>
          <a:lstStyle/>
          <a:p>
            <a:r>
              <a:rPr lang="en-US" dirty="0"/>
              <a:t>National Board Certification</a:t>
            </a:r>
          </a:p>
        </p:txBody>
      </p:sp>
      <p:sp>
        <p:nvSpPr>
          <p:cNvPr id="6" name="Text Placeholder 5">
            <a:extLst>
              <a:ext uri="{FF2B5EF4-FFF2-40B4-BE49-F238E27FC236}">
                <a16:creationId xmlns:a16="http://schemas.microsoft.com/office/drawing/2014/main" id="{6D77F057-ED05-3F2B-1F85-356493EBCC8A}"/>
              </a:ext>
            </a:extLst>
          </p:cNvPr>
          <p:cNvSpPr>
            <a:spLocks noGrp="1"/>
          </p:cNvSpPr>
          <p:nvPr>
            <p:ph type="body" idx="1"/>
          </p:nvPr>
        </p:nvSpPr>
        <p:spPr>
          <a:xfrm>
            <a:off x="702733" y="1707845"/>
            <a:ext cx="5508524" cy="4284033"/>
          </a:xfrm>
        </p:spPr>
        <p:txBody>
          <a:bodyPr/>
          <a:lstStyle/>
          <a:p>
            <a:r>
              <a:rPr lang="en-US" sz="2667" dirty="0"/>
              <a:t>Supports teacher retention and student learning.</a:t>
            </a:r>
          </a:p>
          <a:p>
            <a:r>
              <a:rPr lang="en-US" sz="2667" dirty="0"/>
              <a:t>Supports teacher leadership and expertise.</a:t>
            </a:r>
          </a:p>
        </p:txBody>
      </p:sp>
      <p:sp>
        <p:nvSpPr>
          <p:cNvPr id="7" name="Text Placeholder 6">
            <a:extLst>
              <a:ext uri="{FF2B5EF4-FFF2-40B4-BE49-F238E27FC236}">
                <a16:creationId xmlns:a16="http://schemas.microsoft.com/office/drawing/2014/main" id="{7050FC8E-0CAD-3719-C655-F03DC008A658}"/>
              </a:ext>
            </a:extLst>
          </p:cNvPr>
          <p:cNvSpPr>
            <a:spLocks noGrp="1"/>
          </p:cNvSpPr>
          <p:nvPr>
            <p:ph type="body" idx="13"/>
          </p:nvPr>
        </p:nvSpPr>
        <p:spPr>
          <a:xfrm>
            <a:off x="6211256" y="1707845"/>
            <a:ext cx="5007077" cy="4284033"/>
          </a:xfrm>
        </p:spPr>
        <p:txBody>
          <a:bodyPr/>
          <a:lstStyle/>
          <a:p>
            <a:r>
              <a:rPr lang="en-US" sz="2667" dirty="0"/>
              <a:t>State Policy:</a:t>
            </a:r>
          </a:p>
          <a:p>
            <a:pPr lvl="1"/>
            <a:r>
              <a:rPr lang="en-US" dirty="0">
                <a:solidFill>
                  <a:schemeClr val="bg1"/>
                </a:solidFill>
              </a:rPr>
              <a:t>MD: Annual $10,000 salary increase. Additional $7,000 for teachers staying or moving to low performing schools.</a:t>
            </a:r>
          </a:p>
          <a:p>
            <a:pPr lvl="1"/>
            <a:r>
              <a:rPr lang="en-US" dirty="0">
                <a:solidFill>
                  <a:schemeClr val="bg1"/>
                </a:solidFill>
              </a:rPr>
              <a:t>AL: $5,000 annual stipend; additional $5,000 for working in certain subject areas and schools.</a:t>
            </a:r>
          </a:p>
          <a:p>
            <a:pPr lvl="1"/>
            <a:endParaRPr lang="en-US" dirty="0"/>
          </a:p>
        </p:txBody>
      </p:sp>
    </p:spTree>
    <p:extLst>
      <p:ext uri="{BB962C8B-B14F-4D97-AF65-F5344CB8AC3E}">
        <p14:creationId xmlns:p14="http://schemas.microsoft.com/office/powerpoint/2010/main" val="25709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D9899E6-DC74-A04D-8B5A-25436288A709}"/>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2BB30FB0-92BA-F643-B6DD-B4265E047615}"/>
              </a:ext>
            </a:extLst>
          </p:cNvPr>
          <p:cNvSpPr>
            <a:spLocks noGrp="1"/>
          </p:cNvSpPr>
          <p:nvPr>
            <p:ph type="title"/>
          </p:nvPr>
        </p:nvSpPr>
        <p:spPr>
          <a:xfrm>
            <a:off x="130628" y="1"/>
            <a:ext cx="11697195" cy="1325033"/>
          </a:xfrm>
        </p:spPr>
        <p:txBody>
          <a:bodyPr>
            <a:normAutofit/>
          </a:bodyPr>
          <a:lstStyle/>
          <a:p>
            <a:pPr algn="ctr"/>
            <a:r>
              <a:rPr lang="en-US" sz="3600" dirty="0">
                <a:cs typeface="Calibri" panose="020F0502020204030204" pitchFamily="34" charset="0"/>
              </a:rPr>
              <a:t>Broadening Access to</a:t>
            </a:r>
            <a:br>
              <a:rPr lang="en-US" sz="3600" dirty="0">
                <a:cs typeface="Calibri" panose="020F0502020204030204" pitchFamily="34" charset="0"/>
              </a:rPr>
            </a:br>
            <a:r>
              <a:rPr lang="en-US" sz="3600" dirty="0">
                <a:cs typeface="Calibri" panose="020F0502020204030204" pitchFamily="34" charset="0"/>
              </a:rPr>
              <a:t>High-Quality &amp; Affordable Preparation</a:t>
            </a:r>
          </a:p>
        </p:txBody>
      </p:sp>
      <p:sp>
        <p:nvSpPr>
          <p:cNvPr id="7" name="Content Placeholder 6">
            <a:extLst>
              <a:ext uri="{FF2B5EF4-FFF2-40B4-BE49-F238E27FC236}">
                <a16:creationId xmlns:a16="http://schemas.microsoft.com/office/drawing/2014/main" id="{703A722C-0448-B547-B2F1-73ED54359E0A}"/>
              </a:ext>
            </a:extLst>
          </p:cNvPr>
          <p:cNvSpPr>
            <a:spLocks noGrp="1"/>
          </p:cNvSpPr>
          <p:nvPr>
            <p:ph idx="4294967295"/>
          </p:nvPr>
        </p:nvSpPr>
        <p:spPr>
          <a:xfrm>
            <a:off x="295338" y="1620771"/>
            <a:ext cx="6652311" cy="3616459"/>
          </a:xfrm>
        </p:spPr>
        <p:txBody>
          <a:bodyPr>
            <a:normAutofit/>
          </a:bodyPr>
          <a:lstStyle/>
          <a:p>
            <a:pPr marL="457189" indent="-457189"/>
            <a:r>
              <a:rPr lang="en-US" sz="2667" dirty="0">
                <a:latin typeface="Franklin Gothic Book" panose="020B0503020102020204" pitchFamily="34" charset="0"/>
                <a:cs typeface="Calibri" panose="020F0502020204030204" pitchFamily="34" charset="0"/>
              </a:rPr>
              <a:t>High-Retention Pathways into Teaching</a:t>
            </a:r>
          </a:p>
          <a:p>
            <a:pPr lvl="1"/>
            <a:r>
              <a:rPr lang="en-US" sz="2667" dirty="0">
                <a:latin typeface="Franklin Gothic Book" panose="020B0503020102020204" pitchFamily="34" charset="0"/>
                <a:cs typeface="Calibri" panose="020F0502020204030204" pitchFamily="34" charset="0"/>
              </a:rPr>
              <a:t>	</a:t>
            </a:r>
            <a:r>
              <a:rPr lang="en-US" dirty="0">
                <a:latin typeface="Franklin Gothic Book" panose="020B0503020102020204" pitchFamily="34" charset="0"/>
                <a:cs typeface="Calibri" panose="020F0502020204030204" pitchFamily="34" charset="0"/>
              </a:rPr>
              <a:t>Teacher Residencies</a:t>
            </a:r>
          </a:p>
          <a:p>
            <a:r>
              <a:rPr lang="en-US" dirty="0">
                <a:latin typeface="Franklin Gothic Book" panose="020B0503020102020204" pitchFamily="34" charset="0"/>
                <a:cs typeface="Calibri" panose="020F0502020204030204" pitchFamily="34" charset="0"/>
              </a:rPr>
              <a:t>	Grow-Your-Own Programs</a:t>
            </a:r>
          </a:p>
          <a:p>
            <a:r>
              <a:rPr lang="en-US" dirty="0">
                <a:latin typeface="Franklin Gothic Book" panose="020B0503020102020204" pitchFamily="34" charset="0"/>
                <a:cs typeface="Calibri" panose="020F0502020204030204" pitchFamily="34" charset="0"/>
              </a:rPr>
              <a:t>	Registered Apprenticeships </a:t>
            </a:r>
          </a:p>
          <a:p>
            <a:pPr marL="457189" indent="-457189"/>
            <a:r>
              <a:rPr lang="en-US" sz="2667" dirty="0">
                <a:latin typeface="Franklin Gothic Book" panose="020B0503020102020204" pitchFamily="34" charset="0"/>
                <a:cs typeface="Calibri" panose="020F0502020204030204" pitchFamily="34" charset="0"/>
              </a:rPr>
              <a:t>Service Scholarships/Loan Forgiveness</a:t>
            </a:r>
          </a:p>
          <a:p>
            <a:pPr marL="457178" indent="-457178"/>
            <a:endParaRPr lang="en-US" sz="2667" dirty="0">
              <a:latin typeface="Calibri" panose="020F0502020204030204" pitchFamily="34" charset="0"/>
              <a:cs typeface="Calibri" panose="020F0502020204030204" pitchFamily="34" charset="0"/>
            </a:endParaRPr>
          </a:p>
          <a:p>
            <a:pPr marL="228589" indent="-228589">
              <a:buFont typeface="Courier New" panose="02070309020205020404" pitchFamily="49" charset="0"/>
              <a:buChar char="o"/>
            </a:pPr>
            <a:endParaRPr lang="en-US" sz="1100" dirty="0">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899FE44-3828-4E0D-A988-71597F6ABC1D}"/>
              </a:ext>
            </a:extLst>
          </p:cNvPr>
          <p:cNvSpPr txBox="1"/>
          <p:nvPr/>
        </p:nvSpPr>
        <p:spPr>
          <a:xfrm>
            <a:off x="706843" y="4637064"/>
            <a:ext cx="5829300" cy="1200329"/>
          </a:xfrm>
          <a:prstGeom prst="rect">
            <a:avLst/>
          </a:prstGeom>
          <a:noFill/>
        </p:spPr>
        <p:txBody>
          <a:bodyPr wrap="square" rtlCol="0">
            <a:spAutoFit/>
          </a:bodyPr>
          <a:lstStyle/>
          <a:p>
            <a:pPr algn="ctr"/>
            <a:r>
              <a:rPr lang="en-US" sz="2400" dirty="0">
                <a:solidFill>
                  <a:schemeClr val="accent3"/>
                </a:solidFill>
                <a:latin typeface="Franklin Gothic Medium" panose="020B0603020102020204" pitchFamily="34" charset="0"/>
                <a:cs typeface="Calibri" panose="020F0502020204030204" pitchFamily="34" charset="0"/>
              </a:rPr>
              <a:t>Reduce </a:t>
            </a:r>
            <a:r>
              <a:rPr lang="en-US" sz="2400" i="1" dirty="0">
                <a:solidFill>
                  <a:schemeClr val="accent3"/>
                </a:solidFill>
                <a:latin typeface="Franklin Gothic Medium" panose="020B0603020102020204" pitchFamily="34" charset="0"/>
                <a:cs typeface="Calibri" panose="020F0502020204030204" pitchFamily="34" charset="0"/>
              </a:rPr>
              <a:t>barriers</a:t>
            </a:r>
            <a:r>
              <a:rPr lang="en-US" sz="2400" dirty="0">
                <a:solidFill>
                  <a:schemeClr val="accent3"/>
                </a:solidFill>
                <a:latin typeface="Franklin Gothic Medium" panose="020B0603020102020204" pitchFamily="34" charset="0"/>
                <a:cs typeface="Calibri" panose="020F0502020204030204" pitchFamily="34" charset="0"/>
              </a:rPr>
              <a:t> to accessing high-quality preparation, not standards</a:t>
            </a:r>
          </a:p>
          <a:p>
            <a:endParaRPr lang="en-US" sz="2400" dirty="0"/>
          </a:p>
        </p:txBody>
      </p:sp>
      <p:pic>
        <p:nvPicPr>
          <p:cNvPr id="5" name="Picture 4" descr="A diagram of a teacher&#10;&#10;Description automatically generated">
            <a:extLst>
              <a:ext uri="{FF2B5EF4-FFF2-40B4-BE49-F238E27FC236}">
                <a16:creationId xmlns:a16="http://schemas.microsoft.com/office/drawing/2014/main" id="{8AE9BD45-3997-4212-8721-985C4EB6B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76" y="1612765"/>
            <a:ext cx="5348403" cy="3932875"/>
          </a:xfrm>
          <a:prstGeom prst="rect">
            <a:avLst/>
          </a:prstGeom>
        </p:spPr>
      </p:pic>
      <p:sp>
        <p:nvSpPr>
          <p:cNvPr id="6" name="TextBox 5">
            <a:extLst>
              <a:ext uri="{FF2B5EF4-FFF2-40B4-BE49-F238E27FC236}">
                <a16:creationId xmlns:a16="http://schemas.microsoft.com/office/drawing/2014/main" id="{9D1F8887-8F31-3630-3893-F711158F55AB}"/>
              </a:ext>
            </a:extLst>
          </p:cNvPr>
          <p:cNvSpPr txBox="1"/>
          <p:nvPr/>
        </p:nvSpPr>
        <p:spPr>
          <a:xfrm>
            <a:off x="8115301" y="5695773"/>
            <a:ext cx="3055532" cy="600164"/>
          </a:xfrm>
          <a:prstGeom prst="rect">
            <a:avLst/>
          </a:prstGeom>
          <a:noFill/>
        </p:spPr>
        <p:txBody>
          <a:bodyPr wrap="square" rtlCol="0">
            <a:spAutoFit/>
          </a:bodyPr>
          <a:lstStyle/>
          <a:p>
            <a:r>
              <a:rPr lang="en-US" sz="1100" u="sng" spc="-11" dirty="0"/>
              <a:t>Source: Garcia (2024, Feb. 6) </a:t>
            </a:r>
            <a:r>
              <a:rPr lang="en-US" sz="1100" u="sng" dirty="0">
                <a:hlinkClick r:id="rId4">
                  <a:extLst>
                    <a:ext uri="{A12FA001-AC4F-418D-AE19-62706E023703}">
                      <ahyp:hlinkClr xmlns:ahyp="http://schemas.microsoft.com/office/drawing/2018/hyperlinkcolor" val="tx"/>
                    </a:ext>
                  </a:extLst>
                </a:hlinkClick>
              </a:rPr>
              <a:t>What's the Difference Between GYO, Teacher Residency, and Teacher RA?</a:t>
            </a:r>
            <a:endParaRPr lang="en-US" sz="1100" u="sng" dirty="0"/>
          </a:p>
        </p:txBody>
      </p:sp>
    </p:spTree>
    <p:extLst>
      <p:ext uri="{BB962C8B-B14F-4D97-AF65-F5344CB8AC3E}">
        <p14:creationId xmlns:p14="http://schemas.microsoft.com/office/powerpoint/2010/main" val="21115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92611"/>
            <a:ext cx="11081657" cy="4953779"/>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1121228" y="127561"/>
            <a:ext cx="10515600" cy="1325033"/>
          </a:xfrm>
        </p:spPr>
        <p:txBody>
          <a:bodyPr>
            <a:normAutofit/>
          </a:bodyPr>
          <a:lstStyle/>
          <a:p>
            <a:r>
              <a:rPr lang="en-US" dirty="0"/>
              <a:t>Key Characteristics of Teacher Residencies</a:t>
            </a:r>
          </a:p>
        </p:txBody>
      </p:sp>
      <p:grpSp>
        <p:nvGrpSpPr>
          <p:cNvPr id="6" name="Group 5">
            <a:extLst>
              <a:ext uri="{FF2B5EF4-FFF2-40B4-BE49-F238E27FC236}">
                <a16:creationId xmlns:a16="http://schemas.microsoft.com/office/drawing/2014/main" id="{051A49D2-A5DE-DFC7-D408-43E454F28A1C}"/>
              </a:ext>
            </a:extLst>
          </p:cNvPr>
          <p:cNvGrpSpPr/>
          <p:nvPr/>
        </p:nvGrpSpPr>
        <p:grpSpPr>
          <a:xfrm>
            <a:off x="910647" y="1487611"/>
            <a:ext cx="10065125" cy="5103266"/>
            <a:chOff x="309327" y="1148567"/>
            <a:chExt cx="7548844" cy="3827449"/>
          </a:xfrm>
        </p:grpSpPr>
        <p:sp>
          <p:nvSpPr>
            <p:cNvPr id="19" name="TextBox 18"/>
            <p:cNvSpPr txBox="1"/>
            <p:nvPr/>
          </p:nvSpPr>
          <p:spPr>
            <a:xfrm>
              <a:off x="3534971" y="3183250"/>
              <a:ext cx="1424998" cy="1281120"/>
            </a:xfrm>
            <a:prstGeom prst="rect">
              <a:avLst/>
            </a:prstGeom>
            <a:noFill/>
          </p:spPr>
          <p:txBody>
            <a:bodyPr wrap="square" rtlCol="0">
              <a:spAutoFit/>
            </a:bodyPr>
            <a:lstStyle/>
            <a:p>
              <a:pPr algn="ctr">
                <a:lnSpc>
                  <a:spcPts val="1351"/>
                </a:lnSpc>
              </a:pPr>
              <a:r>
                <a:rPr lang="en-US" sz="1300" dirty="0">
                  <a:latin typeface="Arial" charset="0"/>
                  <a:ea typeface="Arial" charset="0"/>
                  <a:cs typeface="Arial" charset="0"/>
                </a:rPr>
                <a:t>Full year residency w/ expert mentor teacher</a:t>
              </a:r>
            </a:p>
            <a:p>
              <a:pPr algn="ctr">
                <a:lnSpc>
                  <a:spcPts val="1351"/>
                </a:lnSpc>
              </a:pPr>
              <a:r>
                <a:rPr lang="en-US" sz="1300" i="1" dirty="0">
                  <a:latin typeface="Arial" charset="0"/>
                  <a:ea typeface="Arial" charset="0"/>
                  <a:cs typeface="Arial" charset="0"/>
                </a:rPr>
                <a:t>~ 900 hours clinical experiences</a:t>
              </a:r>
            </a:p>
            <a:p>
              <a:pPr algn="ctr">
                <a:lnSpc>
                  <a:spcPts val="1351"/>
                </a:lnSpc>
              </a:pPr>
              <a:r>
                <a:rPr lang="en-US" sz="1300" dirty="0">
                  <a:latin typeface="Arial" charset="0"/>
                  <a:ea typeface="Arial" charset="0"/>
                  <a:cs typeface="Arial" charset="0"/>
                </a:rPr>
                <a:t>&amp; </a:t>
              </a:r>
            </a:p>
            <a:p>
              <a:pPr algn="ctr">
                <a:lnSpc>
                  <a:spcPts val="1351"/>
                </a:lnSpc>
              </a:pPr>
              <a:r>
                <a:rPr lang="en-US" sz="1300" dirty="0">
                  <a:latin typeface="Arial" charset="0"/>
                  <a:ea typeface="Arial" charset="0"/>
                  <a:cs typeface="Arial" charset="0"/>
                </a:rPr>
                <a:t>Integrated coursework</a:t>
              </a:r>
            </a:p>
            <a:p>
              <a:pPr algn="ctr">
                <a:lnSpc>
                  <a:spcPts val="1351"/>
                </a:lnSpc>
              </a:pPr>
              <a:endParaRPr lang="en-US" sz="1300" dirty="0">
                <a:latin typeface="Arial" charset="0"/>
                <a:ea typeface="Arial" charset="0"/>
                <a:cs typeface="Arial" charset="0"/>
              </a:endParaRPr>
            </a:p>
            <a:p>
              <a:pPr algn="ctr">
                <a:lnSpc>
                  <a:spcPts val="1351"/>
                </a:lnSpc>
              </a:pPr>
              <a:r>
                <a:rPr lang="en-US" sz="1300" dirty="0">
                  <a:latin typeface="Arial" charset="0"/>
                  <a:ea typeface="Arial" charset="0"/>
                  <a:cs typeface="Arial" charset="0"/>
                  <a:sym typeface="Wingdings" pitchFamily="2" charset="2"/>
                </a:rPr>
                <a:t> BA + Credential, often a MA</a:t>
              </a:r>
              <a:r>
                <a:rPr lang="en-US" sz="1300" dirty="0">
                  <a:latin typeface="Arial" charset="0"/>
                  <a:ea typeface="Arial" charset="0"/>
                  <a:cs typeface="Arial" charset="0"/>
                </a:rPr>
                <a:t> </a:t>
              </a:r>
            </a:p>
          </p:txBody>
        </p:sp>
        <p:sp>
          <p:nvSpPr>
            <p:cNvPr id="20" name="TextBox 19"/>
            <p:cNvSpPr txBox="1"/>
            <p:nvPr/>
          </p:nvSpPr>
          <p:spPr>
            <a:xfrm>
              <a:off x="6730673" y="2395367"/>
              <a:ext cx="1127498" cy="473206"/>
            </a:xfrm>
            <a:prstGeom prst="rect">
              <a:avLst/>
            </a:prstGeom>
            <a:noFill/>
          </p:spPr>
          <p:txBody>
            <a:bodyPr wrap="square" rtlCol="0">
              <a:spAutoFit/>
            </a:bodyPr>
            <a:lstStyle/>
            <a:p>
              <a:pPr algn="ctr">
                <a:lnSpc>
                  <a:spcPts val="1351"/>
                </a:lnSpc>
              </a:pPr>
              <a:r>
                <a:rPr lang="en-US" sz="1300" dirty="0">
                  <a:latin typeface="Arial" charset="0"/>
                  <a:ea typeface="Arial" charset="0"/>
                  <a:cs typeface="Arial" charset="0"/>
                </a:rPr>
                <a:t>Improved teaching &amp; learning</a:t>
              </a:r>
            </a:p>
          </p:txBody>
        </p:sp>
        <p:sp>
          <p:nvSpPr>
            <p:cNvPr id="21" name="TextBox 20"/>
            <p:cNvSpPr txBox="1"/>
            <p:nvPr/>
          </p:nvSpPr>
          <p:spPr>
            <a:xfrm>
              <a:off x="6770213" y="3732441"/>
              <a:ext cx="1028700" cy="473206"/>
            </a:xfrm>
            <a:prstGeom prst="rect">
              <a:avLst/>
            </a:prstGeom>
            <a:noFill/>
          </p:spPr>
          <p:txBody>
            <a:bodyPr wrap="square" rtlCol="0">
              <a:spAutoFit/>
            </a:bodyPr>
            <a:lstStyle/>
            <a:p>
              <a:pPr algn="ctr">
                <a:lnSpc>
                  <a:spcPts val="1351"/>
                </a:lnSpc>
              </a:pPr>
              <a:r>
                <a:rPr lang="en-US" sz="1300" dirty="0">
                  <a:latin typeface="Arial" charset="0"/>
                  <a:ea typeface="Arial" charset="0"/>
                  <a:cs typeface="Arial" charset="0"/>
                </a:rPr>
                <a:t>Stronger teacher preparation</a:t>
              </a:r>
            </a:p>
          </p:txBody>
        </p:sp>
        <p:cxnSp>
          <p:nvCxnSpPr>
            <p:cNvPr id="22" name="Straight Arrow Connector 21"/>
            <p:cNvCxnSpPr/>
            <p:nvPr/>
          </p:nvCxnSpPr>
          <p:spPr>
            <a:xfrm>
              <a:off x="2717427" y="1898789"/>
              <a:ext cx="0" cy="296357"/>
            </a:xfrm>
            <a:prstGeom prst="straightConnector1">
              <a:avLst/>
            </a:prstGeom>
            <a:ln w="47625">
              <a:solidFill>
                <a:schemeClr val="tx1"/>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90595" y="2957228"/>
              <a:ext cx="876637" cy="369332"/>
            </a:xfrm>
            <a:prstGeom prst="rect">
              <a:avLst/>
            </a:prstGeom>
            <a:noFill/>
          </p:spPr>
          <p:txBody>
            <a:bodyPr wrap="square" rtlCol="0">
              <a:spAutoFit/>
            </a:bodyPr>
            <a:lstStyle/>
            <a:p>
              <a:pPr algn="ctr"/>
              <a:r>
                <a:rPr lang="en-US" sz="1300" dirty="0">
                  <a:latin typeface="Arial" charset="0"/>
                  <a:ea typeface="Arial" charset="0"/>
                  <a:cs typeface="Arial" charset="0"/>
                </a:rPr>
                <a:t>Selective Cohort</a:t>
              </a:r>
            </a:p>
          </p:txBody>
        </p:sp>
        <p:cxnSp>
          <p:nvCxnSpPr>
            <p:cNvPr id="44" name="Straight Arrow Connector 43"/>
            <p:cNvCxnSpPr/>
            <p:nvPr/>
          </p:nvCxnSpPr>
          <p:spPr>
            <a:xfrm>
              <a:off x="5235242" y="2556852"/>
              <a:ext cx="0" cy="296357"/>
            </a:xfrm>
            <a:prstGeom prst="straightConnector1">
              <a:avLst/>
            </a:prstGeom>
            <a:ln w="47625">
              <a:solidFill>
                <a:schemeClr val="tx1"/>
              </a:solidFill>
              <a:tailEnd type="triangle"/>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574958" y="2309412"/>
              <a:ext cx="0" cy="296357"/>
            </a:xfrm>
            <a:prstGeom prst="straightConnector1">
              <a:avLst/>
            </a:prstGeom>
            <a:ln w="47625">
              <a:solidFill>
                <a:schemeClr val="tx1"/>
              </a:solidFill>
              <a:tailEnd type="triangle"/>
            </a:ln>
            <a:scene3d>
              <a:camera prst="orthographicFront">
                <a:rot lat="0" lon="0" rev="75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574958" y="3088957"/>
              <a:ext cx="0" cy="296357"/>
            </a:xfrm>
            <a:prstGeom prst="straightConnector1">
              <a:avLst/>
            </a:prstGeom>
            <a:ln w="47625">
              <a:solidFill>
                <a:schemeClr val="tx1"/>
              </a:solidFill>
              <a:tailEnd type="triangle"/>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1491" y="3086506"/>
              <a:ext cx="739142" cy="519373"/>
            </a:xfrm>
            <a:prstGeom prst="rect">
              <a:avLst/>
            </a:prstGeom>
            <a:noFill/>
          </p:spPr>
          <p:txBody>
            <a:bodyPr wrap="square" rtlCol="0">
              <a:spAutoFit/>
            </a:bodyPr>
            <a:lstStyle/>
            <a:p>
              <a:pPr algn="ctr"/>
              <a:r>
                <a:rPr lang="en-US" sz="1300" dirty="0">
                  <a:latin typeface="Arial" charset="0"/>
                  <a:ea typeface="Arial" charset="0"/>
                  <a:cs typeface="Arial" charset="0"/>
                </a:rPr>
                <a:t>Early career mentoring</a:t>
              </a:r>
            </a:p>
          </p:txBody>
        </p:sp>
        <p:cxnSp>
          <p:nvCxnSpPr>
            <p:cNvPr id="43" name="Straight Arrow Connector 42"/>
            <p:cNvCxnSpPr/>
            <p:nvPr/>
          </p:nvCxnSpPr>
          <p:spPr>
            <a:xfrm>
              <a:off x="3307999" y="2605768"/>
              <a:ext cx="0" cy="296357"/>
            </a:xfrm>
            <a:prstGeom prst="straightConnector1">
              <a:avLst/>
            </a:prstGeom>
            <a:ln w="47625">
              <a:solidFill>
                <a:schemeClr val="tx1"/>
              </a:solidFill>
              <a:tailEnd type="triangle"/>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719041" y="3347626"/>
              <a:ext cx="0" cy="296357"/>
            </a:xfrm>
            <a:prstGeom prst="straightConnector1">
              <a:avLst/>
            </a:prstGeom>
            <a:ln w="47625">
              <a:solidFill>
                <a:schemeClr val="tx1"/>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79109" y="4108523"/>
              <a:ext cx="876637" cy="369332"/>
            </a:xfrm>
            <a:prstGeom prst="rect">
              <a:avLst/>
            </a:prstGeom>
            <a:noFill/>
          </p:spPr>
          <p:txBody>
            <a:bodyPr wrap="square" rtlCol="0">
              <a:spAutoFit/>
            </a:bodyPr>
            <a:lstStyle/>
            <a:p>
              <a:pPr algn="ctr"/>
              <a:r>
                <a:rPr lang="en-US" sz="1300" dirty="0">
                  <a:latin typeface="Arial" charset="0"/>
                  <a:ea typeface="Arial" charset="0"/>
                  <a:cs typeface="Arial" charset="0"/>
                </a:rPr>
                <a:t>Teaching Commitment</a:t>
              </a:r>
            </a:p>
          </p:txBody>
        </p:sp>
        <p:grpSp>
          <p:nvGrpSpPr>
            <p:cNvPr id="34" name="Group 33"/>
            <p:cNvGrpSpPr/>
            <p:nvPr/>
          </p:nvGrpSpPr>
          <p:grpSpPr>
            <a:xfrm>
              <a:off x="770508" y="1179655"/>
              <a:ext cx="944505" cy="3427028"/>
              <a:chOff x="200707" y="1857609"/>
              <a:chExt cx="1259340" cy="3822364"/>
            </a:xfrm>
          </p:grpSpPr>
          <p:sp>
            <p:nvSpPr>
              <p:cNvPr id="8" name="TextBox 7"/>
              <p:cNvSpPr txBox="1"/>
              <p:nvPr/>
            </p:nvSpPr>
            <p:spPr>
              <a:xfrm>
                <a:off x="638275" y="3377911"/>
                <a:ext cx="295231" cy="444227"/>
              </a:xfrm>
              <a:prstGeom prst="rect">
                <a:avLst/>
              </a:prstGeom>
              <a:noFill/>
            </p:spPr>
            <p:txBody>
              <a:bodyPr wrap="square" rtlCol="0">
                <a:spAutoFit/>
              </a:bodyPr>
              <a:lstStyle/>
              <a:p>
                <a:r>
                  <a:rPr lang="en-US" sz="2851" b="1" dirty="0"/>
                  <a:t>+</a:t>
                </a:r>
              </a:p>
            </p:txBody>
          </p:sp>
          <p:sp>
            <p:nvSpPr>
              <p:cNvPr id="17" name="TextBox 16"/>
              <p:cNvSpPr txBox="1"/>
              <p:nvPr/>
            </p:nvSpPr>
            <p:spPr>
              <a:xfrm>
                <a:off x="472854" y="3089580"/>
                <a:ext cx="772983" cy="244588"/>
              </a:xfrm>
              <a:prstGeom prst="rect">
                <a:avLst/>
              </a:prstGeom>
              <a:noFill/>
            </p:spPr>
            <p:txBody>
              <a:bodyPr wrap="square" rtlCol="0">
                <a:spAutoFit/>
              </a:bodyPr>
              <a:lstStyle/>
              <a:p>
                <a:pPr algn="ctr"/>
                <a:r>
                  <a:rPr lang="en-US" sz="1300" dirty="0">
                    <a:latin typeface="Arial" charset="0"/>
                    <a:ea typeface="Arial" charset="0"/>
                    <a:cs typeface="Arial" charset="0"/>
                  </a:rPr>
                  <a:t>LEA</a:t>
                </a:r>
              </a:p>
            </p:txBody>
          </p:sp>
          <p:sp>
            <p:nvSpPr>
              <p:cNvPr id="18" name="TextBox 17"/>
              <p:cNvSpPr txBox="1"/>
              <p:nvPr/>
            </p:nvSpPr>
            <p:spPr>
              <a:xfrm>
                <a:off x="271194" y="4807397"/>
                <a:ext cx="1074859" cy="746636"/>
              </a:xfrm>
              <a:prstGeom prst="rect">
                <a:avLst/>
              </a:prstGeom>
              <a:noFill/>
            </p:spPr>
            <p:txBody>
              <a:bodyPr wrap="square" rtlCol="0">
                <a:spAutoFit/>
              </a:bodyPr>
              <a:lstStyle/>
              <a:p>
                <a:pPr algn="ctr"/>
                <a:r>
                  <a:rPr lang="en-US" sz="1300" dirty="0">
                    <a:latin typeface="Arial" charset="0"/>
                    <a:ea typeface="Arial" charset="0"/>
                    <a:cs typeface="Arial" charset="0"/>
                  </a:rPr>
                  <a:t>Educator Prep Program</a:t>
                </a:r>
              </a:p>
              <a:p>
                <a:pPr algn="ctr"/>
                <a:endParaRPr lang="en-US" sz="1300" dirty="0">
                  <a:latin typeface="Arial" charset="0"/>
                  <a:ea typeface="Arial" charset="0"/>
                  <a:cs typeface="Arial" charset="0"/>
                </a:endParaRPr>
              </a:p>
            </p:txBody>
          </p:sp>
          <p:sp>
            <p:nvSpPr>
              <p:cNvPr id="4" name="Oval 3"/>
              <p:cNvSpPr/>
              <p:nvPr/>
            </p:nvSpPr>
            <p:spPr>
              <a:xfrm>
                <a:off x="200707" y="1857609"/>
                <a:ext cx="1259340" cy="3822364"/>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406" b="15422"/>
              <a:stretch/>
            </p:blipFill>
            <p:spPr>
              <a:xfrm>
                <a:off x="365469" y="2064579"/>
                <a:ext cx="995886" cy="101331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127" r="5278" b="13077"/>
              <a:stretch/>
            </p:blipFill>
            <p:spPr>
              <a:xfrm>
                <a:off x="353997" y="3875823"/>
                <a:ext cx="954616" cy="931574"/>
              </a:xfrm>
              <a:prstGeom prst="rect">
                <a:avLst/>
              </a:prstGeom>
            </p:spPr>
          </p:pic>
        </p:gr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4106" r="10291" b="17524"/>
            <a:stretch/>
          </p:blipFill>
          <p:spPr>
            <a:xfrm>
              <a:off x="2391946" y="2210274"/>
              <a:ext cx="707402" cy="771699"/>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l="11907" r="10729" b="17061"/>
            <a:stretch/>
          </p:blipFill>
          <p:spPr>
            <a:xfrm>
              <a:off x="2398310" y="1148567"/>
              <a:ext cx="607671" cy="651457"/>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6099" t="1" r="4886" b="24169"/>
            <a:stretch/>
          </p:blipFill>
          <p:spPr>
            <a:xfrm>
              <a:off x="2350437" y="3537685"/>
              <a:ext cx="733982" cy="625265"/>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9260" y="2348128"/>
              <a:ext cx="699863" cy="699863"/>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7229" b="14370"/>
            <a:stretch/>
          </p:blipFill>
          <p:spPr>
            <a:xfrm>
              <a:off x="4208521" y="2248765"/>
              <a:ext cx="871007" cy="803954"/>
            </a:xfrm>
            <a:prstGeom prst="rect">
              <a:avLst/>
            </a:prstGeom>
          </p:spPr>
        </p:pic>
        <p:pic>
          <p:nvPicPr>
            <p:cNvPr id="31" name="Picture 30"/>
            <p:cNvPicPr>
              <a:picLocks noChangeAspect="1"/>
            </p:cNvPicPr>
            <p:nvPr/>
          </p:nvPicPr>
          <p:blipFill rotWithShape="1">
            <a:blip r:embed="rId10">
              <a:extLst>
                <a:ext uri="{28A0092B-C50C-407E-A947-70E740481C1C}">
                  <a14:useLocalDpi xmlns:a14="http://schemas.microsoft.com/office/drawing/2010/main" val="0"/>
                </a:ext>
              </a:extLst>
            </a:blip>
            <a:srcRect l="6090" t="-2113" r="4611" b="13102"/>
            <a:stretch/>
          </p:blipFill>
          <p:spPr>
            <a:xfrm>
              <a:off x="5327708" y="2086610"/>
              <a:ext cx="1003118" cy="999896"/>
            </a:xfrm>
            <a:prstGeom prst="rect">
              <a:avLst/>
            </a:prstGeom>
          </p:spPr>
        </p:pic>
        <p:pic>
          <p:nvPicPr>
            <p:cNvPr id="32" name="Picture 31"/>
            <p:cNvPicPr>
              <a:picLocks noChangeAspect="1"/>
            </p:cNvPicPr>
            <p:nvPr/>
          </p:nvPicPr>
          <p:blipFill rotWithShape="1">
            <a:blip r:embed="rId11">
              <a:extLst>
                <a:ext uri="{28A0092B-C50C-407E-A947-70E740481C1C}">
                  <a14:useLocalDpi xmlns:a14="http://schemas.microsoft.com/office/drawing/2010/main" val="0"/>
                </a:ext>
              </a:extLst>
            </a:blip>
            <a:srcRect l="8918" r="7346" b="21211"/>
            <a:stretch/>
          </p:blipFill>
          <p:spPr>
            <a:xfrm>
              <a:off x="6781863" y="1474295"/>
              <a:ext cx="1025120" cy="964558"/>
            </a:xfrm>
            <a:prstGeom prst="rect">
              <a:avLst/>
            </a:prstGeom>
          </p:spPr>
        </p:pic>
        <p:pic>
          <p:nvPicPr>
            <p:cNvPr id="33" name="Picture 32"/>
            <p:cNvPicPr>
              <a:picLocks noChangeAspect="1"/>
            </p:cNvPicPr>
            <p:nvPr/>
          </p:nvPicPr>
          <p:blipFill rotWithShape="1">
            <a:blip r:embed="rId12">
              <a:extLst>
                <a:ext uri="{28A0092B-C50C-407E-A947-70E740481C1C}">
                  <a14:useLocalDpi xmlns:a14="http://schemas.microsoft.com/office/drawing/2010/main" val="0"/>
                </a:ext>
              </a:extLst>
            </a:blip>
            <a:srcRect l="8476" t="7064" r="8713" b="25824"/>
            <a:stretch/>
          </p:blipFill>
          <p:spPr>
            <a:xfrm>
              <a:off x="6723279" y="2908757"/>
              <a:ext cx="1074771" cy="871023"/>
            </a:xfrm>
            <a:prstGeom prst="rect">
              <a:avLst/>
            </a:prstGeom>
          </p:spPr>
        </p:pic>
        <p:sp>
          <p:nvSpPr>
            <p:cNvPr id="5" name="TextBox 4">
              <a:extLst>
                <a:ext uri="{FF2B5EF4-FFF2-40B4-BE49-F238E27FC236}">
                  <a16:creationId xmlns:a16="http://schemas.microsoft.com/office/drawing/2014/main" id="{82DC349F-7467-7D75-691B-8F91B8CA28B7}"/>
                </a:ext>
              </a:extLst>
            </p:cNvPr>
            <p:cNvSpPr txBox="1"/>
            <p:nvPr/>
          </p:nvSpPr>
          <p:spPr>
            <a:xfrm>
              <a:off x="309327" y="4606684"/>
              <a:ext cx="1800137" cy="369332"/>
            </a:xfrm>
            <a:prstGeom prst="rect">
              <a:avLst/>
            </a:prstGeom>
            <a:noFill/>
          </p:spPr>
          <p:txBody>
            <a:bodyPr wrap="square" rtlCol="0">
              <a:spAutoFit/>
            </a:bodyPr>
            <a:lstStyle/>
            <a:p>
              <a:pPr algn="ctr"/>
              <a:r>
                <a:rPr lang="en-US" sz="1300" dirty="0">
                  <a:latin typeface="Arial" charset="0"/>
                  <a:ea typeface="Arial" charset="0"/>
                  <a:cs typeface="Arial" charset="0"/>
                </a:rPr>
                <a:t>+ sometimes others </a:t>
              </a:r>
            </a:p>
            <a:p>
              <a:pPr algn="ctr"/>
              <a:r>
                <a:rPr lang="en-US" sz="1300" dirty="0">
                  <a:latin typeface="Arial" charset="0"/>
                  <a:ea typeface="Arial" charset="0"/>
                  <a:cs typeface="Arial" charset="0"/>
                </a:rPr>
                <a:t>(e.g., union, CBO)</a:t>
              </a:r>
            </a:p>
          </p:txBody>
        </p:sp>
      </p:grpSp>
    </p:spTree>
    <p:extLst>
      <p:ext uri="{BB962C8B-B14F-4D97-AF65-F5344CB8AC3E}">
        <p14:creationId xmlns:p14="http://schemas.microsoft.com/office/powerpoint/2010/main" val="213091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197"/>
        <p:cNvGrpSpPr/>
        <p:nvPr/>
      </p:nvGrpSpPr>
      <p:grpSpPr>
        <a:xfrm>
          <a:off x="0" y="0"/>
          <a:ext cx="0" cy="0"/>
          <a:chOff x="0" y="0"/>
          <a:chExt cx="0" cy="0"/>
        </a:xfrm>
      </p:grpSpPr>
      <p:grpSp>
        <p:nvGrpSpPr>
          <p:cNvPr id="2" name="Group 1">
            <a:extLst>
              <a:ext uri="{FF2B5EF4-FFF2-40B4-BE49-F238E27FC236}">
                <a16:creationId xmlns:a16="http://schemas.microsoft.com/office/drawing/2014/main" id="{89D5A35E-4393-E843-B68D-C6EBB60F7148}"/>
              </a:ext>
            </a:extLst>
          </p:cNvPr>
          <p:cNvGrpSpPr/>
          <p:nvPr/>
        </p:nvGrpSpPr>
        <p:grpSpPr>
          <a:xfrm>
            <a:off x="1640303" y="1628279"/>
            <a:ext cx="8274810" cy="4103959"/>
            <a:chOff x="1647596" y="1525749"/>
            <a:chExt cx="9031428" cy="4516065"/>
          </a:xfrm>
        </p:grpSpPr>
        <p:grpSp>
          <p:nvGrpSpPr>
            <p:cNvPr id="131" name="Group 130">
              <a:extLst>
                <a:ext uri="{FF2B5EF4-FFF2-40B4-BE49-F238E27FC236}">
                  <a16:creationId xmlns:a16="http://schemas.microsoft.com/office/drawing/2014/main" id="{2FFF20BA-FDDC-7248-AA0B-34558D0CC6AC}"/>
                </a:ext>
              </a:extLst>
            </p:cNvPr>
            <p:cNvGrpSpPr/>
            <p:nvPr/>
          </p:nvGrpSpPr>
          <p:grpSpPr>
            <a:xfrm>
              <a:off x="1650227" y="4422268"/>
              <a:ext cx="1486119" cy="904088"/>
              <a:chOff x="2419540" y="4370696"/>
              <a:chExt cx="994617" cy="605081"/>
            </a:xfrm>
          </p:grpSpPr>
          <p:grpSp>
            <p:nvGrpSpPr>
              <p:cNvPr id="130" name="Group 129">
                <a:extLst>
                  <a:ext uri="{FF2B5EF4-FFF2-40B4-BE49-F238E27FC236}">
                    <a16:creationId xmlns:a16="http://schemas.microsoft.com/office/drawing/2014/main" id="{98830163-2BBC-7246-9F76-C716D3605B15}"/>
                  </a:ext>
                </a:extLst>
              </p:cNvPr>
              <p:cNvGrpSpPr/>
              <p:nvPr/>
            </p:nvGrpSpPr>
            <p:grpSpPr>
              <a:xfrm>
                <a:off x="2556162" y="4428092"/>
                <a:ext cx="820391" cy="510294"/>
                <a:chOff x="2556162" y="4428092"/>
                <a:chExt cx="820391" cy="510294"/>
              </a:xfrm>
            </p:grpSpPr>
            <p:sp>
              <p:nvSpPr>
                <p:cNvPr id="133" name="Freeform 63">
                  <a:extLst>
                    <a:ext uri="{FF2B5EF4-FFF2-40B4-BE49-F238E27FC236}">
                      <a16:creationId xmlns:a16="http://schemas.microsoft.com/office/drawing/2014/main" id="{70FA43E6-1DC9-F84D-B72E-18DF51493B8E}"/>
                    </a:ext>
                  </a:extLst>
                </p:cNvPr>
                <p:cNvSpPr>
                  <a:spLocks/>
                </p:cNvSpPr>
                <p:nvPr/>
              </p:nvSpPr>
              <p:spPr bwMode="auto">
                <a:xfrm>
                  <a:off x="3171129" y="4696873"/>
                  <a:ext cx="205424" cy="241513"/>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34" name="Freeform 64">
                  <a:extLst>
                    <a:ext uri="{FF2B5EF4-FFF2-40B4-BE49-F238E27FC236}">
                      <a16:creationId xmlns:a16="http://schemas.microsoft.com/office/drawing/2014/main" id="{1399A936-3B72-6F4E-9F01-55E9B7C9E251}"/>
                    </a:ext>
                  </a:extLst>
                </p:cNvPr>
                <p:cNvSpPr>
                  <a:spLocks/>
                </p:cNvSpPr>
                <p:nvPr/>
              </p:nvSpPr>
              <p:spPr bwMode="auto">
                <a:xfrm>
                  <a:off x="2791483" y="4495611"/>
                  <a:ext cx="101412" cy="89594"/>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35" name="Freeform 65">
                  <a:extLst>
                    <a:ext uri="{FF2B5EF4-FFF2-40B4-BE49-F238E27FC236}">
                      <a16:creationId xmlns:a16="http://schemas.microsoft.com/office/drawing/2014/main" id="{4D6FB2E5-B202-C34B-816E-8E341C970DD5}"/>
                    </a:ext>
                  </a:extLst>
                </p:cNvPr>
                <p:cNvSpPr>
                  <a:spLocks/>
                </p:cNvSpPr>
                <p:nvPr/>
              </p:nvSpPr>
              <p:spPr bwMode="auto">
                <a:xfrm>
                  <a:off x="2556162" y="4428092"/>
                  <a:ext cx="70208" cy="649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36" name="Freeform 66">
                  <a:extLst>
                    <a:ext uri="{FF2B5EF4-FFF2-40B4-BE49-F238E27FC236}">
                      <a16:creationId xmlns:a16="http://schemas.microsoft.com/office/drawing/2014/main" id="{9018A838-FCC4-3C4E-AA8E-2EEADE948CDB}"/>
                    </a:ext>
                  </a:extLst>
                </p:cNvPr>
                <p:cNvSpPr>
                  <a:spLocks/>
                </p:cNvSpPr>
                <p:nvPr/>
              </p:nvSpPr>
              <p:spPr bwMode="auto">
                <a:xfrm>
                  <a:off x="3047613" y="4590399"/>
                  <a:ext cx="111813" cy="74012"/>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37" name="Freeform 67">
                  <a:extLst>
                    <a:ext uri="{FF2B5EF4-FFF2-40B4-BE49-F238E27FC236}">
                      <a16:creationId xmlns:a16="http://schemas.microsoft.com/office/drawing/2014/main" id="{E59A3688-02FF-954A-807A-D946CC0F3624}"/>
                    </a:ext>
                  </a:extLst>
                </p:cNvPr>
                <p:cNvSpPr>
                  <a:spLocks/>
                </p:cNvSpPr>
                <p:nvPr/>
              </p:nvSpPr>
              <p:spPr bwMode="auto">
                <a:xfrm>
                  <a:off x="2947501" y="4563132"/>
                  <a:ext cx="100112" cy="33760"/>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38" name="Freeform 68">
                  <a:extLst>
                    <a:ext uri="{FF2B5EF4-FFF2-40B4-BE49-F238E27FC236}">
                      <a16:creationId xmlns:a16="http://schemas.microsoft.com/office/drawing/2014/main" id="{CE988451-B72E-A645-B7BB-35FDCC9B7EE9}"/>
                    </a:ext>
                  </a:extLst>
                </p:cNvPr>
                <p:cNvSpPr>
                  <a:spLocks/>
                </p:cNvSpPr>
                <p:nvPr/>
              </p:nvSpPr>
              <p:spPr bwMode="auto">
                <a:xfrm>
                  <a:off x="2991706" y="4607279"/>
                  <a:ext cx="40305" cy="4544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grpSp>
          <p:sp>
            <p:nvSpPr>
              <p:cNvPr id="140" name="Rectangle 69">
                <a:extLst>
                  <a:ext uri="{FF2B5EF4-FFF2-40B4-BE49-F238E27FC236}">
                    <a16:creationId xmlns:a16="http://schemas.microsoft.com/office/drawing/2014/main" id="{F4F4485B-073C-E44F-98F3-51F54B500A7E}"/>
                  </a:ext>
                </a:extLst>
              </p:cNvPr>
              <p:cNvSpPr>
                <a:spLocks noChangeArrowheads="1"/>
              </p:cNvSpPr>
              <p:nvPr/>
            </p:nvSpPr>
            <p:spPr bwMode="auto">
              <a:xfrm>
                <a:off x="2419540" y="4370696"/>
                <a:ext cx="994617" cy="605081"/>
              </a:xfrm>
              <a:prstGeom prst="rect">
                <a:avLst/>
              </a:prstGeom>
              <a:noFill/>
              <a:ln w="3175" cmpd="sng">
                <a:solidFill>
                  <a:schemeClr val="bg1">
                    <a:lumMod val="75000"/>
                  </a:schemeClr>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41" name="Rectangle 190">
                <a:extLst>
                  <a:ext uri="{FF2B5EF4-FFF2-40B4-BE49-F238E27FC236}">
                    <a16:creationId xmlns:a16="http://schemas.microsoft.com/office/drawing/2014/main" id="{42C57BC0-B794-A844-BA42-E4D16154EA90}"/>
                  </a:ext>
                </a:extLst>
              </p:cNvPr>
              <p:cNvSpPr>
                <a:spLocks noChangeArrowheads="1"/>
              </p:cNvSpPr>
              <p:nvPr/>
            </p:nvSpPr>
            <p:spPr bwMode="auto">
              <a:xfrm>
                <a:off x="2833158" y="4646931"/>
                <a:ext cx="159679" cy="1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HI</a:t>
                </a:r>
              </a:p>
            </p:txBody>
          </p:sp>
        </p:grpSp>
        <p:grpSp>
          <p:nvGrpSpPr>
            <p:cNvPr id="132" name="Group 131">
              <a:extLst>
                <a:ext uri="{FF2B5EF4-FFF2-40B4-BE49-F238E27FC236}">
                  <a16:creationId xmlns:a16="http://schemas.microsoft.com/office/drawing/2014/main" id="{F637337B-830C-684F-88E7-1B1154E538A3}"/>
                </a:ext>
              </a:extLst>
            </p:cNvPr>
            <p:cNvGrpSpPr/>
            <p:nvPr/>
          </p:nvGrpSpPr>
          <p:grpSpPr>
            <a:xfrm>
              <a:off x="1647596" y="1815315"/>
              <a:ext cx="1484457" cy="1623228"/>
              <a:chOff x="1240134" y="3108858"/>
              <a:chExt cx="1069161" cy="1169109"/>
            </a:xfrm>
          </p:grpSpPr>
          <p:sp>
            <p:nvSpPr>
              <p:cNvPr id="143" name="Freeform 60">
                <a:extLst>
                  <a:ext uri="{FF2B5EF4-FFF2-40B4-BE49-F238E27FC236}">
                    <a16:creationId xmlns:a16="http://schemas.microsoft.com/office/drawing/2014/main" id="{1A3185AD-5C06-F14E-A547-A02EC58F1C16}"/>
                  </a:ext>
                </a:extLst>
              </p:cNvPr>
              <p:cNvSpPr>
                <a:spLocks/>
              </p:cNvSpPr>
              <p:nvPr/>
            </p:nvSpPr>
            <p:spPr bwMode="auto">
              <a:xfrm>
                <a:off x="1305415" y="3140850"/>
                <a:ext cx="942487" cy="1078149"/>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44" name="Rectangle 62">
                <a:extLst>
                  <a:ext uri="{FF2B5EF4-FFF2-40B4-BE49-F238E27FC236}">
                    <a16:creationId xmlns:a16="http://schemas.microsoft.com/office/drawing/2014/main" id="{4D7BFB39-2E22-134D-905F-3E91C7064E7B}"/>
                  </a:ext>
                </a:extLst>
              </p:cNvPr>
              <p:cNvSpPr>
                <a:spLocks noChangeArrowheads="1"/>
              </p:cNvSpPr>
              <p:nvPr/>
            </p:nvSpPr>
            <p:spPr bwMode="auto">
              <a:xfrm>
                <a:off x="1240134" y="3108858"/>
                <a:ext cx="1069161" cy="1169109"/>
              </a:xfrm>
              <a:prstGeom prst="rect">
                <a:avLst/>
              </a:prstGeom>
              <a:noFill/>
              <a:ln w="3175" cmpd="sng">
                <a:solidFill>
                  <a:schemeClr val="bg1">
                    <a:lumMod val="75000"/>
                  </a:schemeClr>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45" name="Rectangle 189">
                <a:extLst>
                  <a:ext uri="{FF2B5EF4-FFF2-40B4-BE49-F238E27FC236}">
                    <a16:creationId xmlns:a16="http://schemas.microsoft.com/office/drawing/2014/main" id="{56FFE0FA-BC4A-8344-AD07-D1E021881C88}"/>
                  </a:ext>
                </a:extLst>
              </p:cNvPr>
              <p:cNvSpPr>
                <a:spLocks noChangeArrowheads="1"/>
              </p:cNvSpPr>
              <p:nvPr/>
            </p:nvSpPr>
            <p:spPr bwMode="auto">
              <a:xfrm>
                <a:off x="1764849" y="3376635"/>
                <a:ext cx="190741" cy="15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AK</a:t>
                </a:r>
              </a:p>
            </p:txBody>
          </p:sp>
        </p:grpSp>
        <p:grpSp>
          <p:nvGrpSpPr>
            <p:cNvPr id="146" name="Group 145">
              <a:extLst>
                <a:ext uri="{FF2B5EF4-FFF2-40B4-BE49-F238E27FC236}">
                  <a16:creationId xmlns:a16="http://schemas.microsoft.com/office/drawing/2014/main" id="{E0225F9D-BBC9-F94F-9BE5-FADECF31763C}"/>
                </a:ext>
              </a:extLst>
            </p:cNvPr>
            <p:cNvGrpSpPr/>
            <p:nvPr/>
          </p:nvGrpSpPr>
          <p:grpSpPr>
            <a:xfrm>
              <a:off x="3203622" y="1525749"/>
              <a:ext cx="7139462" cy="4516065"/>
              <a:chOff x="2073536" y="941730"/>
              <a:chExt cx="5142107" cy="3252638"/>
            </a:xfrm>
            <a:effectLst>
              <a:outerShdw dist="25400" dir="7020000" algn="ctr" rotWithShape="0">
                <a:srgbClr val="B2B2B2">
                  <a:alpha val="50000"/>
                </a:srgbClr>
              </a:outerShdw>
            </a:effectLst>
          </p:grpSpPr>
          <p:grpSp>
            <p:nvGrpSpPr>
              <p:cNvPr id="8" name="组合 51">
                <a:extLst>
                  <a:ext uri="{FF2B5EF4-FFF2-40B4-BE49-F238E27FC236}">
                    <a16:creationId xmlns:a16="http://schemas.microsoft.com/office/drawing/2014/main" id="{A3290876-C3D4-B44F-AC76-8CC615ACFFC3}"/>
                  </a:ext>
                </a:extLst>
              </p:cNvPr>
              <p:cNvGrpSpPr/>
              <p:nvPr/>
            </p:nvGrpSpPr>
            <p:grpSpPr>
              <a:xfrm>
                <a:off x="2073536" y="941730"/>
                <a:ext cx="5142107" cy="3252638"/>
                <a:chOff x="2269495" y="2281164"/>
                <a:chExt cx="4603496" cy="2911941"/>
              </a:xfrm>
            </p:grpSpPr>
            <p:sp>
              <p:nvSpPr>
                <p:cNvPr id="70" name="Freeform 6">
                  <a:extLst>
                    <a:ext uri="{FF2B5EF4-FFF2-40B4-BE49-F238E27FC236}">
                      <a16:creationId xmlns:a16="http://schemas.microsoft.com/office/drawing/2014/main" id="{FE575D9D-FBB3-9344-8776-CE45F8FB3DA4}"/>
                    </a:ext>
                  </a:extLst>
                </p:cNvPr>
                <p:cNvSpPr>
                  <a:spLocks/>
                </p:cNvSpPr>
                <p:nvPr/>
              </p:nvSpPr>
              <p:spPr bwMode="auto">
                <a:xfrm>
                  <a:off x="3140144" y="2528766"/>
                  <a:ext cx="898584" cy="539377"/>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1" name="Freeform 7">
                  <a:extLst>
                    <a:ext uri="{FF2B5EF4-FFF2-40B4-BE49-F238E27FC236}">
                      <a16:creationId xmlns:a16="http://schemas.microsoft.com/office/drawing/2014/main" id="{32F4F36D-833D-4745-92CA-DC017EA034B8}"/>
                    </a:ext>
                  </a:extLst>
                </p:cNvPr>
                <p:cNvSpPr>
                  <a:spLocks/>
                </p:cNvSpPr>
                <p:nvPr/>
              </p:nvSpPr>
              <p:spPr bwMode="auto">
                <a:xfrm>
                  <a:off x="4023596" y="2624087"/>
                  <a:ext cx="577328" cy="342923"/>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2" name="Freeform 8">
                  <a:extLst>
                    <a:ext uri="{FF2B5EF4-FFF2-40B4-BE49-F238E27FC236}">
                      <a16:creationId xmlns:a16="http://schemas.microsoft.com/office/drawing/2014/main" id="{28181DFF-34A5-F44F-8EB4-9EF3EA5618B5}"/>
                    </a:ext>
                  </a:extLst>
                </p:cNvPr>
                <p:cNvSpPr>
                  <a:spLocks/>
                </p:cNvSpPr>
                <p:nvPr/>
              </p:nvSpPr>
              <p:spPr bwMode="auto">
                <a:xfrm>
                  <a:off x="3095913" y="3302959"/>
                  <a:ext cx="497015" cy="619587"/>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3" name="Freeform 9">
                  <a:extLst>
                    <a:ext uri="{FF2B5EF4-FFF2-40B4-BE49-F238E27FC236}">
                      <a16:creationId xmlns:a16="http://schemas.microsoft.com/office/drawing/2014/main" id="{76C46570-2EC8-A64D-B227-715074E04E7F}"/>
                    </a:ext>
                  </a:extLst>
                </p:cNvPr>
                <p:cNvSpPr>
                  <a:spLocks/>
                </p:cNvSpPr>
                <p:nvPr/>
              </p:nvSpPr>
              <p:spPr bwMode="auto">
                <a:xfrm>
                  <a:off x="3410184" y="3014671"/>
                  <a:ext cx="607592" cy="49287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4" name="Freeform 10">
                  <a:extLst>
                    <a:ext uri="{FF2B5EF4-FFF2-40B4-BE49-F238E27FC236}">
                      <a16:creationId xmlns:a16="http://schemas.microsoft.com/office/drawing/2014/main" id="{502B09A7-65F3-934F-BECA-83B9FAEA70DC}"/>
                    </a:ext>
                  </a:extLst>
                </p:cNvPr>
                <p:cNvSpPr>
                  <a:spLocks/>
                </p:cNvSpPr>
                <p:nvPr/>
              </p:nvSpPr>
              <p:spPr bwMode="auto">
                <a:xfrm>
                  <a:off x="2960892" y="3856286"/>
                  <a:ext cx="581984" cy="703283"/>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5" name="Freeform 11">
                  <a:extLst>
                    <a:ext uri="{FF2B5EF4-FFF2-40B4-BE49-F238E27FC236}">
                      <a16:creationId xmlns:a16="http://schemas.microsoft.com/office/drawing/2014/main" id="{6B4467C7-9494-F346-B7C6-2A74DC47FE50}"/>
                    </a:ext>
                  </a:extLst>
                </p:cNvPr>
                <p:cNvSpPr>
                  <a:spLocks/>
                </p:cNvSpPr>
                <p:nvPr/>
              </p:nvSpPr>
              <p:spPr bwMode="auto">
                <a:xfrm>
                  <a:off x="3542877" y="3471514"/>
                  <a:ext cx="635527" cy="481255"/>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6" name="Freeform 12">
                  <a:extLst>
                    <a:ext uri="{FF2B5EF4-FFF2-40B4-BE49-F238E27FC236}">
                      <a16:creationId xmlns:a16="http://schemas.microsoft.com/office/drawing/2014/main" id="{BBB0EE1D-278A-6D49-ABFE-E1B6BEF90C39}"/>
                    </a:ext>
                  </a:extLst>
                </p:cNvPr>
                <p:cNvSpPr>
                  <a:spLocks/>
                </p:cNvSpPr>
                <p:nvPr/>
              </p:nvSpPr>
              <p:spPr bwMode="auto">
                <a:xfrm>
                  <a:off x="4011956" y="2955386"/>
                  <a:ext cx="622723" cy="36733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7" name="Freeform 13">
                  <a:extLst>
                    <a:ext uri="{FF2B5EF4-FFF2-40B4-BE49-F238E27FC236}">
                      <a16:creationId xmlns:a16="http://schemas.microsoft.com/office/drawing/2014/main" id="{AFC7CEC2-E5CB-6C43-9287-F6ED5AEAF900}"/>
                    </a:ext>
                  </a:extLst>
                </p:cNvPr>
                <p:cNvSpPr>
                  <a:spLocks/>
                </p:cNvSpPr>
                <p:nvPr/>
              </p:nvSpPr>
              <p:spPr bwMode="auto">
                <a:xfrm>
                  <a:off x="4004972" y="3277385"/>
                  <a:ext cx="732136" cy="326649"/>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8" name="Freeform 14">
                  <a:extLst>
                    <a:ext uri="{FF2B5EF4-FFF2-40B4-BE49-F238E27FC236}">
                      <a16:creationId xmlns:a16="http://schemas.microsoft.com/office/drawing/2014/main" id="{08DDED5D-329E-6945-ADFA-422365DC2CF9}"/>
                    </a:ext>
                  </a:extLst>
                </p:cNvPr>
                <p:cNvSpPr>
                  <a:spLocks/>
                </p:cNvSpPr>
                <p:nvPr/>
              </p:nvSpPr>
              <p:spPr bwMode="auto">
                <a:xfrm>
                  <a:off x="4165600" y="3591247"/>
                  <a:ext cx="669282" cy="362685"/>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79" name="Freeform 15">
                  <a:extLst>
                    <a:ext uri="{FF2B5EF4-FFF2-40B4-BE49-F238E27FC236}">
                      <a16:creationId xmlns:a16="http://schemas.microsoft.com/office/drawing/2014/main" id="{4ED2C7E2-D96B-2240-A35F-7C2B91FC010B}"/>
                    </a:ext>
                  </a:extLst>
                </p:cNvPr>
                <p:cNvSpPr>
                  <a:spLocks/>
                </p:cNvSpPr>
                <p:nvPr/>
              </p:nvSpPr>
              <p:spPr bwMode="auto">
                <a:xfrm>
                  <a:off x="3493990" y="3922546"/>
                  <a:ext cx="585476" cy="640511"/>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0" name="Freeform 16">
                  <a:extLst>
                    <a:ext uri="{FF2B5EF4-FFF2-40B4-BE49-F238E27FC236}">
                      <a16:creationId xmlns:a16="http://schemas.microsoft.com/office/drawing/2014/main" id="{01F986E7-2F3E-6944-82CD-1DA0CFCA9A11}"/>
                    </a:ext>
                  </a:extLst>
                </p:cNvPr>
                <p:cNvSpPr>
                  <a:spLocks/>
                </p:cNvSpPr>
                <p:nvPr/>
              </p:nvSpPr>
              <p:spPr bwMode="auto">
                <a:xfrm>
                  <a:off x="4075974" y="3923708"/>
                  <a:ext cx="798482" cy="380122"/>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1" name="Freeform 17">
                  <a:extLst>
                    <a:ext uri="{FF2B5EF4-FFF2-40B4-BE49-F238E27FC236}">
                      <a16:creationId xmlns:a16="http://schemas.microsoft.com/office/drawing/2014/main" id="{AD04B478-0611-1C49-9AEF-BD72106AC9BE}"/>
                    </a:ext>
                  </a:extLst>
                </p:cNvPr>
                <p:cNvSpPr>
                  <a:spLocks/>
                </p:cNvSpPr>
                <p:nvPr/>
              </p:nvSpPr>
              <p:spPr bwMode="auto">
                <a:xfrm>
                  <a:off x="3720964" y="4006242"/>
                  <a:ext cx="1269890" cy="1186863"/>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2" name="Freeform 18">
                  <a:extLst>
                    <a:ext uri="{FF2B5EF4-FFF2-40B4-BE49-F238E27FC236}">
                      <a16:creationId xmlns:a16="http://schemas.microsoft.com/office/drawing/2014/main" id="{16CBAF6C-896E-314E-B8C8-64EF00645A6A}"/>
                    </a:ext>
                  </a:extLst>
                </p:cNvPr>
                <p:cNvSpPr>
                  <a:spLocks/>
                </p:cNvSpPr>
                <p:nvPr/>
              </p:nvSpPr>
              <p:spPr bwMode="auto">
                <a:xfrm>
                  <a:off x="4538070" y="2570614"/>
                  <a:ext cx="575001" cy="656785"/>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3" name="Freeform 19">
                  <a:extLst>
                    <a:ext uri="{FF2B5EF4-FFF2-40B4-BE49-F238E27FC236}">
                      <a16:creationId xmlns:a16="http://schemas.microsoft.com/office/drawing/2014/main" id="{2FBB7B2F-849C-5D41-9A12-4ECE89518B85}"/>
                    </a:ext>
                  </a:extLst>
                </p:cNvPr>
                <p:cNvSpPr>
                  <a:spLocks/>
                </p:cNvSpPr>
                <p:nvPr/>
              </p:nvSpPr>
              <p:spPr bwMode="auto">
                <a:xfrm>
                  <a:off x="4887260" y="2807755"/>
                  <a:ext cx="485375" cy="477768"/>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4" name="Freeform 20">
                  <a:extLst>
                    <a:ext uri="{FF2B5EF4-FFF2-40B4-BE49-F238E27FC236}">
                      <a16:creationId xmlns:a16="http://schemas.microsoft.com/office/drawing/2014/main" id="{91A5DCDC-4CAD-CC41-869E-60409E030C52}"/>
                    </a:ext>
                  </a:extLst>
                </p:cNvPr>
                <p:cNvSpPr>
                  <a:spLocks/>
                </p:cNvSpPr>
                <p:nvPr/>
              </p:nvSpPr>
              <p:spPr bwMode="auto">
                <a:xfrm>
                  <a:off x="4626532" y="3186714"/>
                  <a:ext cx="548229" cy="352223"/>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5" name="Freeform 21">
                  <a:extLst>
                    <a:ext uri="{FF2B5EF4-FFF2-40B4-BE49-F238E27FC236}">
                      <a16:creationId xmlns:a16="http://schemas.microsoft.com/office/drawing/2014/main" id="{BD892CC5-E770-424D-931D-59172558EE6C}"/>
                    </a:ext>
                  </a:extLst>
                </p:cNvPr>
                <p:cNvSpPr>
                  <a:spLocks/>
                </p:cNvSpPr>
                <p:nvPr/>
              </p:nvSpPr>
              <p:spPr bwMode="auto">
                <a:xfrm>
                  <a:off x="4711501" y="3506388"/>
                  <a:ext cx="618067" cy="485905"/>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6" name="Freeform 22">
                  <a:extLst>
                    <a:ext uri="{FF2B5EF4-FFF2-40B4-BE49-F238E27FC236}">
                      <a16:creationId xmlns:a16="http://schemas.microsoft.com/office/drawing/2014/main" id="{A4992BC8-F160-F842-ACA8-EA6E9DD3FE99}"/>
                    </a:ext>
                  </a:extLst>
                </p:cNvPr>
                <p:cNvSpPr>
                  <a:spLocks/>
                </p:cNvSpPr>
                <p:nvPr/>
              </p:nvSpPr>
              <p:spPr bwMode="auto">
                <a:xfrm>
                  <a:off x="4853505" y="3929520"/>
                  <a:ext cx="439980" cy="444056"/>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7" name="Freeform 23">
                  <a:extLst>
                    <a:ext uri="{FF2B5EF4-FFF2-40B4-BE49-F238E27FC236}">
                      <a16:creationId xmlns:a16="http://schemas.microsoft.com/office/drawing/2014/main" id="{A05B4F18-F46F-8D47-9133-D182ECED3EB5}"/>
                    </a:ext>
                  </a:extLst>
                </p:cNvPr>
                <p:cNvSpPr>
                  <a:spLocks/>
                </p:cNvSpPr>
                <p:nvPr/>
              </p:nvSpPr>
              <p:spPr bwMode="auto">
                <a:xfrm>
                  <a:off x="4925671" y="4345678"/>
                  <a:ext cx="513310" cy="432432"/>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8" name="Freeform 24">
                  <a:extLst>
                    <a:ext uri="{FF2B5EF4-FFF2-40B4-BE49-F238E27FC236}">
                      <a16:creationId xmlns:a16="http://schemas.microsoft.com/office/drawing/2014/main" id="{2A81EB55-332D-7F47-B892-9BEAED76D59D}"/>
                    </a:ext>
                  </a:extLst>
                </p:cNvPr>
                <p:cNvSpPr>
                  <a:spLocks/>
                </p:cNvSpPr>
                <p:nvPr/>
              </p:nvSpPr>
              <p:spPr bwMode="auto">
                <a:xfrm>
                  <a:off x="5078151" y="3250649"/>
                  <a:ext cx="361994" cy="598663"/>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89" name="Freeform 25">
                  <a:extLst>
                    <a:ext uri="{FF2B5EF4-FFF2-40B4-BE49-F238E27FC236}">
                      <a16:creationId xmlns:a16="http://schemas.microsoft.com/office/drawing/2014/main" id="{47EE772F-C1C6-B649-9C55-85AF0C050958}"/>
                    </a:ext>
                  </a:extLst>
                </p:cNvPr>
                <p:cNvSpPr>
                  <a:spLocks/>
                </p:cNvSpPr>
                <p:nvPr/>
              </p:nvSpPr>
              <p:spPr bwMode="auto">
                <a:xfrm>
                  <a:off x="5393587" y="3270410"/>
                  <a:ext cx="277025" cy="494042"/>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0" name="Freeform 26">
                  <a:extLst>
                    <a:ext uri="{FF2B5EF4-FFF2-40B4-BE49-F238E27FC236}">
                      <a16:creationId xmlns:a16="http://schemas.microsoft.com/office/drawing/2014/main" id="{9C1C9CAE-A963-7E40-80D3-CCEA29ED3706}"/>
                    </a:ext>
                  </a:extLst>
                </p:cNvPr>
                <p:cNvSpPr>
                  <a:spLocks/>
                </p:cNvSpPr>
                <p:nvPr/>
              </p:nvSpPr>
              <p:spPr bwMode="auto">
                <a:xfrm>
                  <a:off x="5607757" y="3156490"/>
                  <a:ext cx="377126" cy="426620"/>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1" name="Freeform 27">
                  <a:extLst>
                    <a:ext uri="{FF2B5EF4-FFF2-40B4-BE49-F238E27FC236}">
                      <a16:creationId xmlns:a16="http://schemas.microsoft.com/office/drawing/2014/main" id="{705205CD-72D0-A447-B76F-F9CBC693F31A}"/>
                    </a:ext>
                  </a:extLst>
                </p:cNvPr>
                <p:cNvSpPr>
                  <a:spLocks/>
                </p:cNvSpPr>
                <p:nvPr/>
              </p:nvSpPr>
              <p:spPr bwMode="auto">
                <a:xfrm>
                  <a:off x="5303961" y="3542424"/>
                  <a:ext cx="605264" cy="361522"/>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2" name="Freeform 28">
                  <a:extLst>
                    <a:ext uri="{FF2B5EF4-FFF2-40B4-BE49-F238E27FC236}">
                      <a16:creationId xmlns:a16="http://schemas.microsoft.com/office/drawing/2014/main" id="{A6D6F27D-2C52-8043-80A7-8DF5BA0CB0F7}"/>
                    </a:ext>
                  </a:extLst>
                </p:cNvPr>
                <p:cNvSpPr>
                  <a:spLocks/>
                </p:cNvSpPr>
                <p:nvPr/>
              </p:nvSpPr>
              <p:spPr bwMode="auto">
                <a:xfrm>
                  <a:off x="5259730" y="3760965"/>
                  <a:ext cx="727480" cy="333624"/>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3" name="Freeform 29">
                  <a:extLst>
                    <a:ext uri="{FF2B5EF4-FFF2-40B4-BE49-F238E27FC236}">
                      <a16:creationId xmlns:a16="http://schemas.microsoft.com/office/drawing/2014/main" id="{18A27392-AAD4-6D47-9D94-4D092D643042}"/>
                    </a:ext>
                  </a:extLst>
                </p:cNvPr>
                <p:cNvSpPr>
                  <a:spLocks/>
                </p:cNvSpPr>
                <p:nvPr/>
              </p:nvSpPr>
              <p:spPr bwMode="auto">
                <a:xfrm>
                  <a:off x="5173597" y="4077152"/>
                  <a:ext cx="309616" cy="537053"/>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4" name="Freeform 30">
                  <a:extLst>
                    <a:ext uri="{FF2B5EF4-FFF2-40B4-BE49-F238E27FC236}">
                      <a16:creationId xmlns:a16="http://schemas.microsoft.com/office/drawing/2014/main" id="{B6ACCFB2-606E-6340-B0F0-CCAA37B26738}"/>
                    </a:ext>
                  </a:extLst>
                </p:cNvPr>
                <p:cNvSpPr>
                  <a:spLocks/>
                </p:cNvSpPr>
                <p:nvPr/>
              </p:nvSpPr>
              <p:spPr bwMode="auto">
                <a:xfrm>
                  <a:off x="5426178" y="4024841"/>
                  <a:ext cx="364322" cy="566114"/>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5" name="Freeform 31">
                  <a:extLst>
                    <a:ext uri="{FF2B5EF4-FFF2-40B4-BE49-F238E27FC236}">
                      <a16:creationId xmlns:a16="http://schemas.microsoft.com/office/drawing/2014/main" id="{3AD0A030-0C21-3E43-BB60-AD6602F64BE4}"/>
                    </a:ext>
                  </a:extLst>
                </p:cNvPr>
                <p:cNvSpPr>
                  <a:spLocks/>
                </p:cNvSpPr>
                <p:nvPr/>
              </p:nvSpPr>
              <p:spPr bwMode="auto">
                <a:xfrm>
                  <a:off x="5688071" y="3976018"/>
                  <a:ext cx="466751" cy="499854"/>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6" name="Freeform 32">
                  <a:extLst>
                    <a:ext uri="{FF2B5EF4-FFF2-40B4-BE49-F238E27FC236}">
                      <a16:creationId xmlns:a16="http://schemas.microsoft.com/office/drawing/2014/main" id="{BD9E9746-C7E1-9F42-A3E7-4A95482754E0}"/>
                    </a:ext>
                  </a:extLst>
                </p:cNvPr>
                <p:cNvSpPr>
                  <a:spLocks/>
                </p:cNvSpPr>
                <p:nvPr/>
              </p:nvSpPr>
              <p:spPr bwMode="auto">
                <a:xfrm>
                  <a:off x="5563526" y="4402638"/>
                  <a:ext cx="788007" cy="614937"/>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fontAlgn="base">
                    <a:spcBef>
                      <a:spcPct val="0"/>
                    </a:spcBef>
                    <a:spcAft>
                      <a:spcPct val="0"/>
                    </a:spcAft>
                    <a:defRPr/>
                  </a:pPr>
                  <a:endParaRPr lang="zh-CN" altLang="en-US" sz="1200" b="1">
                    <a:solidFill>
                      <a:prstClr val="black"/>
                    </a:solidFill>
                    <a:latin typeface="Arial" charset="0"/>
                    <a:ea typeface="等线" panose="02010600030101010101" pitchFamily="2" charset="-122"/>
                    <a:cs typeface="Arial"/>
                    <a:sym typeface="Arial"/>
                  </a:endParaRPr>
                </a:p>
              </p:txBody>
            </p:sp>
            <p:sp>
              <p:nvSpPr>
                <p:cNvPr id="97" name="Freeform 33">
                  <a:extLst>
                    <a:ext uri="{FF2B5EF4-FFF2-40B4-BE49-F238E27FC236}">
                      <a16:creationId xmlns:a16="http://schemas.microsoft.com/office/drawing/2014/main" id="{C4D09BBD-22CD-A14B-BAAB-B405E79F7F19}"/>
                    </a:ext>
                  </a:extLst>
                </p:cNvPr>
                <p:cNvSpPr>
                  <a:spLocks/>
                </p:cNvSpPr>
                <p:nvPr/>
              </p:nvSpPr>
              <p:spPr bwMode="auto">
                <a:xfrm>
                  <a:off x="5887110" y="3895809"/>
                  <a:ext cx="436488" cy="348735"/>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8" name="Freeform 34">
                  <a:extLst>
                    <a:ext uri="{FF2B5EF4-FFF2-40B4-BE49-F238E27FC236}">
                      <a16:creationId xmlns:a16="http://schemas.microsoft.com/office/drawing/2014/main" id="{D23F4C64-5F58-3949-BE24-8FCE0D03BBB7}"/>
                    </a:ext>
                  </a:extLst>
                </p:cNvPr>
                <p:cNvSpPr>
                  <a:spLocks/>
                </p:cNvSpPr>
                <p:nvPr/>
              </p:nvSpPr>
              <p:spPr bwMode="auto">
                <a:xfrm>
                  <a:off x="5780024" y="3611009"/>
                  <a:ext cx="754252" cy="387096"/>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99" name="Freeform 35">
                  <a:extLst>
                    <a:ext uri="{FF2B5EF4-FFF2-40B4-BE49-F238E27FC236}">
                      <a16:creationId xmlns:a16="http://schemas.microsoft.com/office/drawing/2014/main" id="{7D35123A-9F8D-5040-AF51-D0136E9A56BE}"/>
                    </a:ext>
                  </a:extLst>
                </p:cNvPr>
                <p:cNvSpPr>
                  <a:spLocks/>
                </p:cNvSpPr>
                <p:nvPr/>
              </p:nvSpPr>
              <p:spPr bwMode="auto">
                <a:xfrm>
                  <a:off x="5951128" y="3023971"/>
                  <a:ext cx="510982" cy="371984"/>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0" name="Freeform 36">
                  <a:extLst>
                    <a:ext uri="{FF2B5EF4-FFF2-40B4-BE49-F238E27FC236}">
                      <a16:creationId xmlns:a16="http://schemas.microsoft.com/office/drawing/2014/main" id="{5CD783D3-A0DD-934D-9BC3-650BBE71E982}"/>
                    </a:ext>
                  </a:extLst>
                </p:cNvPr>
                <p:cNvSpPr>
                  <a:spLocks/>
                </p:cNvSpPr>
                <p:nvPr/>
              </p:nvSpPr>
              <p:spPr bwMode="auto">
                <a:xfrm>
                  <a:off x="5974407" y="2646174"/>
                  <a:ext cx="573837" cy="490555"/>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fontAlgn="base">
                    <a:spcBef>
                      <a:spcPct val="0"/>
                    </a:spcBef>
                    <a:spcAft>
                      <a:spcPct val="0"/>
                    </a:spcAft>
                    <a:defRPr/>
                  </a:pPr>
                  <a:endParaRPr lang="zh-CN" altLang="en-US" sz="1200" b="1">
                    <a:solidFill>
                      <a:prstClr val="black"/>
                    </a:solidFill>
                    <a:latin typeface="Arial" charset="0"/>
                    <a:ea typeface="等线" panose="02010600030101010101" pitchFamily="2" charset="-122"/>
                    <a:cs typeface="Arial"/>
                    <a:sym typeface="Arial"/>
                  </a:endParaRPr>
                </a:p>
              </p:txBody>
            </p:sp>
            <p:sp>
              <p:nvSpPr>
                <p:cNvPr id="101" name="Freeform 37">
                  <a:extLst>
                    <a:ext uri="{FF2B5EF4-FFF2-40B4-BE49-F238E27FC236}">
                      <a16:creationId xmlns:a16="http://schemas.microsoft.com/office/drawing/2014/main" id="{A79CE84D-E279-AB44-9C9D-CB46CDBC5921}"/>
                    </a:ext>
                  </a:extLst>
                </p:cNvPr>
                <p:cNvSpPr>
                  <a:spLocks/>
                </p:cNvSpPr>
                <p:nvPr/>
              </p:nvSpPr>
              <p:spPr bwMode="auto">
                <a:xfrm>
                  <a:off x="6395764" y="2590376"/>
                  <a:ext cx="162956" cy="289450"/>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2" name="Freeform 38">
                  <a:extLst>
                    <a:ext uri="{FF2B5EF4-FFF2-40B4-BE49-F238E27FC236}">
                      <a16:creationId xmlns:a16="http://schemas.microsoft.com/office/drawing/2014/main" id="{8CC4729D-5160-0A45-BC7D-4A3B3D621F40}"/>
                    </a:ext>
                  </a:extLst>
                </p:cNvPr>
                <p:cNvSpPr>
                  <a:spLocks/>
                </p:cNvSpPr>
                <p:nvPr/>
              </p:nvSpPr>
              <p:spPr bwMode="auto">
                <a:xfrm>
                  <a:off x="6407404" y="3070469"/>
                  <a:ext cx="132692" cy="262714"/>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3" name="Freeform 39">
                  <a:extLst>
                    <a:ext uri="{FF2B5EF4-FFF2-40B4-BE49-F238E27FC236}">
                      <a16:creationId xmlns:a16="http://schemas.microsoft.com/office/drawing/2014/main" id="{82B8CB30-5C64-E84F-8AC5-E997D66B1961}"/>
                    </a:ext>
                  </a:extLst>
                </p:cNvPr>
                <p:cNvSpPr>
                  <a:spLocks/>
                </p:cNvSpPr>
                <p:nvPr/>
              </p:nvSpPr>
              <p:spPr bwMode="auto">
                <a:xfrm>
                  <a:off x="6508669" y="2910050"/>
                  <a:ext cx="154808" cy="138332"/>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4" name="Freeform 40">
                  <a:extLst>
                    <a:ext uri="{FF2B5EF4-FFF2-40B4-BE49-F238E27FC236}">
                      <a16:creationId xmlns:a16="http://schemas.microsoft.com/office/drawing/2014/main" id="{3A91ED42-6A4C-054C-B50B-E566E028BCBC}"/>
                    </a:ext>
                  </a:extLst>
                </p:cNvPr>
                <p:cNvSpPr>
                  <a:spLocks/>
                </p:cNvSpPr>
                <p:nvPr/>
              </p:nvSpPr>
              <p:spPr bwMode="auto">
                <a:xfrm>
                  <a:off x="6497029" y="2784505"/>
                  <a:ext cx="303796" cy="18715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5" name="Freeform 41">
                  <a:extLst>
                    <a:ext uri="{FF2B5EF4-FFF2-40B4-BE49-F238E27FC236}">
                      <a16:creationId xmlns:a16="http://schemas.microsoft.com/office/drawing/2014/main" id="{7DAC1490-B7D8-AF4C-A3BC-B308E7E46DAC}"/>
                    </a:ext>
                  </a:extLst>
                </p:cNvPr>
                <p:cNvSpPr>
                  <a:spLocks/>
                </p:cNvSpPr>
                <p:nvPr/>
              </p:nvSpPr>
              <p:spPr bwMode="auto">
                <a:xfrm>
                  <a:off x="6537768" y="2569452"/>
                  <a:ext cx="135020" cy="288288"/>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6" name="Freeform 42">
                  <a:extLst>
                    <a:ext uri="{FF2B5EF4-FFF2-40B4-BE49-F238E27FC236}">
                      <a16:creationId xmlns:a16="http://schemas.microsoft.com/office/drawing/2014/main" id="{2EF297F5-6C1E-4A49-9DC6-7E1E472ACB8B}"/>
                    </a:ext>
                  </a:extLst>
                </p:cNvPr>
                <p:cNvSpPr>
                  <a:spLocks/>
                </p:cNvSpPr>
                <p:nvPr/>
              </p:nvSpPr>
              <p:spPr bwMode="auto">
                <a:xfrm>
                  <a:off x="6566867" y="2281164"/>
                  <a:ext cx="306124" cy="487067"/>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7" name="Freeform 43">
                  <a:extLst>
                    <a:ext uri="{FF2B5EF4-FFF2-40B4-BE49-F238E27FC236}">
                      <a16:creationId xmlns:a16="http://schemas.microsoft.com/office/drawing/2014/main" id="{A428A48C-D6EE-4B42-AC09-9795B134DDC8}"/>
                    </a:ext>
                  </a:extLst>
                </p:cNvPr>
                <p:cNvSpPr>
                  <a:spLocks/>
                </p:cNvSpPr>
                <p:nvPr/>
              </p:nvSpPr>
              <p:spPr bwMode="auto">
                <a:xfrm>
                  <a:off x="6524964" y="3014671"/>
                  <a:ext cx="137348" cy="115083"/>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fontAlgn="base">
                    <a:spcBef>
                      <a:spcPct val="0"/>
                    </a:spcBef>
                    <a:spcAft>
                      <a:spcPct val="0"/>
                    </a:spcAft>
                    <a:defRPr/>
                  </a:pPr>
                  <a:endParaRPr lang="zh-CN" altLang="en-US" sz="1200" b="1">
                    <a:solidFill>
                      <a:prstClr val="black"/>
                    </a:solidFill>
                    <a:latin typeface="Arial" charset="0"/>
                    <a:ea typeface="等线" panose="02010600030101010101" pitchFamily="2" charset="-122"/>
                    <a:cs typeface="Arial"/>
                    <a:sym typeface="Arial"/>
                  </a:endParaRPr>
                </a:p>
              </p:txBody>
            </p:sp>
            <p:sp>
              <p:nvSpPr>
                <p:cNvPr id="108" name="Freeform 44">
                  <a:extLst>
                    <a:ext uri="{FF2B5EF4-FFF2-40B4-BE49-F238E27FC236}">
                      <a16:creationId xmlns:a16="http://schemas.microsoft.com/office/drawing/2014/main" id="{98D363C9-8BB4-DE4E-B8E0-915CE3609EAB}"/>
                    </a:ext>
                  </a:extLst>
                </p:cNvPr>
                <p:cNvSpPr>
                  <a:spLocks/>
                </p:cNvSpPr>
                <p:nvPr/>
              </p:nvSpPr>
              <p:spPr bwMode="auto">
                <a:xfrm>
                  <a:off x="6628558" y="2896101"/>
                  <a:ext cx="68674" cy="79047"/>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09" name="Freeform 45">
                  <a:extLst>
                    <a:ext uri="{FF2B5EF4-FFF2-40B4-BE49-F238E27FC236}">
                      <a16:creationId xmlns:a16="http://schemas.microsoft.com/office/drawing/2014/main" id="{A47B156A-D3B3-2A42-81EF-98EF846909E9}"/>
                    </a:ext>
                  </a:extLst>
                </p:cNvPr>
                <p:cNvSpPr>
                  <a:spLocks/>
                </p:cNvSpPr>
                <p:nvPr/>
              </p:nvSpPr>
              <p:spPr bwMode="auto">
                <a:xfrm>
                  <a:off x="5088627" y="2710109"/>
                  <a:ext cx="481883" cy="223191"/>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0" name="Freeform 46">
                  <a:extLst>
                    <a:ext uri="{FF2B5EF4-FFF2-40B4-BE49-F238E27FC236}">
                      <a16:creationId xmlns:a16="http://schemas.microsoft.com/office/drawing/2014/main" id="{F73B8372-891F-BE42-A305-541740540172}"/>
                    </a:ext>
                  </a:extLst>
                </p:cNvPr>
                <p:cNvSpPr>
                  <a:spLocks/>
                </p:cNvSpPr>
                <p:nvPr/>
              </p:nvSpPr>
              <p:spPr bwMode="auto">
                <a:xfrm>
                  <a:off x="5420358" y="2846115"/>
                  <a:ext cx="349191" cy="449869"/>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1" name="Freeform 47">
                  <a:extLst>
                    <a:ext uri="{FF2B5EF4-FFF2-40B4-BE49-F238E27FC236}">
                      <a16:creationId xmlns:a16="http://schemas.microsoft.com/office/drawing/2014/main" id="{5A8486C4-1330-2449-8F96-70BDBEA6124B}"/>
                    </a:ext>
                  </a:extLst>
                </p:cNvPr>
                <p:cNvSpPr>
                  <a:spLocks/>
                </p:cNvSpPr>
                <p:nvPr/>
              </p:nvSpPr>
              <p:spPr bwMode="auto">
                <a:xfrm>
                  <a:off x="2487157" y="2398572"/>
                  <a:ext cx="593624" cy="432432"/>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2" name="Freeform 48">
                  <a:extLst>
                    <a:ext uri="{FF2B5EF4-FFF2-40B4-BE49-F238E27FC236}">
                      <a16:creationId xmlns:a16="http://schemas.microsoft.com/office/drawing/2014/main" id="{E6D9E6C2-C548-3A4B-83A7-E664D5CCB3E4}"/>
                    </a:ext>
                  </a:extLst>
                </p:cNvPr>
                <p:cNvSpPr>
                  <a:spLocks/>
                </p:cNvSpPr>
                <p:nvPr/>
              </p:nvSpPr>
              <p:spPr bwMode="auto">
                <a:xfrm>
                  <a:off x="2320710" y="2665935"/>
                  <a:ext cx="718169" cy="588200"/>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3" name="Freeform 49">
                  <a:extLst>
                    <a:ext uri="{FF2B5EF4-FFF2-40B4-BE49-F238E27FC236}">
                      <a16:creationId xmlns:a16="http://schemas.microsoft.com/office/drawing/2014/main" id="{A7827C12-D84C-2E4F-9CD8-492B258B9DD8}"/>
                    </a:ext>
                  </a:extLst>
                </p:cNvPr>
                <p:cNvSpPr>
                  <a:spLocks/>
                </p:cNvSpPr>
                <p:nvPr/>
              </p:nvSpPr>
              <p:spPr bwMode="auto">
                <a:xfrm>
                  <a:off x="2269495" y="3096042"/>
                  <a:ext cx="770547" cy="1231036"/>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fontAlgn="base">
                    <a:spcBef>
                      <a:spcPct val="0"/>
                    </a:spcBef>
                    <a:spcAft>
                      <a:spcPct val="0"/>
                    </a:spcAft>
                    <a:defRPr/>
                  </a:pPr>
                  <a:endParaRPr lang="zh-CN" altLang="en-US" sz="1200" b="1">
                    <a:solidFill>
                      <a:prstClr val="black"/>
                    </a:solidFill>
                    <a:latin typeface="Arial" charset="0"/>
                    <a:ea typeface="等线" panose="02010600030101010101" pitchFamily="2" charset="-122"/>
                    <a:cs typeface="Arial"/>
                    <a:sym typeface="Arial"/>
                  </a:endParaRPr>
                </a:p>
              </p:txBody>
            </p:sp>
            <p:sp>
              <p:nvSpPr>
                <p:cNvPr id="114" name="Freeform 50">
                  <a:extLst>
                    <a:ext uri="{FF2B5EF4-FFF2-40B4-BE49-F238E27FC236}">
                      <a16:creationId xmlns:a16="http://schemas.microsoft.com/office/drawing/2014/main" id="{A2B4AFEC-C368-EC42-AE02-65DE97DD4E8F}"/>
                    </a:ext>
                  </a:extLst>
                </p:cNvPr>
                <p:cNvSpPr>
                  <a:spLocks/>
                </p:cNvSpPr>
                <p:nvPr/>
              </p:nvSpPr>
              <p:spPr bwMode="auto">
                <a:xfrm>
                  <a:off x="2614030" y="3200663"/>
                  <a:ext cx="565689" cy="853239"/>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5" name="Freeform 51">
                  <a:extLst>
                    <a:ext uri="{FF2B5EF4-FFF2-40B4-BE49-F238E27FC236}">
                      <a16:creationId xmlns:a16="http://schemas.microsoft.com/office/drawing/2014/main" id="{7C1D01C8-809A-534E-96DE-BCBDC324FD77}"/>
                    </a:ext>
                  </a:extLst>
                </p:cNvPr>
                <p:cNvSpPr>
                  <a:spLocks/>
                </p:cNvSpPr>
                <p:nvPr/>
              </p:nvSpPr>
              <p:spPr bwMode="auto">
                <a:xfrm>
                  <a:off x="2930629" y="2514817"/>
                  <a:ext cx="521458" cy="836965"/>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6" name="Freeform 52">
                  <a:extLst>
                    <a:ext uri="{FF2B5EF4-FFF2-40B4-BE49-F238E27FC236}">
                      <a16:creationId xmlns:a16="http://schemas.microsoft.com/office/drawing/2014/main" id="{9DE1563A-C919-A741-9C2B-12525E0C8A9B}"/>
                    </a:ext>
                  </a:extLst>
                </p:cNvPr>
                <p:cNvSpPr>
                  <a:spLocks/>
                </p:cNvSpPr>
                <p:nvPr/>
              </p:nvSpPr>
              <p:spPr bwMode="auto">
                <a:xfrm>
                  <a:off x="5892929" y="3358757"/>
                  <a:ext cx="580820" cy="426620"/>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7" name="Freeform 53">
                  <a:extLst>
                    <a:ext uri="{FF2B5EF4-FFF2-40B4-BE49-F238E27FC236}">
                      <a16:creationId xmlns:a16="http://schemas.microsoft.com/office/drawing/2014/main" id="{A574FFA3-9800-4849-B50E-78ADCFD84781}"/>
                    </a:ext>
                  </a:extLst>
                </p:cNvPr>
                <p:cNvSpPr>
                  <a:spLocks/>
                </p:cNvSpPr>
                <p:nvPr/>
              </p:nvSpPr>
              <p:spPr bwMode="auto">
                <a:xfrm>
                  <a:off x="5864994" y="3312258"/>
                  <a:ext cx="394585" cy="38593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8" name="Freeform 54">
                  <a:extLst>
                    <a:ext uri="{FF2B5EF4-FFF2-40B4-BE49-F238E27FC236}">
                      <a16:creationId xmlns:a16="http://schemas.microsoft.com/office/drawing/2014/main" id="{428D81D0-A32B-F549-907C-330044DA8AD9}"/>
                    </a:ext>
                  </a:extLst>
                </p:cNvPr>
                <p:cNvSpPr>
                  <a:spLocks/>
                </p:cNvSpPr>
                <p:nvPr/>
              </p:nvSpPr>
              <p:spPr bwMode="auto">
                <a:xfrm>
                  <a:off x="6101280" y="3271573"/>
                  <a:ext cx="389929" cy="192967"/>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19" name="Freeform 55">
                  <a:extLst>
                    <a:ext uri="{FF2B5EF4-FFF2-40B4-BE49-F238E27FC236}">
                      <a16:creationId xmlns:a16="http://schemas.microsoft.com/office/drawing/2014/main" id="{C2166736-9DAB-6E49-BA63-96F8C886110D}"/>
                    </a:ext>
                  </a:extLst>
                </p:cNvPr>
                <p:cNvSpPr>
                  <a:spLocks/>
                </p:cNvSpPr>
                <p:nvPr/>
              </p:nvSpPr>
              <p:spPr bwMode="auto">
                <a:xfrm>
                  <a:off x="6400420" y="3269248"/>
                  <a:ext cx="96609" cy="133682"/>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2"/>
                </a:solidFill>
                <a:ln w="12700" cmpd="sng">
                  <a:solidFill>
                    <a:srgbClr val="FFFFFF"/>
                  </a:solidFill>
                  <a:prstDash val="solid"/>
                  <a:round/>
                  <a:headEnd/>
                  <a:tailEnd/>
                </a:ln>
                <a:effectLst>
                  <a:outerShdw dist="50800" dir="5400000"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20" name="Freeform 56">
                  <a:extLst>
                    <a:ext uri="{FF2B5EF4-FFF2-40B4-BE49-F238E27FC236}">
                      <a16:creationId xmlns:a16="http://schemas.microsoft.com/office/drawing/2014/main" id="{C796DC56-6C6A-984B-AC85-B408D6334624}"/>
                    </a:ext>
                  </a:extLst>
                </p:cNvPr>
                <p:cNvSpPr>
                  <a:spLocks/>
                </p:cNvSpPr>
                <p:nvPr/>
              </p:nvSpPr>
              <p:spPr bwMode="auto">
                <a:xfrm>
                  <a:off x="6450470" y="3430829"/>
                  <a:ext cx="44231" cy="83697"/>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2700" cmpd="sng">
                  <a:solidFill>
                    <a:srgbClr val="FFFFFF"/>
                  </a:solidFill>
                  <a:prstDash val="solid"/>
                  <a:round/>
                  <a:headEnd/>
                  <a:tailEnd/>
                </a:ln>
                <a:effectLst>
                  <a:outerShdw dist="28398" dir="6993903" algn="ctr" rotWithShape="0">
                    <a:srgbClr val="B2B2B2">
                      <a:alpha val="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sp>
              <p:nvSpPr>
                <p:cNvPr id="121" name="Freeform 57">
                  <a:extLst>
                    <a:ext uri="{FF2B5EF4-FFF2-40B4-BE49-F238E27FC236}">
                      <a16:creationId xmlns:a16="http://schemas.microsoft.com/office/drawing/2014/main" id="{F7380315-B1B8-D44D-8CA5-230868DC40A5}"/>
                    </a:ext>
                  </a:extLst>
                </p:cNvPr>
                <p:cNvSpPr>
                  <a:spLocks/>
                </p:cNvSpPr>
                <p:nvPr/>
              </p:nvSpPr>
              <p:spPr bwMode="auto">
                <a:xfrm>
                  <a:off x="6275875" y="3357594"/>
                  <a:ext cx="27935" cy="2557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rgbClr val="C4B798"/>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377">
                    <a:defRPr/>
                  </a:pPr>
                  <a:endParaRPr lang="zh-CN" altLang="en-US" sz="1200">
                    <a:solidFill>
                      <a:sysClr val="windowText" lastClr="000000"/>
                    </a:solidFill>
                    <a:latin typeface="Calibri" panose="020F0502020204030204"/>
                    <a:ea typeface="等线" panose="02010600030101010101" pitchFamily="2" charset="-122"/>
                    <a:cs typeface="Arial"/>
                    <a:sym typeface="Arial"/>
                  </a:endParaRPr>
                </a:p>
              </p:txBody>
            </p:sp>
          </p:grpSp>
          <p:grpSp>
            <p:nvGrpSpPr>
              <p:cNvPr id="9" name="Group 134">
                <a:extLst>
                  <a:ext uri="{FF2B5EF4-FFF2-40B4-BE49-F238E27FC236}">
                    <a16:creationId xmlns:a16="http://schemas.microsoft.com/office/drawing/2014/main" id="{E3C53392-8CD9-754F-8AAF-0E1067324F76}"/>
                  </a:ext>
                </a:extLst>
              </p:cNvPr>
              <p:cNvGrpSpPr>
                <a:grpSpLocks/>
              </p:cNvGrpSpPr>
              <p:nvPr/>
            </p:nvGrpSpPr>
            <p:grpSpPr bwMode="auto">
              <a:xfrm>
                <a:off x="2295477" y="1108091"/>
                <a:ext cx="4785242" cy="2538786"/>
                <a:chOff x="1054" y="1049"/>
                <a:chExt cx="3683" cy="1954"/>
              </a:xfrm>
            </p:grpSpPr>
            <p:sp>
              <p:nvSpPr>
                <p:cNvPr id="10" name="Rectangle 135">
                  <a:extLst>
                    <a:ext uri="{FF2B5EF4-FFF2-40B4-BE49-F238E27FC236}">
                      <a16:creationId xmlns:a16="http://schemas.microsoft.com/office/drawing/2014/main" id="{A1B4A9E9-892C-0646-9829-E32883DC2A98}"/>
                    </a:ext>
                  </a:extLst>
                </p:cNvPr>
                <p:cNvSpPr>
                  <a:spLocks noChangeArrowheads="1"/>
                </p:cNvSpPr>
                <p:nvPr/>
              </p:nvSpPr>
              <p:spPr bwMode="auto">
                <a:xfrm>
                  <a:off x="1244" y="1129"/>
                  <a:ext cx="158"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WA</a:t>
                  </a:r>
                </a:p>
              </p:txBody>
            </p:sp>
            <p:sp>
              <p:nvSpPr>
                <p:cNvPr id="11" name="Rectangle 136">
                  <a:extLst>
                    <a:ext uri="{FF2B5EF4-FFF2-40B4-BE49-F238E27FC236}">
                      <a16:creationId xmlns:a16="http://schemas.microsoft.com/office/drawing/2014/main" id="{EF94F83B-4212-A94B-9A87-01126AE67A98}"/>
                    </a:ext>
                  </a:extLst>
                </p:cNvPr>
                <p:cNvSpPr>
                  <a:spLocks noChangeArrowheads="1"/>
                </p:cNvSpPr>
                <p:nvPr/>
              </p:nvSpPr>
              <p:spPr bwMode="auto">
                <a:xfrm>
                  <a:off x="1175" y="1456"/>
                  <a:ext cx="152"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nchor="t">
                  <a:spAutoFit/>
                </a:bodyPr>
                <a:lstStyle/>
                <a:p>
                  <a:pPr algn="ctr" defTabSz="3427638" fontAlgn="base">
                    <a:spcBef>
                      <a:spcPct val="0"/>
                    </a:spcBef>
                    <a:spcAft>
                      <a:spcPct val="0"/>
                    </a:spcAft>
                    <a:defRPr/>
                  </a:pPr>
                  <a:r>
                    <a:rPr lang="en-US" altLang="zh-CN" sz="800">
                      <a:solidFill>
                        <a:prstClr val="black"/>
                      </a:solidFill>
                      <a:latin typeface="Franklin Gothic Medium Cond"/>
                      <a:ea typeface="华文楷体"/>
                      <a:cs typeface="Arial"/>
                      <a:sym typeface="Arial"/>
                    </a:rPr>
                    <a:t>OR</a:t>
                  </a:r>
                </a:p>
              </p:txBody>
            </p:sp>
            <p:sp>
              <p:nvSpPr>
                <p:cNvPr id="12" name="Rectangle 137">
                  <a:extLst>
                    <a:ext uri="{FF2B5EF4-FFF2-40B4-BE49-F238E27FC236}">
                      <a16:creationId xmlns:a16="http://schemas.microsoft.com/office/drawing/2014/main" id="{D42A0EC1-56DB-8649-8F7F-237E6033BCED}"/>
                    </a:ext>
                  </a:extLst>
                </p:cNvPr>
                <p:cNvSpPr>
                  <a:spLocks noChangeArrowheads="1"/>
                </p:cNvSpPr>
                <p:nvPr/>
              </p:nvSpPr>
              <p:spPr bwMode="auto">
                <a:xfrm>
                  <a:off x="1054" y="2069"/>
                  <a:ext cx="148"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CA</a:t>
                  </a:r>
                </a:p>
              </p:txBody>
            </p:sp>
            <p:sp>
              <p:nvSpPr>
                <p:cNvPr id="13" name="Rectangle 138">
                  <a:extLst>
                    <a:ext uri="{FF2B5EF4-FFF2-40B4-BE49-F238E27FC236}">
                      <a16:creationId xmlns:a16="http://schemas.microsoft.com/office/drawing/2014/main" id="{E49E931D-9A57-F647-B52A-0A82D5485BF2}"/>
                    </a:ext>
                  </a:extLst>
                </p:cNvPr>
                <p:cNvSpPr>
                  <a:spLocks noChangeArrowheads="1"/>
                </p:cNvSpPr>
                <p:nvPr/>
              </p:nvSpPr>
              <p:spPr bwMode="auto">
                <a:xfrm>
                  <a:off x="1916" y="1298"/>
                  <a:ext cx="152"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MT</a:t>
                  </a:r>
                </a:p>
              </p:txBody>
            </p:sp>
            <p:sp>
              <p:nvSpPr>
                <p:cNvPr id="14" name="Rectangle 139">
                  <a:extLst>
                    <a:ext uri="{FF2B5EF4-FFF2-40B4-BE49-F238E27FC236}">
                      <a16:creationId xmlns:a16="http://schemas.microsoft.com/office/drawing/2014/main" id="{FB1CF7BA-5325-8F4F-A131-43F1F8EB561B}"/>
                    </a:ext>
                  </a:extLst>
                </p:cNvPr>
                <p:cNvSpPr>
                  <a:spLocks noChangeArrowheads="1"/>
                </p:cNvSpPr>
                <p:nvPr/>
              </p:nvSpPr>
              <p:spPr bwMode="auto">
                <a:xfrm>
                  <a:off x="1597" y="1553"/>
                  <a:ext cx="13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ID</a:t>
                  </a:r>
                </a:p>
              </p:txBody>
            </p:sp>
            <p:sp>
              <p:nvSpPr>
                <p:cNvPr id="15" name="Rectangle 140">
                  <a:extLst>
                    <a:ext uri="{FF2B5EF4-FFF2-40B4-BE49-F238E27FC236}">
                      <a16:creationId xmlns:a16="http://schemas.microsoft.com/office/drawing/2014/main" id="{037B3374-9AC8-B848-AAB3-495967C459DB}"/>
                    </a:ext>
                  </a:extLst>
                </p:cNvPr>
                <p:cNvSpPr>
                  <a:spLocks noChangeArrowheads="1"/>
                </p:cNvSpPr>
                <p:nvPr/>
              </p:nvSpPr>
              <p:spPr bwMode="auto">
                <a:xfrm>
                  <a:off x="1368" y="1963"/>
                  <a:ext cx="147"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NV</a:t>
                  </a:r>
                </a:p>
              </p:txBody>
            </p:sp>
            <p:sp>
              <p:nvSpPr>
                <p:cNvPr id="16" name="Rectangle 141">
                  <a:extLst>
                    <a:ext uri="{FF2B5EF4-FFF2-40B4-BE49-F238E27FC236}">
                      <a16:creationId xmlns:a16="http://schemas.microsoft.com/office/drawing/2014/main" id="{6FB9DAC3-3239-7D40-8B6F-CE19CE926BF6}"/>
                    </a:ext>
                  </a:extLst>
                </p:cNvPr>
                <p:cNvSpPr>
                  <a:spLocks noChangeArrowheads="1"/>
                </p:cNvSpPr>
                <p:nvPr/>
              </p:nvSpPr>
              <p:spPr bwMode="auto">
                <a:xfrm>
                  <a:off x="1646" y="2478"/>
                  <a:ext cx="141"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AZ</a:t>
                  </a:r>
                </a:p>
              </p:txBody>
            </p:sp>
            <p:sp>
              <p:nvSpPr>
                <p:cNvPr id="17" name="Rectangle 142">
                  <a:extLst>
                    <a:ext uri="{FF2B5EF4-FFF2-40B4-BE49-F238E27FC236}">
                      <a16:creationId xmlns:a16="http://schemas.microsoft.com/office/drawing/2014/main" id="{CD0A7334-6E89-0B49-A0B3-0053A915EBDE}"/>
                    </a:ext>
                  </a:extLst>
                </p:cNvPr>
                <p:cNvSpPr>
                  <a:spLocks noChangeArrowheads="1"/>
                </p:cNvSpPr>
                <p:nvPr/>
              </p:nvSpPr>
              <p:spPr bwMode="auto">
                <a:xfrm>
                  <a:off x="1738" y="2024"/>
                  <a:ext cx="141"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UT</a:t>
                  </a:r>
                </a:p>
              </p:txBody>
            </p:sp>
            <p:sp>
              <p:nvSpPr>
                <p:cNvPr id="18" name="Rectangle 143">
                  <a:extLst>
                    <a:ext uri="{FF2B5EF4-FFF2-40B4-BE49-F238E27FC236}">
                      <a16:creationId xmlns:a16="http://schemas.microsoft.com/office/drawing/2014/main" id="{C6BAD71D-2D98-EE40-BF6C-EF9D326BEC13}"/>
                    </a:ext>
                  </a:extLst>
                </p:cNvPr>
                <p:cNvSpPr>
                  <a:spLocks noChangeArrowheads="1"/>
                </p:cNvSpPr>
                <p:nvPr/>
              </p:nvSpPr>
              <p:spPr bwMode="auto">
                <a:xfrm>
                  <a:off x="2060" y="1688"/>
                  <a:ext cx="15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WY</a:t>
                  </a:r>
                </a:p>
              </p:txBody>
            </p:sp>
            <p:sp>
              <p:nvSpPr>
                <p:cNvPr id="19" name="Rectangle 144">
                  <a:extLst>
                    <a:ext uri="{FF2B5EF4-FFF2-40B4-BE49-F238E27FC236}">
                      <a16:creationId xmlns:a16="http://schemas.microsoft.com/office/drawing/2014/main" id="{B3D88E40-FE66-AB40-80C4-858FEB2061B4}"/>
                    </a:ext>
                  </a:extLst>
                </p:cNvPr>
                <p:cNvSpPr>
                  <a:spLocks noChangeArrowheads="1"/>
                </p:cNvSpPr>
                <p:nvPr/>
              </p:nvSpPr>
              <p:spPr bwMode="auto">
                <a:xfrm>
                  <a:off x="2174" y="2084"/>
                  <a:ext cx="152"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CO</a:t>
                  </a:r>
                </a:p>
              </p:txBody>
            </p:sp>
            <p:sp>
              <p:nvSpPr>
                <p:cNvPr id="20" name="Rectangle 145">
                  <a:extLst>
                    <a:ext uri="{FF2B5EF4-FFF2-40B4-BE49-F238E27FC236}">
                      <a16:creationId xmlns:a16="http://schemas.microsoft.com/office/drawing/2014/main" id="{DE97D140-B0AF-E848-992F-F2D45DE0E0DA}"/>
                    </a:ext>
                  </a:extLst>
                </p:cNvPr>
                <p:cNvSpPr>
                  <a:spLocks noChangeArrowheads="1"/>
                </p:cNvSpPr>
                <p:nvPr/>
              </p:nvSpPr>
              <p:spPr bwMode="auto">
                <a:xfrm>
                  <a:off x="2118" y="2518"/>
                  <a:ext cx="16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NM</a:t>
                  </a:r>
                </a:p>
              </p:txBody>
            </p:sp>
            <p:sp>
              <p:nvSpPr>
                <p:cNvPr id="21" name="Rectangle 146">
                  <a:extLst>
                    <a:ext uri="{FF2B5EF4-FFF2-40B4-BE49-F238E27FC236}">
                      <a16:creationId xmlns:a16="http://schemas.microsoft.com/office/drawing/2014/main" id="{7F01713F-E076-A140-8079-67EBA81F2D16}"/>
                    </a:ext>
                  </a:extLst>
                </p:cNvPr>
                <p:cNvSpPr>
                  <a:spLocks noChangeArrowheads="1"/>
                </p:cNvSpPr>
                <p:nvPr/>
              </p:nvSpPr>
              <p:spPr bwMode="auto">
                <a:xfrm>
                  <a:off x="2712" y="2831"/>
                  <a:ext cx="134"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TX</a:t>
                  </a:r>
                </a:p>
              </p:txBody>
            </p:sp>
            <p:sp>
              <p:nvSpPr>
                <p:cNvPr id="22" name="Rectangle 147">
                  <a:extLst>
                    <a:ext uri="{FF2B5EF4-FFF2-40B4-BE49-F238E27FC236}">
                      <a16:creationId xmlns:a16="http://schemas.microsoft.com/office/drawing/2014/main" id="{4149B42A-1654-7F4D-83DC-FF02226BA501}"/>
                    </a:ext>
                  </a:extLst>
                </p:cNvPr>
                <p:cNvSpPr>
                  <a:spLocks noChangeArrowheads="1"/>
                </p:cNvSpPr>
                <p:nvPr/>
              </p:nvSpPr>
              <p:spPr bwMode="auto">
                <a:xfrm>
                  <a:off x="2823" y="2432"/>
                  <a:ext cx="151"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OK</a:t>
                  </a:r>
                </a:p>
              </p:txBody>
            </p:sp>
            <p:sp>
              <p:nvSpPr>
                <p:cNvPr id="23" name="Rectangle 148">
                  <a:extLst>
                    <a:ext uri="{FF2B5EF4-FFF2-40B4-BE49-F238E27FC236}">
                      <a16:creationId xmlns:a16="http://schemas.microsoft.com/office/drawing/2014/main" id="{25BDC17D-8CB7-304B-9EE4-43593ED53134}"/>
                    </a:ext>
                  </a:extLst>
                </p:cNvPr>
                <p:cNvSpPr>
                  <a:spLocks noChangeArrowheads="1"/>
                </p:cNvSpPr>
                <p:nvPr/>
              </p:nvSpPr>
              <p:spPr bwMode="auto">
                <a:xfrm>
                  <a:off x="2728" y="2139"/>
                  <a:ext cx="148"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KS</a:t>
                  </a:r>
                </a:p>
              </p:txBody>
            </p:sp>
            <p:sp>
              <p:nvSpPr>
                <p:cNvPr id="24" name="Rectangle 149">
                  <a:extLst>
                    <a:ext uri="{FF2B5EF4-FFF2-40B4-BE49-F238E27FC236}">
                      <a16:creationId xmlns:a16="http://schemas.microsoft.com/office/drawing/2014/main" id="{A32DA73A-D808-D247-BBA6-6E8BB3FFF9A2}"/>
                    </a:ext>
                  </a:extLst>
                </p:cNvPr>
                <p:cNvSpPr>
                  <a:spLocks noChangeArrowheads="1"/>
                </p:cNvSpPr>
                <p:nvPr/>
              </p:nvSpPr>
              <p:spPr bwMode="auto">
                <a:xfrm>
                  <a:off x="2596" y="1842"/>
                  <a:ext cx="147"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NE</a:t>
                  </a:r>
                </a:p>
              </p:txBody>
            </p:sp>
            <p:sp>
              <p:nvSpPr>
                <p:cNvPr id="25" name="Rectangle 150">
                  <a:extLst>
                    <a:ext uri="{FF2B5EF4-FFF2-40B4-BE49-F238E27FC236}">
                      <a16:creationId xmlns:a16="http://schemas.microsoft.com/office/drawing/2014/main" id="{3DC2D7F1-650B-124F-A237-6FCCBFA9EF67}"/>
                    </a:ext>
                  </a:extLst>
                </p:cNvPr>
                <p:cNvSpPr>
                  <a:spLocks noChangeArrowheads="1"/>
                </p:cNvSpPr>
                <p:nvPr/>
              </p:nvSpPr>
              <p:spPr bwMode="auto">
                <a:xfrm>
                  <a:off x="2593" y="1570"/>
                  <a:ext cx="151"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SD</a:t>
                  </a:r>
                </a:p>
              </p:txBody>
            </p:sp>
            <p:sp>
              <p:nvSpPr>
                <p:cNvPr id="26" name="Rectangle 151">
                  <a:extLst>
                    <a:ext uri="{FF2B5EF4-FFF2-40B4-BE49-F238E27FC236}">
                      <a16:creationId xmlns:a16="http://schemas.microsoft.com/office/drawing/2014/main" id="{7C7F7F16-DAED-2D44-8B63-CC2FA453E354}"/>
                    </a:ext>
                  </a:extLst>
                </p:cNvPr>
                <p:cNvSpPr>
                  <a:spLocks noChangeArrowheads="1"/>
                </p:cNvSpPr>
                <p:nvPr/>
              </p:nvSpPr>
              <p:spPr bwMode="auto">
                <a:xfrm>
                  <a:off x="2548" y="1298"/>
                  <a:ext cx="154"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ND</a:t>
                  </a:r>
                </a:p>
              </p:txBody>
            </p:sp>
            <p:sp>
              <p:nvSpPr>
                <p:cNvPr id="27" name="Rectangle 152">
                  <a:extLst>
                    <a:ext uri="{FF2B5EF4-FFF2-40B4-BE49-F238E27FC236}">
                      <a16:creationId xmlns:a16="http://schemas.microsoft.com/office/drawing/2014/main" id="{E2FBC7CC-BBD9-0649-B38D-F83ABA618098}"/>
                    </a:ext>
                  </a:extLst>
                </p:cNvPr>
                <p:cNvSpPr>
                  <a:spLocks noChangeArrowheads="1"/>
                </p:cNvSpPr>
                <p:nvPr/>
              </p:nvSpPr>
              <p:spPr bwMode="auto">
                <a:xfrm>
                  <a:off x="2927" y="1389"/>
                  <a:ext cx="16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MN</a:t>
                  </a:r>
                </a:p>
              </p:txBody>
            </p:sp>
            <p:sp>
              <p:nvSpPr>
                <p:cNvPr id="28" name="Rectangle 153">
                  <a:extLst>
                    <a:ext uri="{FF2B5EF4-FFF2-40B4-BE49-F238E27FC236}">
                      <a16:creationId xmlns:a16="http://schemas.microsoft.com/office/drawing/2014/main" id="{D6CEE758-C9C0-A04F-B51B-754CF4BFE122}"/>
                    </a:ext>
                  </a:extLst>
                </p:cNvPr>
                <p:cNvSpPr>
                  <a:spLocks noChangeArrowheads="1"/>
                </p:cNvSpPr>
                <p:nvPr/>
              </p:nvSpPr>
              <p:spPr bwMode="auto">
                <a:xfrm>
                  <a:off x="3086" y="1780"/>
                  <a:ext cx="129"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IA</a:t>
                  </a:r>
                </a:p>
              </p:txBody>
            </p:sp>
            <p:sp>
              <p:nvSpPr>
                <p:cNvPr id="29" name="Rectangle 154">
                  <a:extLst>
                    <a:ext uri="{FF2B5EF4-FFF2-40B4-BE49-F238E27FC236}">
                      <a16:creationId xmlns:a16="http://schemas.microsoft.com/office/drawing/2014/main" id="{215E5077-C044-BB4C-83D9-A14D05B5178D}"/>
                    </a:ext>
                  </a:extLst>
                </p:cNvPr>
                <p:cNvSpPr>
                  <a:spLocks noChangeArrowheads="1"/>
                </p:cNvSpPr>
                <p:nvPr/>
              </p:nvSpPr>
              <p:spPr bwMode="auto">
                <a:xfrm>
                  <a:off x="3140" y="2115"/>
                  <a:ext cx="16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MO</a:t>
                  </a:r>
                </a:p>
              </p:txBody>
            </p:sp>
            <p:sp>
              <p:nvSpPr>
                <p:cNvPr id="30" name="Rectangle 155">
                  <a:extLst>
                    <a:ext uri="{FF2B5EF4-FFF2-40B4-BE49-F238E27FC236}">
                      <a16:creationId xmlns:a16="http://schemas.microsoft.com/office/drawing/2014/main" id="{427D6C11-F8D5-B04E-BA59-9D0C4365C303}"/>
                    </a:ext>
                  </a:extLst>
                </p:cNvPr>
                <p:cNvSpPr>
                  <a:spLocks noChangeArrowheads="1"/>
                </p:cNvSpPr>
                <p:nvPr/>
              </p:nvSpPr>
              <p:spPr bwMode="auto">
                <a:xfrm>
                  <a:off x="3215" y="2455"/>
                  <a:ext cx="148"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AR</a:t>
                  </a:r>
                </a:p>
              </p:txBody>
            </p:sp>
            <p:sp>
              <p:nvSpPr>
                <p:cNvPr id="31" name="Rectangle 156">
                  <a:extLst>
                    <a:ext uri="{FF2B5EF4-FFF2-40B4-BE49-F238E27FC236}">
                      <a16:creationId xmlns:a16="http://schemas.microsoft.com/office/drawing/2014/main" id="{26C82C8C-65E8-384B-8CC2-324477E1A1B9}"/>
                    </a:ext>
                  </a:extLst>
                </p:cNvPr>
                <p:cNvSpPr>
                  <a:spLocks noChangeArrowheads="1"/>
                </p:cNvSpPr>
                <p:nvPr/>
              </p:nvSpPr>
              <p:spPr bwMode="auto">
                <a:xfrm>
                  <a:off x="3227" y="2795"/>
                  <a:ext cx="140"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LA</a:t>
                  </a:r>
                </a:p>
              </p:txBody>
            </p:sp>
            <p:sp>
              <p:nvSpPr>
                <p:cNvPr id="32" name="Rectangle 157">
                  <a:extLst>
                    <a:ext uri="{FF2B5EF4-FFF2-40B4-BE49-F238E27FC236}">
                      <a16:creationId xmlns:a16="http://schemas.microsoft.com/office/drawing/2014/main" id="{95342341-0E10-F94C-94C8-195888E558C6}"/>
                    </a:ext>
                  </a:extLst>
                </p:cNvPr>
                <p:cNvSpPr>
                  <a:spLocks noChangeArrowheads="1"/>
                </p:cNvSpPr>
                <p:nvPr/>
              </p:nvSpPr>
              <p:spPr bwMode="auto">
                <a:xfrm>
                  <a:off x="3408" y="2614"/>
                  <a:ext cx="160"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MS</a:t>
                  </a:r>
                </a:p>
              </p:txBody>
            </p:sp>
            <p:sp>
              <p:nvSpPr>
                <p:cNvPr id="33" name="Rectangle 158">
                  <a:extLst>
                    <a:ext uri="{FF2B5EF4-FFF2-40B4-BE49-F238E27FC236}">
                      <a16:creationId xmlns:a16="http://schemas.microsoft.com/office/drawing/2014/main" id="{019DB95C-932B-074B-8B26-8208983212AE}"/>
                    </a:ext>
                  </a:extLst>
                </p:cNvPr>
                <p:cNvSpPr>
                  <a:spLocks noChangeArrowheads="1"/>
                </p:cNvSpPr>
                <p:nvPr/>
              </p:nvSpPr>
              <p:spPr bwMode="auto">
                <a:xfrm>
                  <a:off x="3686" y="2568"/>
                  <a:ext cx="140"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AL</a:t>
                  </a:r>
                </a:p>
              </p:txBody>
            </p:sp>
            <p:sp>
              <p:nvSpPr>
                <p:cNvPr id="34" name="Rectangle 159">
                  <a:extLst>
                    <a:ext uri="{FF2B5EF4-FFF2-40B4-BE49-F238E27FC236}">
                      <a16:creationId xmlns:a16="http://schemas.microsoft.com/office/drawing/2014/main" id="{67ECB200-C58C-9942-8746-EF99DA218EA1}"/>
                    </a:ext>
                  </a:extLst>
                </p:cNvPr>
                <p:cNvSpPr>
                  <a:spLocks noChangeArrowheads="1"/>
                </p:cNvSpPr>
                <p:nvPr/>
              </p:nvSpPr>
              <p:spPr bwMode="auto">
                <a:xfrm>
                  <a:off x="3914" y="2523"/>
                  <a:ext cx="150"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GA</a:t>
                  </a:r>
                </a:p>
              </p:txBody>
            </p:sp>
            <p:sp>
              <p:nvSpPr>
                <p:cNvPr id="35" name="Rectangle 160">
                  <a:extLst>
                    <a:ext uri="{FF2B5EF4-FFF2-40B4-BE49-F238E27FC236}">
                      <a16:creationId xmlns:a16="http://schemas.microsoft.com/office/drawing/2014/main" id="{9C06A792-A9A4-A540-8447-249B00CFE8BE}"/>
                    </a:ext>
                  </a:extLst>
                </p:cNvPr>
                <p:cNvSpPr>
                  <a:spLocks noChangeArrowheads="1"/>
                </p:cNvSpPr>
                <p:nvPr/>
              </p:nvSpPr>
              <p:spPr bwMode="auto">
                <a:xfrm>
                  <a:off x="4136" y="2886"/>
                  <a:ext cx="13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FL</a:t>
                  </a:r>
                </a:p>
              </p:txBody>
            </p:sp>
            <p:sp>
              <p:nvSpPr>
                <p:cNvPr id="36" name="Rectangle 161">
                  <a:extLst>
                    <a:ext uri="{FF2B5EF4-FFF2-40B4-BE49-F238E27FC236}">
                      <a16:creationId xmlns:a16="http://schemas.microsoft.com/office/drawing/2014/main" id="{520BD897-6170-F040-A6FB-9633C4B77C00}"/>
                    </a:ext>
                  </a:extLst>
                </p:cNvPr>
                <p:cNvSpPr>
                  <a:spLocks noChangeArrowheads="1"/>
                </p:cNvSpPr>
                <p:nvPr/>
              </p:nvSpPr>
              <p:spPr bwMode="auto">
                <a:xfrm>
                  <a:off x="4135" y="2372"/>
                  <a:ext cx="149"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SC</a:t>
                  </a:r>
                </a:p>
              </p:txBody>
            </p:sp>
            <p:sp>
              <p:nvSpPr>
                <p:cNvPr id="37" name="Rectangle 162">
                  <a:extLst>
                    <a:ext uri="{FF2B5EF4-FFF2-40B4-BE49-F238E27FC236}">
                      <a16:creationId xmlns:a16="http://schemas.microsoft.com/office/drawing/2014/main" id="{50EAA4F7-8DB7-DD40-ACD7-C7AAAA9E67E4}"/>
                    </a:ext>
                  </a:extLst>
                </p:cNvPr>
                <p:cNvSpPr>
                  <a:spLocks noChangeArrowheads="1"/>
                </p:cNvSpPr>
                <p:nvPr/>
              </p:nvSpPr>
              <p:spPr bwMode="auto">
                <a:xfrm>
                  <a:off x="3644" y="2296"/>
                  <a:ext cx="142"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TN</a:t>
                  </a:r>
                </a:p>
              </p:txBody>
            </p:sp>
            <p:sp>
              <p:nvSpPr>
                <p:cNvPr id="38" name="Rectangle 163">
                  <a:extLst>
                    <a:ext uri="{FF2B5EF4-FFF2-40B4-BE49-F238E27FC236}">
                      <a16:creationId xmlns:a16="http://schemas.microsoft.com/office/drawing/2014/main" id="{7B016014-8A9D-E143-851D-75D936A921F9}"/>
                    </a:ext>
                  </a:extLst>
                </p:cNvPr>
                <p:cNvSpPr>
                  <a:spLocks noChangeArrowheads="1"/>
                </p:cNvSpPr>
                <p:nvPr/>
              </p:nvSpPr>
              <p:spPr bwMode="auto">
                <a:xfrm>
                  <a:off x="4227" y="2160"/>
                  <a:ext cx="152"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NC</a:t>
                  </a:r>
                </a:p>
              </p:txBody>
            </p:sp>
            <p:sp>
              <p:nvSpPr>
                <p:cNvPr id="39" name="Rectangle 164">
                  <a:extLst>
                    <a:ext uri="{FF2B5EF4-FFF2-40B4-BE49-F238E27FC236}">
                      <a16:creationId xmlns:a16="http://schemas.microsoft.com/office/drawing/2014/main" id="{B434344C-A8BB-0243-9AC7-10FA3DA0FFB5}"/>
                    </a:ext>
                  </a:extLst>
                </p:cNvPr>
                <p:cNvSpPr>
                  <a:spLocks noChangeArrowheads="1"/>
                </p:cNvSpPr>
                <p:nvPr/>
              </p:nvSpPr>
              <p:spPr bwMode="auto">
                <a:xfrm>
                  <a:off x="3406" y="1908"/>
                  <a:ext cx="124"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IL</a:t>
                  </a:r>
                </a:p>
              </p:txBody>
            </p:sp>
            <p:sp>
              <p:nvSpPr>
                <p:cNvPr id="40" name="Rectangle 165">
                  <a:extLst>
                    <a:ext uri="{FF2B5EF4-FFF2-40B4-BE49-F238E27FC236}">
                      <a16:creationId xmlns:a16="http://schemas.microsoft.com/office/drawing/2014/main" id="{5C414EB4-7ACD-9445-9E60-830FA43284A2}"/>
                    </a:ext>
                  </a:extLst>
                </p:cNvPr>
                <p:cNvSpPr>
                  <a:spLocks noChangeArrowheads="1"/>
                </p:cNvSpPr>
                <p:nvPr/>
              </p:nvSpPr>
              <p:spPr bwMode="auto">
                <a:xfrm>
                  <a:off x="3285" y="1525"/>
                  <a:ext cx="142"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WI</a:t>
                  </a:r>
                </a:p>
              </p:txBody>
            </p:sp>
            <p:sp>
              <p:nvSpPr>
                <p:cNvPr id="41" name="Rectangle 166">
                  <a:extLst>
                    <a:ext uri="{FF2B5EF4-FFF2-40B4-BE49-F238E27FC236}">
                      <a16:creationId xmlns:a16="http://schemas.microsoft.com/office/drawing/2014/main" id="{6A048E0C-3368-6D4C-BEF4-19411FC4F9AD}"/>
                    </a:ext>
                  </a:extLst>
                </p:cNvPr>
                <p:cNvSpPr>
                  <a:spLocks noChangeArrowheads="1"/>
                </p:cNvSpPr>
                <p:nvPr/>
              </p:nvSpPr>
              <p:spPr bwMode="auto">
                <a:xfrm>
                  <a:off x="3654" y="1564"/>
                  <a:ext cx="14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MI</a:t>
                  </a:r>
                </a:p>
              </p:txBody>
            </p:sp>
            <p:sp>
              <p:nvSpPr>
                <p:cNvPr id="42" name="Rectangle 167">
                  <a:extLst>
                    <a:ext uri="{FF2B5EF4-FFF2-40B4-BE49-F238E27FC236}">
                      <a16:creationId xmlns:a16="http://schemas.microsoft.com/office/drawing/2014/main" id="{03A688FB-EBCE-0149-9E93-4C8E5B6057D1}"/>
                    </a:ext>
                  </a:extLst>
                </p:cNvPr>
                <p:cNvSpPr>
                  <a:spLocks noChangeArrowheads="1"/>
                </p:cNvSpPr>
                <p:nvPr/>
              </p:nvSpPr>
              <p:spPr bwMode="auto">
                <a:xfrm>
                  <a:off x="3842" y="1805"/>
                  <a:ext cx="15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OH</a:t>
                  </a:r>
                </a:p>
              </p:txBody>
            </p:sp>
            <p:sp>
              <p:nvSpPr>
                <p:cNvPr id="43" name="Rectangle 168">
                  <a:extLst>
                    <a:ext uri="{FF2B5EF4-FFF2-40B4-BE49-F238E27FC236}">
                      <a16:creationId xmlns:a16="http://schemas.microsoft.com/office/drawing/2014/main" id="{E3A45ACB-E877-BB47-BB3D-FA2A2CC3E224}"/>
                    </a:ext>
                  </a:extLst>
                </p:cNvPr>
                <p:cNvSpPr>
                  <a:spLocks noChangeArrowheads="1"/>
                </p:cNvSpPr>
                <p:nvPr/>
              </p:nvSpPr>
              <p:spPr bwMode="auto">
                <a:xfrm>
                  <a:off x="3627" y="1876"/>
                  <a:ext cx="13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IN</a:t>
                  </a:r>
                </a:p>
              </p:txBody>
            </p:sp>
            <p:sp>
              <p:nvSpPr>
                <p:cNvPr id="44" name="Rectangle 169">
                  <a:extLst>
                    <a:ext uri="{FF2B5EF4-FFF2-40B4-BE49-F238E27FC236}">
                      <a16:creationId xmlns:a16="http://schemas.microsoft.com/office/drawing/2014/main" id="{3F32CCC2-C9A4-1F44-968F-FA40FDA0FE86}"/>
                    </a:ext>
                  </a:extLst>
                </p:cNvPr>
                <p:cNvSpPr>
                  <a:spLocks noChangeArrowheads="1"/>
                </p:cNvSpPr>
                <p:nvPr/>
              </p:nvSpPr>
              <p:spPr bwMode="auto">
                <a:xfrm>
                  <a:off x="3758" y="2089"/>
                  <a:ext cx="141"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KY</a:t>
                  </a:r>
                </a:p>
              </p:txBody>
            </p:sp>
            <p:sp>
              <p:nvSpPr>
                <p:cNvPr id="45" name="Rectangle 170">
                  <a:extLst>
                    <a:ext uri="{FF2B5EF4-FFF2-40B4-BE49-F238E27FC236}">
                      <a16:creationId xmlns:a16="http://schemas.microsoft.com/office/drawing/2014/main" id="{64B1B087-4DC9-4741-AEAC-B4A2138DDE77}"/>
                    </a:ext>
                  </a:extLst>
                </p:cNvPr>
                <p:cNvSpPr>
                  <a:spLocks noChangeArrowheads="1"/>
                </p:cNvSpPr>
                <p:nvPr/>
              </p:nvSpPr>
              <p:spPr bwMode="auto">
                <a:xfrm>
                  <a:off x="4031" y="1938"/>
                  <a:ext cx="156"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WV</a:t>
                  </a:r>
                </a:p>
              </p:txBody>
            </p:sp>
            <p:sp>
              <p:nvSpPr>
                <p:cNvPr id="46" name="Rectangle 171">
                  <a:extLst>
                    <a:ext uri="{FF2B5EF4-FFF2-40B4-BE49-F238E27FC236}">
                      <a16:creationId xmlns:a16="http://schemas.microsoft.com/office/drawing/2014/main" id="{1DB525E4-F5F4-0B42-96B5-1BC906D2A357}"/>
                    </a:ext>
                  </a:extLst>
                </p:cNvPr>
                <p:cNvSpPr>
                  <a:spLocks noChangeArrowheads="1"/>
                </p:cNvSpPr>
                <p:nvPr/>
              </p:nvSpPr>
              <p:spPr bwMode="auto">
                <a:xfrm>
                  <a:off x="4236" y="1961"/>
                  <a:ext cx="14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VA</a:t>
                  </a:r>
                </a:p>
              </p:txBody>
            </p:sp>
            <p:sp>
              <p:nvSpPr>
                <p:cNvPr id="47" name="Rectangle 172">
                  <a:extLst>
                    <a:ext uri="{FF2B5EF4-FFF2-40B4-BE49-F238E27FC236}">
                      <a16:creationId xmlns:a16="http://schemas.microsoft.com/office/drawing/2014/main" id="{EF8930F5-9548-744B-8EF1-4CA30E3FB161}"/>
                    </a:ext>
                  </a:extLst>
                </p:cNvPr>
                <p:cNvSpPr>
                  <a:spLocks noChangeArrowheads="1"/>
                </p:cNvSpPr>
                <p:nvPr/>
              </p:nvSpPr>
              <p:spPr bwMode="auto">
                <a:xfrm>
                  <a:off x="4139" y="1661"/>
                  <a:ext cx="146"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PA</a:t>
                  </a:r>
                </a:p>
              </p:txBody>
            </p:sp>
            <p:sp>
              <p:nvSpPr>
                <p:cNvPr id="48" name="Rectangle 173">
                  <a:extLst>
                    <a:ext uri="{FF2B5EF4-FFF2-40B4-BE49-F238E27FC236}">
                      <a16:creationId xmlns:a16="http://schemas.microsoft.com/office/drawing/2014/main" id="{0A71644A-83A9-D546-BF40-88264557B20C}"/>
                    </a:ext>
                  </a:extLst>
                </p:cNvPr>
                <p:cNvSpPr>
                  <a:spLocks noChangeArrowheads="1"/>
                </p:cNvSpPr>
                <p:nvPr/>
              </p:nvSpPr>
              <p:spPr bwMode="auto">
                <a:xfrm>
                  <a:off x="4320" y="1395"/>
                  <a:ext cx="144"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NY</a:t>
                  </a:r>
                </a:p>
              </p:txBody>
            </p:sp>
            <p:sp>
              <p:nvSpPr>
                <p:cNvPr id="49" name="Rectangle 174">
                  <a:extLst>
                    <a:ext uri="{FF2B5EF4-FFF2-40B4-BE49-F238E27FC236}">
                      <a16:creationId xmlns:a16="http://schemas.microsoft.com/office/drawing/2014/main" id="{6638600E-1136-214D-BF33-101D802CCF74}"/>
                    </a:ext>
                  </a:extLst>
                </p:cNvPr>
                <p:cNvSpPr>
                  <a:spLocks noChangeArrowheads="1"/>
                </p:cNvSpPr>
                <p:nvPr/>
              </p:nvSpPr>
              <p:spPr bwMode="auto">
                <a:xfrm>
                  <a:off x="4580" y="1049"/>
                  <a:ext cx="157"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ME</a:t>
                  </a:r>
                </a:p>
              </p:txBody>
            </p:sp>
            <p:sp>
              <p:nvSpPr>
                <p:cNvPr id="50" name="Rectangle 175">
                  <a:extLst>
                    <a:ext uri="{FF2B5EF4-FFF2-40B4-BE49-F238E27FC236}">
                      <a16:creationId xmlns:a16="http://schemas.microsoft.com/office/drawing/2014/main" id="{570A6075-0C2C-F34A-ADCF-114520AA4033}"/>
                    </a:ext>
                  </a:extLst>
                </p:cNvPr>
                <p:cNvSpPr>
                  <a:spLocks noChangeArrowheads="1"/>
                </p:cNvSpPr>
                <p:nvPr/>
              </p:nvSpPr>
              <p:spPr bwMode="auto">
                <a:xfrm>
                  <a:off x="4440" y="1205"/>
                  <a:ext cx="13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VT</a:t>
                  </a:r>
                </a:p>
              </p:txBody>
            </p:sp>
            <p:sp>
              <p:nvSpPr>
                <p:cNvPr id="51" name="Rectangle 176">
                  <a:extLst>
                    <a:ext uri="{FF2B5EF4-FFF2-40B4-BE49-F238E27FC236}">
                      <a16:creationId xmlns:a16="http://schemas.microsoft.com/office/drawing/2014/main" id="{9028BF7D-CD22-CC40-BC3B-5C40EAD41DE5}"/>
                    </a:ext>
                  </a:extLst>
                </p:cNvPr>
                <p:cNvSpPr>
                  <a:spLocks noChangeArrowheads="1"/>
                </p:cNvSpPr>
                <p:nvPr/>
              </p:nvSpPr>
              <p:spPr bwMode="auto">
                <a:xfrm>
                  <a:off x="4527" y="1253"/>
                  <a:ext cx="15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NH</a:t>
                  </a:r>
                </a:p>
              </p:txBody>
            </p:sp>
            <p:sp>
              <p:nvSpPr>
                <p:cNvPr id="52" name="Rectangle 177">
                  <a:extLst>
                    <a:ext uri="{FF2B5EF4-FFF2-40B4-BE49-F238E27FC236}">
                      <a16:creationId xmlns:a16="http://schemas.microsoft.com/office/drawing/2014/main" id="{AAEEA6C2-82D7-ED4A-9371-39CBCF26198F}"/>
                    </a:ext>
                  </a:extLst>
                </p:cNvPr>
                <p:cNvSpPr>
                  <a:spLocks noChangeArrowheads="1"/>
                </p:cNvSpPr>
                <p:nvPr/>
              </p:nvSpPr>
              <p:spPr bwMode="auto">
                <a:xfrm>
                  <a:off x="4460" y="1652"/>
                  <a:ext cx="138"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NJ</a:t>
                  </a:r>
                </a:p>
              </p:txBody>
            </p:sp>
            <p:sp>
              <p:nvSpPr>
                <p:cNvPr id="55" name="Rectangle 180">
                  <a:extLst>
                    <a:ext uri="{FF2B5EF4-FFF2-40B4-BE49-F238E27FC236}">
                      <a16:creationId xmlns:a16="http://schemas.microsoft.com/office/drawing/2014/main" id="{F4886D79-07A5-AF41-8D1D-E3BF91E8A053}"/>
                    </a:ext>
                  </a:extLst>
                </p:cNvPr>
                <p:cNvSpPr>
                  <a:spLocks noChangeArrowheads="1"/>
                </p:cNvSpPr>
                <p:nvPr/>
              </p:nvSpPr>
              <p:spPr bwMode="auto">
                <a:xfrm>
                  <a:off x="4310" y="1635"/>
                  <a:ext cx="163"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white"/>
                      </a:solidFill>
                      <a:latin typeface="Franklin Gothic Medium Cond" panose="020B0606030402020204" pitchFamily="34" charset="0"/>
                      <a:ea typeface="等线" panose="02010600030101010101" pitchFamily="2" charset="-122"/>
                      <a:cs typeface="Arial"/>
                      <a:sym typeface="Arial"/>
                    </a:rPr>
                    <a:t>MD</a:t>
                  </a:r>
                </a:p>
              </p:txBody>
            </p:sp>
            <p:sp>
              <p:nvSpPr>
                <p:cNvPr id="66" name="Line 191">
                  <a:extLst>
                    <a:ext uri="{FF2B5EF4-FFF2-40B4-BE49-F238E27FC236}">
                      <a16:creationId xmlns:a16="http://schemas.microsoft.com/office/drawing/2014/main" id="{84CADB32-1663-D64C-9F0B-7912E60DDB1D}"/>
                    </a:ext>
                  </a:extLst>
                </p:cNvPr>
                <p:cNvSpPr>
                  <a:spLocks noChangeShapeType="1"/>
                </p:cNvSpPr>
                <p:nvPr/>
              </p:nvSpPr>
              <p:spPr bwMode="auto">
                <a:xfrm flipH="1">
                  <a:off x="4366" y="1757"/>
                  <a:ext cx="12" cy="73"/>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77" fontAlgn="base">
                    <a:spcBef>
                      <a:spcPct val="0"/>
                    </a:spcBef>
                    <a:spcAft>
                      <a:spcPct val="0"/>
                    </a:spcAft>
                    <a:defRPr/>
                  </a:pPr>
                  <a:endParaRPr lang="zh-CN" altLang="en-US" sz="800">
                    <a:solidFill>
                      <a:prstClr val="black"/>
                    </a:solidFill>
                    <a:latin typeface="Franklin Gothic Medium Cond" panose="020B0606030402020204" pitchFamily="34" charset="0"/>
                    <a:ea typeface="等线" panose="02010600030101010101" pitchFamily="2" charset="-122"/>
                    <a:cs typeface="Arial"/>
                    <a:sym typeface="Arial"/>
                  </a:endParaRPr>
                </a:p>
              </p:txBody>
            </p:sp>
          </p:grpSp>
          <p:sp>
            <p:nvSpPr>
              <p:cNvPr id="5" name="5-Point Star 4">
                <a:extLst>
                  <a:ext uri="{FF2B5EF4-FFF2-40B4-BE49-F238E27FC236}">
                    <a16:creationId xmlns:a16="http://schemas.microsoft.com/office/drawing/2014/main" id="{08214887-19D9-B746-AE7B-F469E20405DB}"/>
                  </a:ext>
                </a:extLst>
              </p:cNvPr>
              <p:cNvSpPr/>
              <p:nvPr/>
            </p:nvSpPr>
            <p:spPr>
              <a:xfrm>
                <a:off x="6435471" y="2081803"/>
                <a:ext cx="146419" cy="153163"/>
              </a:xfrm>
              <a:prstGeom prst="star5">
                <a:avLst/>
              </a:prstGeom>
              <a:solidFill>
                <a:schemeClr val="bg2"/>
              </a:solidFill>
              <a:ln w="12700">
                <a:solidFill>
                  <a:schemeClr val="bg1"/>
                </a:solidFill>
              </a:ln>
              <a:effectLst>
                <a:outerShdw dist="50800" dir="5400000" algn="ctr" rotWithShape="0">
                  <a:srgbClr val="B2B2B2">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200">
                  <a:solidFill>
                    <a:prstClr val="white"/>
                  </a:solidFill>
                  <a:latin typeface="Calibri" panose="020F0502020204030204"/>
                  <a:sym typeface="Arial"/>
                </a:endParaRPr>
              </a:p>
            </p:txBody>
          </p:sp>
        </p:grpSp>
        <p:sp>
          <p:nvSpPr>
            <p:cNvPr id="151" name="Rectangle 178">
              <a:extLst>
                <a:ext uri="{FF2B5EF4-FFF2-40B4-BE49-F238E27FC236}">
                  <a16:creationId xmlns:a16="http://schemas.microsoft.com/office/drawing/2014/main" id="{72C50075-FAAD-D74F-94DD-CC1DF5A2965C}"/>
                </a:ext>
              </a:extLst>
            </p:cNvPr>
            <p:cNvSpPr>
              <a:spLocks noChangeArrowheads="1"/>
            </p:cNvSpPr>
            <p:nvPr/>
          </p:nvSpPr>
          <p:spPr bwMode="auto">
            <a:xfrm>
              <a:off x="9778002" y="2970799"/>
              <a:ext cx="264830" cy="2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DE</a:t>
              </a:r>
            </a:p>
          </p:txBody>
        </p:sp>
        <p:sp>
          <p:nvSpPr>
            <p:cNvPr id="152" name="Rectangle 181">
              <a:extLst>
                <a:ext uri="{FF2B5EF4-FFF2-40B4-BE49-F238E27FC236}">
                  <a16:creationId xmlns:a16="http://schemas.microsoft.com/office/drawing/2014/main" id="{A254930B-8310-4D45-AA53-D88884C43A79}"/>
                </a:ext>
              </a:extLst>
            </p:cNvPr>
            <p:cNvSpPr>
              <a:spLocks noChangeArrowheads="1"/>
            </p:cNvSpPr>
            <p:nvPr/>
          </p:nvSpPr>
          <p:spPr bwMode="auto">
            <a:xfrm>
              <a:off x="9852580" y="3356845"/>
              <a:ext cx="826444" cy="2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Lst>
          </p:spPr>
          <p:txBody>
            <a:bodyPr wrap="none" lIns="68555" tIns="34277" rIns="68555" bIns="34277">
              <a:spAutoFit/>
            </a:bodyPr>
            <a:lstStyle/>
            <a:p>
              <a:pPr algn="ctr" defTabSz="3427638" fontAlgn="base">
                <a:spcBef>
                  <a:spcPct val="0"/>
                </a:spcBef>
                <a:spcAft>
                  <a:spcPct val="0"/>
                </a:spcAft>
                <a:defRPr/>
              </a:pPr>
              <a:r>
                <a:rPr lang="en-US" altLang="zh-CN" sz="800">
                  <a:solidFill>
                    <a:srgbClr val="E7E6E6"/>
                  </a:solidFill>
                  <a:latin typeface="Franklin Gothic Medium Cond" panose="020B0606030402020204" pitchFamily="34" charset="0"/>
                  <a:ea typeface="等线" panose="02010600030101010101" pitchFamily="2" charset="-122"/>
                  <a:cs typeface="Arial"/>
                  <a:sym typeface="Arial"/>
                </a:rPr>
                <a:t>Washington D.C.</a:t>
              </a:r>
            </a:p>
          </p:txBody>
        </p:sp>
        <p:sp>
          <p:nvSpPr>
            <p:cNvPr id="153" name="Rectangle 183">
              <a:extLst>
                <a:ext uri="{FF2B5EF4-FFF2-40B4-BE49-F238E27FC236}">
                  <a16:creationId xmlns:a16="http://schemas.microsoft.com/office/drawing/2014/main" id="{273184C0-0DA7-DC46-8685-E8DB8B65FC14}"/>
                </a:ext>
              </a:extLst>
            </p:cNvPr>
            <p:cNvSpPr>
              <a:spLocks noChangeArrowheads="1"/>
            </p:cNvSpPr>
            <p:nvPr/>
          </p:nvSpPr>
          <p:spPr bwMode="auto">
            <a:xfrm>
              <a:off x="10084130" y="2135565"/>
              <a:ext cx="287575" cy="2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MA</a:t>
              </a:r>
            </a:p>
          </p:txBody>
        </p:sp>
        <p:sp>
          <p:nvSpPr>
            <p:cNvPr id="154" name="Rectangle 185">
              <a:extLst>
                <a:ext uri="{FF2B5EF4-FFF2-40B4-BE49-F238E27FC236}">
                  <a16:creationId xmlns:a16="http://schemas.microsoft.com/office/drawing/2014/main" id="{51D73151-2F24-B74C-8076-7E47CB1C5BC8}"/>
                </a:ext>
              </a:extLst>
            </p:cNvPr>
            <p:cNvSpPr>
              <a:spLocks noChangeArrowheads="1"/>
            </p:cNvSpPr>
            <p:nvPr/>
          </p:nvSpPr>
          <p:spPr bwMode="auto">
            <a:xfrm>
              <a:off x="10013229" y="2707419"/>
              <a:ext cx="252583" cy="2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CT</a:t>
              </a:r>
            </a:p>
          </p:txBody>
        </p:sp>
        <p:sp>
          <p:nvSpPr>
            <p:cNvPr id="155" name="Rectangle 188">
              <a:extLst>
                <a:ext uri="{FF2B5EF4-FFF2-40B4-BE49-F238E27FC236}">
                  <a16:creationId xmlns:a16="http://schemas.microsoft.com/office/drawing/2014/main" id="{A446345E-BFFE-F94B-9DD1-71B042A6B8AE}"/>
                </a:ext>
              </a:extLst>
            </p:cNvPr>
            <p:cNvSpPr>
              <a:spLocks noChangeArrowheads="1"/>
            </p:cNvSpPr>
            <p:nvPr/>
          </p:nvSpPr>
          <p:spPr bwMode="auto">
            <a:xfrm>
              <a:off x="10180753" y="2545064"/>
              <a:ext cx="236838" cy="2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5" tIns="34277" rIns="68555" bIns="34277">
              <a:spAutoFit/>
            </a:bodyPr>
            <a:lstStyle/>
            <a:p>
              <a:pPr algn="ctr" defTabSz="3427638" fontAlgn="base">
                <a:spcBef>
                  <a:spcPct val="0"/>
                </a:spcBef>
                <a:spcAft>
                  <a:spcPct val="0"/>
                </a:spcAft>
                <a:defRPr/>
              </a:pPr>
              <a:r>
                <a:rPr lang="en-US" altLang="zh-CN" sz="800">
                  <a:solidFill>
                    <a:prstClr val="black"/>
                  </a:solidFill>
                  <a:latin typeface="Franklin Gothic Medium Cond" panose="020B0606030402020204" pitchFamily="34" charset="0"/>
                  <a:ea typeface="等线" panose="02010600030101010101" pitchFamily="2" charset="-122"/>
                  <a:cs typeface="Arial"/>
                  <a:sym typeface="Arial"/>
                </a:rPr>
                <a:t>RI</a:t>
              </a:r>
            </a:p>
          </p:txBody>
        </p:sp>
        <p:sp>
          <p:nvSpPr>
            <p:cNvPr id="156" name="Line 179">
              <a:extLst>
                <a:ext uri="{FF2B5EF4-FFF2-40B4-BE49-F238E27FC236}">
                  <a16:creationId xmlns:a16="http://schemas.microsoft.com/office/drawing/2014/main" id="{972FFFCA-0D02-0547-BAE0-F8A47D6065AC}"/>
                </a:ext>
              </a:extLst>
            </p:cNvPr>
            <p:cNvSpPr>
              <a:spLocks noChangeShapeType="1"/>
            </p:cNvSpPr>
            <p:nvPr/>
          </p:nvSpPr>
          <p:spPr bwMode="auto">
            <a:xfrm flipH="1">
              <a:off x="9708374" y="3158411"/>
              <a:ext cx="108237" cy="39687"/>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77" fontAlgn="base">
                <a:spcBef>
                  <a:spcPct val="0"/>
                </a:spcBef>
                <a:spcAft>
                  <a:spcPct val="0"/>
                </a:spcAft>
                <a:defRPr/>
              </a:pPr>
              <a:endParaRPr lang="zh-CN" altLang="en-US" sz="800">
                <a:solidFill>
                  <a:prstClr val="black"/>
                </a:solidFill>
                <a:latin typeface="Franklin Gothic Medium Cond" panose="020B0606030402020204" pitchFamily="34" charset="0"/>
                <a:ea typeface="等线" panose="02010600030101010101" pitchFamily="2" charset="-122"/>
                <a:cs typeface="Arial"/>
                <a:sym typeface="Arial"/>
              </a:endParaRPr>
            </a:p>
          </p:txBody>
        </p:sp>
        <p:sp>
          <p:nvSpPr>
            <p:cNvPr id="157" name="Line 184">
              <a:extLst>
                <a:ext uri="{FF2B5EF4-FFF2-40B4-BE49-F238E27FC236}">
                  <a16:creationId xmlns:a16="http://schemas.microsoft.com/office/drawing/2014/main" id="{41C3E8A3-B3AC-D94F-AA4F-9A6C814C2BB1}"/>
                </a:ext>
              </a:extLst>
            </p:cNvPr>
            <p:cNvSpPr>
              <a:spLocks noChangeShapeType="1"/>
            </p:cNvSpPr>
            <p:nvPr/>
          </p:nvSpPr>
          <p:spPr bwMode="auto">
            <a:xfrm flipH="1">
              <a:off x="10033085" y="2305137"/>
              <a:ext cx="81179" cy="81179"/>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77" fontAlgn="base">
                <a:spcBef>
                  <a:spcPct val="0"/>
                </a:spcBef>
                <a:spcAft>
                  <a:spcPct val="0"/>
                </a:spcAft>
                <a:defRPr/>
              </a:pPr>
              <a:endParaRPr lang="zh-CN" altLang="en-US" sz="800">
                <a:solidFill>
                  <a:prstClr val="black"/>
                </a:solidFill>
                <a:latin typeface="Franklin Gothic Medium Cond" panose="020B0606030402020204" pitchFamily="34" charset="0"/>
                <a:ea typeface="等线" panose="02010600030101010101" pitchFamily="2" charset="-122"/>
                <a:cs typeface="Arial"/>
                <a:sym typeface="Arial"/>
              </a:endParaRPr>
            </a:p>
          </p:txBody>
        </p:sp>
        <p:sp>
          <p:nvSpPr>
            <p:cNvPr id="158" name="Line 186">
              <a:extLst>
                <a:ext uri="{FF2B5EF4-FFF2-40B4-BE49-F238E27FC236}">
                  <a16:creationId xmlns:a16="http://schemas.microsoft.com/office/drawing/2014/main" id="{FD872B30-AB0C-8F4E-B86F-2CDA51472FB5}"/>
                </a:ext>
              </a:extLst>
            </p:cNvPr>
            <p:cNvSpPr>
              <a:spLocks noChangeShapeType="1"/>
            </p:cNvSpPr>
            <p:nvPr/>
          </p:nvSpPr>
          <p:spPr bwMode="auto">
            <a:xfrm>
              <a:off x="9905005" y="2593771"/>
              <a:ext cx="162356" cy="164160"/>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77" fontAlgn="base">
                <a:spcBef>
                  <a:spcPct val="0"/>
                </a:spcBef>
                <a:spcAft>
                  <a:spcPct val="0"/>
                </a:spcAft>
                <a:defRPr/>
              </a:pPr>
              <a:endParaRPr lang="zh-CN" altLang="en-US" sz="800">
                <a:solidFill>
                  <a:prstClr val="black"/>
                </a:solidFill>
                <a:latin typeface="Franklin Gothic Medium Cond" panose="020B0606030402020204" pitchFamily="34" charset="0"/>
                <a:ea typeface="等线" panose="02010600030101010101" pitchFamily="2" charset="-122"/>
                <a:cs typeface="Arial"/>
                <a:sym typeface="Arial"/>
              </a:endParaRPr>
            </a:p>
          </p:txBody>
        </p:sp>
        <p:sp>
          <p:nvSpPr>
            <p:cNvPr id="159" name="Line 187">
              <a:extLst>
                <a:ext uri="{FF2B5EF4-FFF2-40B4-BE49-F238E27FC236}">
                  <a16:creationId xmlns:a16="http://schemas.microsoft.com/office/drawing/2014/main" id="{AA89552A-B13C-9146-B94A-A44E3C9147A5}"/>
                </a:ext>
              </a:extLst>
            </p:cNvPr>
            <p:cNvSpPr>
              <a:spLocks noChangeShapeType="1"/>
            </p:cNvSpPr>
            <p:nvPr/>
          </p:nvSpPr>
          <p:spPr bwMode="auto">
            <a:xfrm>
              <a:off x="10034890" y="2518005"/>
              <a:ext cx="162356" cy="164160"/>
            </a:xfrm>
            <a:prstGeom prst="line">
              <a:avLst/>
            </a:prstGeom>
            <a:noFill/>
            <a:ln w="31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377" fontAlgn="base">
                <a:spcBef>
                  <a:spcPct val="0"/>
                </a:spcBef>
                <a:spcAft>
                  <a:spcPct val="0"/>
                </a:spcAft>
                <a:defRPr/>
              </a:pPr>
              <a:endParaRPr lang="zh-CN" altLang="en-US" sz="800">
                <a:solidFill>
                  <a:prstClr val="black"/>
                </a:solidFill>
                <a:latin typeface="Franklin Gothic Medium Cond" panose="020B0606030402020204" pitchFamily="34" charset="0"/>
                <a:ea typeface="等线" panose="02010600030101010101" pitchFamily="2" charset="-122"/>
                <a:cs typeface="Arial"/>
                <a:sym typeface="Arial"/>
              </a:endParaRPr>
            </a:p>
          </p:txBody>
        </p:sp>
      </p:grpSp>
      <p:sp>
        <p:nvSpPr>
          <p:cNvPr id="139" name="Slide Number Placeholder 3">
            <a:extLst>
              <a:ext uri="{FF2B5EF4-FFF2-40B4-BE49-F238E27FC236}">
                <a16:creationId xmlns:a16="http://schemas.microsoft.com/office/drawing/2014/main" id="{C8DF1DD9-7C35-B246-B958-794459989ECD}"/>
              </a:ext>
            </a:extLst>
          </p:cNvPr>
          <p:cNvSpPr>
            <a:spLocks noGrp="1"/>
          </p:cNvSpPr>
          <p:nvPr>
            <p:ph type="sldNum" sz="quarter" idx="4"/>
          </p:nvPr>
        </p:nvSpPr>
        <p:spPr>
          <a:xfrm>
            <a:off x="9840067" y="5557267"/>
            <a:ext cx="548640" cy="313500"/>
          </a:xfrm>
        </p:spPr>
        <p:txBody>
          <a:bodyPr/>
          <a:lstStyle/>
          <a:p>
            <a:pPr defTabSz="914377">
              <a:defRPr/>
            </a:pPr>
            <a:fld id="{8FE50164-6C9E-C94E-8935-7483CE1EEFCA}" type="slidenum">
              <a:rPr lang="en-US" sz="900">
                <a:solidFill>
                  <a:srgbClr val="A5A5A5"/>
                </a:solidFill>
                <a:latin typeface="Calibri" panose="020F0502020204030204"/>
                <a:cs typeface="Arial"/>
                <a:sym typeface="Arial"/>
              </a:rPr>
              <a:pPr defTabSz="914377">
                <a:defRPr/>
              </a:pPr>
              <a:t>27</a:t>
            </a:fld>
            <a:endParaRPr lang="en-US" sz="900">
              <a:solidFill>
                <a:srgbClr val="A5A5A5"/>
              </a:solidFill>
              <a:latin typeface="Calibri" panose="020F0502020204030204"/>
              <a:cs typeface="Arial"/>
              <a:sym typeface="Arial"/>
            </a:endParaRPr>
          </a:p>
        </p:txBody>
      </p:sp>
      <p:sp>
        <p:nvSpPr>
          <p:cNvPr id="4" name="TextBox 3">
            <a:extLst>
              <a:ext uri="{FF2B5EF4-FFF2-40B4-BE49-F238E27FC236}">
                <a16:creationId xmlns:a16="http://schemas.microsoft.com/office/drawing/2014/main" id="{789138BF-F522-074B-AAF9-D746DC5CAFE5}"/>
              </a:ext>
            </a:extLst>
          </p:cNvPr>
          <p:cNvSpPr txBox="1"/>
          <p:nvPr/>
        </p:nvSpPr>
        <p:spPr>
          <a:xfrm>
            <a:off x="3107578" y="7188431"/>
            <a:ext cx="184731" cy="300210"/>
          </a:xfrm>
          <a:prstGeom prst="rect">
            <a:avLst/>
          </a:prstGeom>
          <a:noFill/>
        </p:spPr>
        <p:txBody>
          <a:bodyPr wrap="none" rtlCol="0">
            <a:spAutoFit/>
          </a:bodyPr>
          <a:lstStyle/>
          <a:p>
            <a:pPr defTabSz="914377">
              <a:defRPr/>
            </a:pPr>
            <a:endParaRPr lang="en-US" sz="1351">
              <a:solidFill>
                <a:prstClr val="black"/>
              </a:solidFill>
              <a:latin typeface="Calibri" panose="020F0502020204030204"/>
              <a:cs typeface="Arial"/>
              <a:sym typeface="Arial"/>
            </a:endParaRPr>
          </a:p>
        </p:txBody>
      </p:sp>
      <p:sp>
        <p:nvSpPr>
          <p:cNvPr id="56" name="TextBox 55">
            <a:extLst>
              <a:ext uri="{FF2B5EF4-FFF2-40B4-BE49-F238E27FC236}">
                <a16:creationId xmlns:a16="http://schemas.microsoft.com/office/drawing/2014/main" id="{37A7D3C0-F18B-1CF3-EA3A-9DDD979917B9}"/>
              </a:ext>
            </a:extLst>
          </p:cNvPr>
          <p:cNvSpPr txBox="1"/>
          <p:nvPr/>
        </p:nvSpPr>
        <p:spPr>
          <a:xfrm>
            <a:off x="1470301" y="1908255"/>
            <a:ext cx="1925844" cy="1200329"/>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cs typeface="Arial"/>
                <a:sym typeface="Arial"/>
              </a:rPr>
              <a:t>California</a:t>
            </a:r>
            <a:r>
              <a:rPr lang="en-US" sz="900">
                <a:solidFill>
                  <a:prstClr val="black"/>
                </a:solidFill>
                <a:latin typeface="Helvetica Neue" panose="02000503000000020004" pitchFamily="2" charset="0"/>
                <a:cs typeface="Arial"/>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cs typeface="Arial"/>
                <a:sym typeface="Arial"/>
              </a:rPr>
              <a:t>California has invested more than $670 million over five years to support teacher residencies.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cs typeface="Arial"/>
                <a:sym typeface="Arial"/>
              </a:rPr>
              <a:t>Per resident state grant of $40,000 with local match; minimum stipend of $20,000.</a:t>
            </a:r>
            <a:endParaRPr lang="en-US" sz="900">
              <a:solidFill>
                <a:prstClr val="black"/>
              </a:solidFill>
              <a:latin typeface="Calibri" panose="020F0502020204030204"/>
              <a:cs typeface="Arial"/>
              <a:sym typeface="Arial"/>
            </a:endParaRPr>
          </a:p>
        </p:txBody>
      </p:sp>
      <p:sp>
        <p:nvSpPr>
          <p:cNvPr id="57" name="TextBox 56">
            <a:extLst>
              <a:ext uri="{FF2B5EF4-FFF2-40B4-BE49-F238E27FC236}">
                <a16:creationId xmlns:a16="http://schemas.microsoft.com/office/drawing/2014/main" id="{523CE87E-45C6-A2C5-FED8-1490EDE57F77}"/>
              </a:ext>
            </a:extLst>
          </p:cNvPr>
          <p:cNvSpPr txBox="1"/>
          <p:nvPr/>
        </p:nvSpPr>
        <p:spPr>
          <a:xfrm>
            <a:off x="1498582" y="3460002"/>
            <a:ext cx="1706481" cy="1615827"/>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New Mexico</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In 2019, the legislature allocated $1 million to launch a teacher residency pilot program.</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In 2022, an additional $15.5 million was appropriated for the program.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Includes $35,000 per year for residents.</a:t>
            </a:r>
          </a:p>
        </p:txBody>
      </p:sp>
      <p:sp>
        <p:nvSpPr>
          <p:cNvPr id="58" name="TextBox 57">
            <a:extLst>
              <a:ext uri="{FF2B5EF4-FFF2-40B4-BE49-F238E27FC236}">
                <a16:creationId xmlns:a16="http://schemas.microsoft.com/office/drawing/2014/main" id="{C5432A53-2CE7-E26F-23BB-4668589006E3}"/>
              </a:ext>
            </a:extLst>
          </p:cNvPr>
          <p:cNvSpPr txBox="1"/>
          <p:nvPr/>
        </p:nvSpPr>
        <p:spPr>
          <a:xfrm>
            <a:off x="1541593" y="5271384"/>
            <a:ext cx="2679716" cy="1061829"/>
          </a:xfrm>
          <a:prstGeom prst="rect">
            <a:avLst/>
          </a:prstGeom>
          <a:solidFill>
            <a:schemeClr val="bg2">
              <a:lumMod val="20000"/>
              <a:lumOff val="80000"/>
            </a:schemeClr>
          </a:solidFill>
          <a:ln cap="rnd">
            <a:solidFill>
              <a:schemeClr val="tx1"/>
            </a:solidFill>
            <a:bevel/>
          </a:ln>
          <a:effectLst/>
        </p:spPr>
        <p:txBody>
          <a:bodyPr wrap="square" rtlCol="0">
            <a:spAutoFit/>
          </a:bodyPr>
          <a:lstStyle/>
          <a:p>
            <a:pPr defTabSz="914377">
              <a:defRPr/>
            </a:pPr>
            <a:r>
              <a:rPr lang="en-US" sz="9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Texas: </a:t>
            </a:r>
            <a:endParaRPr lang="en-US" sz="9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171446" indent="-171446" defTabSz="914377">
              <a:buFont typeface="Arial" panose="020B0604020202020204" pitchFamily="34" charset="0"/>
              <a:buChar char="•"/>
              <a:defRPr/>
            </a:pPr>
            <a:r>
              <a:rPr lang="en-US" sz="9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More than $90 million in ESSER funds. </a:t>
            </a:r>
          </a:p>
          <a:p>
            <a:pPr marL="171446" indent="-171446" defTabSz="914377">
              <a:buFont typeface="Arial" panose="020B0604020202020204" pitchFamily="34" charset="0"/>
              <a:buChar char="•"/>
              <a:defRPr/>
            </a:pPr>
            <a:r>
              <a:rPr lang="en-US" sz="9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The High-Quality, Sustainable Residency Program provides districts with $20,000 per resident to cover their living expenses. </a:t>
            </a:r>
          </a:p>
          <a:p>
            <a:pPr marL="171446" indent="-171446" defTabSz="914377">
              <a:buFont typeface="Arial" panose="020B0604020202020204" pitchFamily="34" charset="0"/>
              <a:buChar char="•"/>
              <a:defRPr/>
            </a:pPr>
            <a:r>
              <a:rPr lang="en-US" sz="9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Provides additional $5000 per resident to be used by the LEA for programmatic support.</a:t>
            </a:r>
          </a:p>
        </p:txBody>
      </p:sp>
      <p:sp>
        <p:nvSpPr>
          <p:cNvPr id="59" name="TextBox 58">
            <a:extLst>
              <a:ext uri="{FF2B5EF4-FFF2-40B4-BE49-F238E27FC236}">
                <a16:creationId xmlns:a16="http://schemas.microsoft.com/office/drawing/2014/main" id="{C1EAEFC3-CDF2-AEF7-B25B-D0587D39956F}"/>
              </a:ext>
            </a:extLst>
          </p:cNvPr>
          <p:cNvSpPr txBox="1"/>
          <p:nvPr/>
        </p:nvSpPr>
        <p:spPr>
          <a:xfrm>
            <a:off x="4958273" y="5845637"/>
            <a:ext cx="2691056" cy="784830"/>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Mississippi</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First state-run teacher residency program.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Residents receive a full scholarship and complete a master’s degree program in elementary and special education. </a:t>
            </a:r>
          </a:p>
        </p:txBody>
      </p:sp>
      <p:sp>
        <p:nvSpPr>
          <p:cNvPr id="61" name="TextBox 60">
            <a:extLst>
              <a:ext uri="{FF2B5EF4-FFF2-40B4-BE49-F238E27FC236}">
                <a16:creationId xmlns:a16="http://schemas.microsoft.com/office/drawing/2014/main" id="{0BB6D3FC-4E39-42B8-B02F-AC79E0BBAB58}"/>
              </a:ext>
            </a:extLst>
          </p:cNvPr>
          <p:cNvSpPr txBox="1"/>
          <p:nvPr/>
        </p:nvSpPr>
        <p:spPr>
          <a:xfrm>
            <a:off x="9003512" y="700157"/>
            <a:ext cx="1979427" cy="923330"/>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Pennsylvania: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The Pennsylvania Department of Education (PDE) distributed $5.8 million under Title II, Part A</a:t>
            </a: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to seed teacher and principal residencies across the state.</a:t>
            </a:r>
          </a:p>
        </p:txBody>
      </p:sp>
      <p:sp>
        <p:nvSpPr>
          <p:cNvPr id="62" name="TextBox 61">
            <a:extLst>
              <a:ext uri="{FF2B5EF4-FFF2-40B4-BE49-F238E27FC236}">
                <a16:creationId xmlns:a16="http://schemas.microsoft.com/office/drawing/2014/main" id="{DD719C96-B87F-C333-5174-4E48549B0772}"/>
              </a:ext>
            </a:extLst>
          </p:cNvPr>
          <p:cNvSpPr txBox="1"/>
          <p:nvPr/>
        </p:nvSpPr>
        <p:spPr>
          <a:xfrm>
            <a:off x="1455186" y="667038"/>
            <a:ext cx="2146617" cy="784830"/>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Washington</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Investment of ESSER + other state funds in residencies: WEA, Western Washington and Central Washington Universities. </a:t>
            </a:r>
          </a:p>
        </p:txBody>
      </p:sp>
      <p:sp>
        <p:nvSpPr>
          <p:cNvPr id="7" name="TextBox 6">
            <a:extLst>
              <a:ext uri="{FF2B5EF4-FFF2-40B4-BE49-F238E27FC236}">
                <a16:creationId xmlns:a16="http://schemas.microsoft.com/office/drawing/2014/main" id="{1A09E74E-F9C7-85B6-EA11-CDE8654FC5C9}"/>
              </a:ext>
            </a:extLst>
          </p:cNvPr>
          <p:cNvSpPr txBox="1"/>
          <p:nvPr/>
        </p:nvSpPr>
        <p:spPr>
          <a:xfrm>
            <a:off x="3527619" y="82079"/>
            <a:ext cx="5194221" cy="461665"/>
          </a:xfrm>
          <a:prstGeom prst="rect">
            <a:avLst/>
          </a:prstGeom>
          <a:noFill/>
        </p:spPr>
        <p:txBody>
          <a:bodyPr wrap="square" rtlCol="0">
            <a:spAutoFit/>
          </a:bodyPr>
          <a:lstStyle/>
          <a:p>
            <a:pPr defTabSz="914377">
              <a:defRPr/>
            </a:pPr>
            <a:r>
              <a:rPr lang="en-US" sz="2400" b="1">
                <a:solidFill>
                  <a:prstClr val="black"/>
                </a:solidFill>
                <a:latin typeface="Calibri Light" panose="020F0302020204030204"/>
                <a:cs typeface="Arial"/>
                <a:sym typeface="Arial"/>
              </a:rPr>
              <a:t>State Support for Teacher Residencies</a:t>
            </a:r>
          </a:p>
        </p:txBody>
      </p:sp>
      <p:cxnSp>
        <p:nvCxnSpPr>
          <p:cNvPr id="6" name="Straight Connector 5">
            <a:extLst>
              <a:ext uri="{FF2B5EF4-FFF2-40B4-BE49-F238E27FC236}">
                <a16:creationId xmlns:a16="http://schemas.microsoft.com/office/drawing/2014/main" id="{FD0E6414-5821-5BA7-5672-3D73531A008F}"/>
              </a:ext>
            </a:extLst>
          </p:cNvPr>
          <p:cNvCxnSpPr>
            <a:cxnSpLocks/>
          </p:cNvCxnSpPr>
          <p:nvPr/>
        </p:nvCxnSpPr>
        <p:spPr>
          <a:xfrm flipV="1">
            <a:off x="3205063" y="4246371"/>
            <a:ext cx="2036559" cy="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AD1182C-261A-2AA7-6164-4AA27807B01F}"/>
              </a:ext>
            </a:extLst>
          </p:cNvPr>
          <p:cNvCxnSpPr>
            <a:cxnSpLocks/>
          </p:cNvCxnSpPr>
          <p:nvPr/>
        </p:nvCxnSpPr>
        <p:spPr>
          <a:xfrm>
            <a:off x="3151310" y="3146952"/>
            <a:ext cx="362383" cy="403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4A34270-B569-C708-AEF2-03B16C28D5C3}"/>
              </a:ext>
            </a:extLst>
          </p:cNvPr>
          <p:cNvCxnSpPr>
            <a:cxnSpLocks/>
          </p:cNvCxnSpPr>
          <p:nvPr/>
        </p:nvCxnSpPr>
        <p:spPr>
          <a:xfrm>
            <a:off x="3396145" y="1482645"/>
            <a:ext cx="440700" cy="709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0C7A7A3-E77E-7B94-F610-4D1FBC9E25B3}"/>
              </a:ext>
            </a:extLst>
          </p:cNvPr>
          <p:cNvCxnSpPr/>
          <p:nvPr/>
        </p:nvCxnSpPr>
        <p:spPr>
          <a:xfrm>
            <a:off x="5047595" y="1868294"/>
            <a:ext cx="68299" cy="567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B241947-FB6A-4350-8043-A8E7A81C5ABF}"/>
              </a:ext>
            </a:extLst>
          </p:cNvPr>
          <p:cNvCxnSpPr>
            <a:cxnSpLocks/>
          </p:cNvCxnSpPr>
          <p:nvPr/>
        </p:nvCxnSpPr>
        <p:spPr>
          <a:xfrm>
            <a:off x="7189281" y="1600870"/>
            <a:ext cx="1507544" cy="793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BE68274-E9E6-BE35-6214-24A22D06B9E2}"/>
              </a:ext>
            </a:extLst>
          </p:cNvPr>
          <p:cNvCxnSpPr>
            <a:cxnSpLocks/>
          </p:cNvCxnSpPr>
          <p:nvPr/>
        </p:nvCxnSpPr>
        <p:spPr>
          <a:xfrm flipH="1">
            <a:off x="8757078" y="1797956"/>
            <a:ext cx="348545" cy="1085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ADF5EE9-A1B5-A6EB-F353-724B2194B6E0}"/>
              </a:ext>
            </a:extLst>
          </p:cNvPr>
          <p:cNvCxnSpPr/>
          <p:nvPr/>
        </p:nvCxnSpPr>
        <p:spPr>
          <a:xfrm flipV="1">
            <a:off x="4221310" y="4937237"/>
            <a:ext cx="1627921" cy="908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70FCB25-75FF-E6A7-8BD5-EA18453EC28D}"/>
              </a:ext>
            </a:extLst>
          </p:cNvPr>
          <p:cNvCxnSpPr/>
          <p:nvPr/>
        </p:nvCxnSpPr>
        <p:spPr>
          <a:xfrm flipH="1" flipV="1">
            <a:off x="8302552" y="3499607"/>
            <a:ext cx="340083" cy="1886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C039F13-91B7-4CC2-2983-C7A0865C06CB}"/>
              </a:ext>
            </a:extLst>
          </p:cNvPr>
          <p:cNvCxnSpPr/>
          <p:nvPr/>
        </p:nvCxnSpPr>
        <p:spPr>
          <a:xfrm flipV="1">
            <a:off x="6896835" y="4679160"/>
            <a:ext cx="445925" cy="1166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B34FE78-5EB1-48FB-5624-3B91E0B76FE2}"/>
              </a:ext>
            </a:extLst>
          </p:cNvPr>
          <p:cNvCxnSpPr>
            <a:cxnSpLocks/>
          </p:cNvCxnSpPr>
          <p:nvPr/>
        </p:nvCxnSpPr>
        <p:spPr>
          <a:xfrm flipH="1">
            <a:off x="9000659" y="2972020"/>
            <a:ext cx="159551" cy="1508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0F5BCB5-B1C5-AE4F-8BE2-C74FE2859690}"/>
              </a:ext>
            </a:extLst>
          </p:cNvPr>
          <p:cNvSpPr txBox="1"/>
          <p:nvPr/>
        </p:nvSpPr>
        <p:spPr>
          <a:xfrm>
            <a:off x="8317946" y="5268559"/>
            <a:ext cx="2679773" cy="1338828"/>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West Virginia</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State policy requires every individual pursuing teaching through a traditional teacher preparation program to complete a yearlong residency by Fall 2024.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The state is using federal ESSER funds to provide $2000 stipends to residents</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Policy allows residents to substitute teach in their host school up to one day per week.</a:t>
            </a:r>
          </a:p>
        </p:txBody>
      </p:sp>
      <p:sp>
        <p:nvSpPr>
          <p:cNvPr id="53" name="TextBox 52">
            <a:extLst>
              <a:ext uri="{FF2B5EF4-FFF2-40B4-BE49-F238E27FC236}">
                <a16:creationId xmlns:a16="http://schemas.microsoft.com/office/drawing/2014/main" id="{96AF98AA-520B-8C38-B146-F1B4C4368BF8}"/>
              </a:ext>
            </a:extLst>
          </p:cNvPr>
          <p:cNvSpPr txBox="1"/>
          <p:nvPr/>
        </p:nvSpPr>
        <p:spPr>
          <a:xfrm>
            <a:off x="9138837" y="2212810"/>
            <a:ext cx="1847009" cy="1200329"/>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Delaware</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Pilot program provides stipends that must be at least $25,000 for residents in schools with high teacher turnover rates and $20,000 for residents in state shortage areas. </a:t>
            </a:r>
          </a:p>
        </p:txBody>
      </p:sp>
      <p:sp>
        <p:nvSpPr>
          <p:cNvPr id="60" name="TextBox 59">
            <a:extLst>
              <a:ext uri="{FF2B5EF4-FFF2-40B4-BE49-F238E27FC236}">
                <a16:creationId xmlns:a16="http://schemas.microsoft.com/office/drawing/2014/main" id="{5E155BC2-2EF8-B158-5F1C-68242673D736}"/>
              </a:ext>
            </a:extLst>
          </p:cNvPr>
          <p:cNvSpPr txBox="1"/>
          <p:nvPr/>
        </p:nvSpPr>
        <p:spPr>
          <a:xfrm>
            <a:off x="6661571" y="672718"/>
            <a:ext cx="2000319" cy="923330"/>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New York</a:t>
            </a: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New York State Department of Labor Teacher Residency program provides a $30 million “last dollar” investment to support residencies.</a:t>
            </a:r>
          </a:p>
        </p:txBody>
      </p:sp>
      <p:sp>
        <p:nvSpPr>
          <p:cNvPr id="54" name="TextBox 53">
            <a:extLst>
              <a:ext uri="{FF2B5EF4-FFF2-40B4-BE49-F238E27FC236}">
                <a16:creationId xmlns:a16="http://schemas.microsoft.com/office/drawing/2014/main" id="{ED1F0B8E-406C-0E22-E89C-AB6155F60F66}"/>
              </a:ext>
            </a:extLst>
          </p:cNvPr>
          <p:cNvSpPr txBox="1"/>
          <p:nvPr/>
        </p:nvSpPr>
        <p:spPr>
          <a:xfrm>
            <a:off x="4019096" y="667966"/>
            <a:ext cx="2390307" cy="1200329"/>
          </a:xfrm>
          <a:prstGeom prst="rect">
            <a:avLst/>
          </a:prstGeom>
          <a:solidFill>
            <a:schemeClr val="bg2">
              <a:lumMod val="20000"/>
              <a:lumOff val="80000"/>
            </a:schemeClr>
          </a:solidFill>
          <a:ln>
            <a:solidFill>
              <a:schemeClr val="tx1"/>
            </a:solidFill>
          </a:ln>
        </p:spPr>
        <p:txBody>
          <a:bodyPr wrap="square" rtlCol="0">
            <a:spAutoFit/>
          </a:bodyPr>
          <a:lstStyle/>
          <a:p>
            <a:pPr defTabSz="914377">
              <a:defRPr/>
            </a:pPr>
            <a:r>
              <a:rPr lang="en-US" sz="900" b="1">
                <a:solidFill>
                  <a:prstClr val="black"/>
                </a:solidFill>
                <a:latin typeface="Helvetica Neue" panose="02000503000000020004" pitchFamily="2" charset="0"/>
                <a:ea typeface="Helvetica Neue" panose="02000503000000020004" pitchFamily="2" charset="0"/>
                <a:cs typeface="Helvetica Neue" panose="02000503000000020004" pitchFamily="2" charset="0"/>
                <a:sym typeface="Arial"/>
              </a:rPr>
              <a:t>Montana</a:t>
            </a:r>
            <a:r>
              <a:rPr lang="en-US" sz="900">
                <a:solidFill>
                  <a:prstClr val="black"/>
                </a:solidFill>
                <a:latin typeface="Calibri" panose="020F0502020204030204"/>
                <a:cs typeface="Arial"/>
                <a:sym typeface="Arial"/>
              </a:rPr>
              <a:t>: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cs typeface="Arial"/>
                <a:sym typeface="Arial"/>
              </a:rPr>
              <a:t>The Residency Demonstration Project prepares teachers in rural areas through undergraduate coursework and a yearlong residency. </a:t>
            </a:r>
          </a:p>
          <a:p>
            <a:pPr marL="171446" indent="-171446" defTabSz="914377">
              <a:buFont typeface="Arial" panose="020B0604020202020204" pitchFamily="34" charset="0"/>
              <a:buChar char="•"/>
              <a:defRPr/>
            </a:pPr>
            <a:r>
              <a:rPr lang="en-US" sz="900">
                <a:solidFill>
                  <a:prstClr val="black"/>
                </a:solidFill>
                <a:latin typeface="Helvetica Neue" panose="02000503000000020004" pitchFamily="2" charset="0"/>
                <a:cs typeface="Arial"/>
                <a:sym typeface="Arial"/>
              </a:rPr>
              <a:t>Residents receive a $14,000 stipend, partial tuition support, and district-provided housing. </a:t>
            </a:r>
          </a:p>
        </p:txBody>
      </p:sp>
      <p:cxnSp>
        <p:nvCxnSpPr>
          <p:cNvPr id="67" name="Straight Arrow Connector 66">
            <a:extLst>
              <a:ext uri="{FF2B5EF4-FFF2-40B4-BE49-F238E27FC236}">
                <a16:creationId xmlns:a16="http://schemas.microsoft.com/office/drawing/2014/main" id="{020D9BE6-2EA3-9ECF-C6A8-5ABAECED7C13}"/>
              </a:ext>
            </a:extLst>
          </p:cNvPr>
          <p:cNvCxnSpPr/>
          <p:nvPr/>
        </p:nvCxnSpPr>
        <p:spPr>
          <a:xfrm>
            <a:off x="7722159" y="3380433"/>
            <a:ext cx="1219200" cy="121920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A4F34D8-E446-B134-1F0E-60424D856D5B}"/>
              </a:ext>
            </a:extLst>
          </p:cNvPr>
          <p:cNvSpPr txBox="1"/>
          <p:nvPr/>
        </p:nvSpPr>
        <p:spPr>
          <a:xfrm>
            <a:off x="8862617" y="3687474"/>
            <a:ext cx="2130023" cy="1324017"/>
          </a:xfrm>
          <a:prstGeom prst="rect">
            <a:avLst/>
          </a:prstGeom>
          <a:solidFill>
            <a:schemeClr val="bg2">
              <a:lumMod val="20000"/>
              <a:lumOff val="80000"/>
            </a:schemeClr>
          </a:solidFill>
          <a:ln>
            <a:solidFill>
              <a:schemeClr val="tx1"/>
            </a:solidFill>
          </a:ln>
        </p:spPr>
        <p:txBody>
          <a:bodyPr wrap="square" lIns="121920" tIns="60960" rIns="121920" bIns="60960" rtlCol="0" anchor="t">
            <a:spAutoFit/>
          </a:bodyPr>
          <a:lstStyle/>
          <a:p>
            <a:pPr defTabSz="914377">
              <a:defRPr/>
            </a:pPr>
            <a:r>
              <a:rPr lang="en-US" sz="867" b="1">
                <a:solidFill>
                  <a:prstClr val="black"/>
                </a:solidFill>
                <a:latin typeface="Helvetica Neue"/>
                <a:ea typeface="Helvetica Neue" panose="02000503000000020004" pitchFamily="2" charset="0"/>
                <a:cs typeface="Helvetica Neue" panose="02000503000000020004" pitchFamily="2" charset="0"/>
                <a:sym typeface="Arial"/>
              </a:rPr>
              <a:t>Indiana</a:t>
            </a:r>
            <a:r>
              <a:rPr lang="en-US" sz="867">
                <a:solidFill>
                  <a:prstClr val="black"/>
                </a:solidFill>
                <a:latin typeface="Helvetica Neue"/>
                <a:ea typeface="Helvetica Neue" panose="02000503000000020004" pitchFamily="2" charset="0"/>
                <a:cs typeface="Helvetica Neue" panose="02000503000000020004" pitchFamily="2" charset="0"/>
                <a:sym typeface="Arial"/>
              </a:rPr>
              <a:t>: </a:t>
            </a:r>
          </a:p>
          <a:p>
            <a:pPr marL="171022" indent="-171022" defTabSz="914377">
              <a:buFont typeface="Arial" panose="020B0604020202020204" pitchFamily="34" charset="0"/>
              <a:buChar char="•"/>
              <a:defRPr/>
            </a:pPr>
            <a:r>
              <a:rPr lang="en-US" sz="867">
                <a:solidFill>
                  <a:prstClr val="black"/>
                </a:solidFill>
                <a:latin typeface="Helvetica Neue"/>
                <a:ea typeface="Calibri"/>
                <a:cs typeface="Calibri"/>
                <a:sym typeface="Arial"/>
              </a:rPr>
              <a:t>Between 2019 and 2024, the Indiana General Assembly invested over $3 million in state funds in the Teacher Residency Grant Pilot Program</a:t>
            </a:r>
          </a:p>
          <a:p>
            <a:pPr marL="171022" indent="-171022" defTabSz="914377">
              <a:buFont typeface="Arial" panose="020B0604020202020204" pitchFamily="34" charset="0"/>
              <a:buChar char="•"/>
              <a:defRPr/>
            </a:pPr>
            <a:r>
              <a:rPr lang="en-US" sz="867">
                <a:solidFill>
                  <a:prstClr val="black"/>
                </a:solidFill>
                <a:latin typeface="Helvetica Neue"/>
                <a:ea typeface="Calibri"/>
                <a:cs typeface="Calibri"/>
                <a:sym typeface="Arial"/>
              </a:rPr>
              <a:t>Provides $15,000 per teacher resident to cover stipends to residents and mentor teachers.</a:t>
            </a: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203435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345138-2F9D-3A80-93D5-734349493AEA}"/>
              </a:ext>
            </a:extLst>
          </p:cNvPr>
          <p:cNvSpPr>
            <a:spLocks noGrp="1"/>
          </p:cNvSpPr>
          <p:nvPr>
            <p:ph type="sldNum" idx="12"/>
          </p:nvPr>
        </p:nvSpPr>
        <p:spPr/>
        <p:txBody>
          <a:bodyPr/>
          <a:lstStyle/>
          <a:p>
            <a:fld id="{8FE50164-6C9E-C94E-8935-7483CE1EEFCA}" type="slidenum">
              <a:rPr lang="en-US" smtClean="0"/>
              <a:pPr/>
              <a:t>28</a:t>
            </a:fld>
            <a:endParaRPr lang="en-US">
              <a:latin typeface="+mn-lt"/>
            </a:endParaRPr>
          </a:p>
        </p:txBody>
      </p:sp>
      <p:sp>
        <p:nvSpPr>
          <p:cNvPr id="3" name="Title 2">
            <a:extLst>
              <a:ext uri="{FF2B5EF4-FFF2-40B4-BE49-F238E27FC236}">
                <a16:creationId xmlns:a16="http://schemas.microsoft.com/office/drawing/2014/main" id="{2487387A-D96D-00FD-D2F0-D85C5DBBE985}"/>
              </a:ext>
            </a:extLst>
          </p:cNvPr>
          <p:cNvSpPr>
            <a:spLocks noGrp="1"/>
          </p:cNvSpPr>
          <p:nvPr>
            <p:ph type="title"/>
          </p:nvPr>
        </p:nvSpPr>
        <p:spPr/>
        <p:txBody>
          <a:bodyPr/>
          <a:lstStyle/>
          <a:p>
            <a:r>
              <a:rPr lang="en-US" dirty="0"/>
              <a:t>Grow-Your-Own Programs</a:t>
            </a:r>
          </a:p>
        </p:txBody>
      </p:sp>
      <p:sp>
        <p:nvSpPr>
          <p:cNvPr id="6" name="Text Placeholder 5">
            <a:extLst>
              <a:ext uri="{FF2B5EF4-FFF2-40B4-BE49-F238E27FC236}">
                <a16:creationId xmlns:a16="http://schemas.microsoft.com/office/drawing/2014/main" id="{2EE3F578-E60E-FA47-CD60-8CB97079FC1A}"/>
              </a:ext>
            </a:extLst>
          </p:cNvPr>
          <p:cNvSpPr>
            <a:spLocks noGrp="1"/>
          </p:cNvSpPr>
          <p:nvPr>
            <p:ph type="body" idx="1"/>
          </p:nvPr>
        </p:nvSpPr>
        <p:spPr>
          <a:xfrm>
            <a:off x="838199" y="1809445"/>
            <a:ext cx="5508524" cy="4284033"/>
          </a:xfrm>
        </p:spPr>
        <p:txBody>
          <a:bodyPr/>
          <a:lstStyle/>
          <a:p>
            <a:r>
              <a:rPr lang="en-US" dirty="0"/>
              <a:t>High school pathways</a:t>
            </a:r>
          </a:p>
          <a:p>
            <a:r>
              <a:rPr lang="en-US" dirty="0"/>
              <a:t>2 + 2 programs</a:t>
            </a:r>
          </a:p>
          <a:p>
            <a:r>
              <a:rPr lang="en-US" dirty="0"/>
              <a:t>Programs for paraprofessionals, classified staff, expanded learning staff, substitutes, early learning</a:t>
            </a:r>
          </a:p>
        </p:txBody>
      </p:sp>
      <p:sp>
        <p:nvSpPr>
          <p:cNvPr id="7" name="Text Placeholder 6">
            <a:extLst>
              <a:ext uri="{FF2B5EF4-FFF2-40B4-BE49-F238E27FC236}">
                <a16:creationId xmlns:a16="http://schemas.microsoft.com/office/drawing/2014/main" id="{3DE3944A-8CDB-29C9-0C2C-2864E4DA2410}"/>
              </a:ext>
            </a:extLst>
          </p:cNvPr>
          <p:cNvSpPr>
            <a:spLocks noGrp="1"/>
          </p:cNvSpPr>
          <p:nvPr>
            <p:ph type="body" idx="13"/>
          </p:nvPr>
        </p:nvSpPr>
        <p:spPr/>
        <p:txBody>
          <a:bodyPr/>
          <a:lstStyle/>
          <a:p>
            <a:r>
              <a:rPr lang="en-US" dirty="0"/>
              <a:t>“Umbrella” term</a:t>
            </a:r>
          </a:p>
          <a:p>
            <a:r>
              <a:rPr lang="en-US" dirty="0"/>
              <a:t>Recruiting from the community</a:t>
            </a:r>
          </a:p>
          <a:p>
            <a:r>
              <a:rPr lang="en-US" dirty="0"/>
              <a:t>Individualized supports, meeting candidates where they are</a:t>
            </a:r>
          </a:p>
          <a:p>
            <a:r>
              <a:rPr lang="en-US" dirty="0"/>
              <a:t>Career ladders/meeting staffing needs in other areas</a:t>
            </a:r>
          </a:p>
          <a:p>
            <a:endParaRPr lang="en-US" dirty="0"/>
          </a:p>
        </p:txBody>
      </p:sp>
    </p:spTree>
    <p:extLst>
      <p:ext uri="{BB962C8B-B14F-4D97-AF65-F5344CB8AC3E}">
        <p14:creationId xmlns:p14="http://schemas.microsoft.com/office/powerpoint/2010/main" val="1966875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0C205-330D-ED5F-5228-55B782BD76B8}"/>
              </a:ext>
            </a:extLst>
          </p:cNvPr>
          <p:cNvSpPr>
            <a:spLocks noGrp="1"/>
          </p:cNvSpPr>
          <p:nvPr>
            <p:ph type="title"/>
          </p:nvPr>
        </p:nvSpPr>
        <p:spPr/>
        <p:txBody>
          <a:bodyPr/>
          <a:lstStyle/>
          <a:p>
            <a:r>
              <a:rPr lang="en-US" dirty="0"/>
              <a:t>Registered Apprenticeships into Teaching</a:t>
            </a:r>
          </a:p>
        </p:txBody>
      </p:sp>
      <p:sp>
        <p:nvSpPr>
          <p:cNvPr id="4" name="Text Placeholder 3">
            <a:extLst>
              <a:ext uri="{FF2B5EF4-FFF2-40B4-BE49-F238E27FC236}">
                <a16:creationId xmlns:a16="http://schemas.microsoft.com/office/drawing/2014/main" id="{F22DDA44-18AA-505B-3BC4-C07F444A425D}"/>
              </a:ext>
            </a:extLst>
          </p:cNvPr>
          <p:cNvSpPr>
            <a:spLocks noGrp="1"/>
          </p:cNvSpPr>
          <p:nvPr>
            <p:ph type="body" idx="1"/>
          </p:nvPr>
        </p:nvSpPr>
        <p:spPr/>
        <p:txBody>
          <a:bodyPr numCol="1"/>
          <a:lstStyle/>
          <a:p>
            <a:pPr marL="152392" indent="0">
              <a:buNone/>
            </a:pPr>
            <a:r>
              <a:rPr lang="en-US" dirty="0"/>
              <a:t>Registered programs must have:</a:t>
            </a:r>
          </a:p>
          <a:p>
            <a:r>
              <a:rPr lang="en-US" dirty="0"/>
              <a:t>Paid apprentices</a:t>
            </a:r>
          </a:p>
          <a:p>
            <a:r>
              <a:rPr lang="en-US" dirty="0"/>
              <a:t>On-the-job mentorship</a:t>
            </a:r>
          </a:p>
          <a:p>
            <a:r>
              <a:rPr lang="en-US" dirty="0"/>
              <a:t>Related instruction</a:t>
            </a:r>
          </a:p>
          <a:p>
            <a:r>
              <a:rPr lang="en-US" dirty="0"/>
              <a:t>Nationally recognized credentials</a:t>
            </a:r>
          </a:p>
          <a:p>
            <a:pPr marL="152392" indent="0">
              <a:buNone/>
            </a:pPr>
            <a:endParaRPr lang="en-US" dirty="0"/>
          </a:p>
          <a:p>
            <a:pPr marL="152392" indent="0">
              <a:buNone/>
            </a:pPr>
            <a:endParaRPr lang="en-US" dirty="0"/>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E733959D-F3FA-688B-A9E0-78E443AD30B3}"/>
              </a:ext>
            </a:extLst>
          </p:cNvPr>
          <p:cNvSpPr txBox="1">
            <a:spLocks/>
          </p:cNvSpPr>
          <p:nvPr/>
        </p:nvSpPr>
        <p:spPr>
          <a:xfrm>
            <a:off x="2984500" y="6335822"/>
            <a:ext cx="8997949" cy="311991"/>
          </a:xfrm>
          <a:prstGeom prst="rect">
            <a:avLst/>
          </a:prstGeom>
        </p:spPr>
        <p:txBody>
          <a:bodyPr/>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tx1"/>
              </a:buClr>
              <a:buFont typeface="Arial"/>
              <a:defRPr sz="1800" b="0" i="0" u="none" strike="noStrike" cap="none">
                <a:solidFill>
                  <a:schemeClr val="tx1"/>
                </a:solidFill>
                <a:latin typeface="+mn-lt"/>
                <a:ea typeface="Arial" panose="020B0604020202020204" pitchFamily="34" charset="0"/>
                <a:cs typeface="Arial" panose="020B0604020202020204" pitchFamily="34" charset="0"/>
                <a:sym typeface="Arial"/>
              </a:defRPr>
            </a:lvl1pPr>
            <a:lvl2pPr marR="0" lvl="1" algn="l" rtl="0">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2pPr>
            <a:lvl3pPr marR="0" lvl="2" algn="l" rtl="0">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3pPr>
            <a:lvl4pPr marR="0" lvl="3" algn="l" rtl="0">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4pPr>
            <a:lvl5pPr marR="0" lvl="4" algn="l" rtl="0">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333" spc="-13" dirty="0">
              <a:solidFill>
                <a:schemeClr val="bg1">
                  <a:lumMod val="50000"/>
                </a:schemeClr>
              </a:solidFill>
              <a:latin typeface="Franklin Gothic Book" panose="020B0503020102020204" pitchFamily="34" charset="0"/>
            </a:endParaRPr>
          </a:p>
        </p:txBody>
      </p:sp>
      <p:pic>
        <p:nvPicPr>
          <p:cNvPr id="7" name="Picture 6" descr="A document with text and a couple of women&#10;&#10;Description automatically generated">
            <a:extLst>
              <a:ext uri="{FF2B5EF4-FFF2-40B4-BE49-F238E27FC236}">
                <a16:creationId xmlns:a16="http://schemas.microsoft.com/office/drawing/2014/main" id="{9C6716D3-8FE0-00EF-8B41-775DBCA0A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567" y="1592371"/>
            <a:ext cx="3711663" cy="4743451"/>
          </a:xfrm>
          <a:prstGeom prst="rect">
            <a:avLst/>
          </a:prstGeom>
        </p:spPr>
      </p:pic>
    </p:spTree>
    <p:extLst>
      <p:ext uri="{BB962C8B-B14F-4D97-AF65-F5344CB8AC3E}">
        <p14:creationId xmlns:p14="http://schemas.microsoft.com/office/powerpoint/2010/main" val="89061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A9E62-CAFD-866C-3B6D-E830647C5F3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B4DD7D-68AC-A4B7-017A-963A145915BD}"/>
              </a:ext>
            </a:extLst>
          </p:cNvPr>
          <p:cNvSpPr>
            <a:spLocks noGrp="1"/>
          </p:cNvSpPr>
          <p:nvPr>
            <p:ph type="pic" sz="quarter" idx="13"/>
          </p:nvPr>
        </p:nvSpPr>
        <p:spPr>
          <a:xfrm>
            <a:off x="823293" y="1918009"/>
            <a:ext cx="10545417" cy="4278268"/>
          </a:xfrm>
        </p:spPr>
        <p:txBody>
          <a:bodyPr>
            <a:normAutofit/>
          </a:bodyPr>
          <a:lstStyle/>
          <a:p>
            <a:pPr marL="380990" indent="-380990">
              <a:spcAft>
                <a:spcPts val="1600"/>
              </a:spcAft>
              <a:buClr>
                <a:schemeClr val="accent3"/>
              </a:buClr>
              <a:buFont typeface="Wingdings" pitchFamily="2" charset="2"/>
              <a:buChar char="Ø"/>
            </a:pPr>
            <a:r>
              <a:rPr lang="en-US" sz="3200" dirty="0"/>
              <a:t>What do we know about the state of the teacher workforce?</a:t>
            </a:r>
          </a:p>
          <a:p>
            <a:pPr marL="380990" indent="-380990">
              <a:spcAft>
                <a:spcPts val="1600"/>
              </a:spcAft>
              <a:buClr>
                <a:schemeClr val="accent3"/>
              </a:buClr>
              <a:buFont typeface="Wingdings" pitchFamily="2" charset="2"/>
              <a:buChar char="Ø"/>
            </a:pPr>
            <a:r>
              <a:rPr lang="en-US" sz="3200" dirty="0">
                <a:latin typeface="+mn-lt"/>
              </a:rPr>
              <a:t>How can states support a well-prepared and stable teacher workforce? </a:t>
            </a:r>
          </a:p>
          <a:p>
            <a:pPr marL="380990" indent="-380990">
              <a:spcAft>
                <a:spcPts val="1600"/>
              </a:spcAft>
              <a:buClr>
                <a:schemeClr val="accent3"/>
              </a:buClr>
              <a:buFont typeface="Wingdings" pitchFamily="2" charset="2"/>
              <a:buChar char="Ø"/>
            </a:pPr>
            <a:r>
              <a:rPr lang="en-US" sz="3200" dirty="0">
                <a:latin typeface="+mn-lt"/>
              </a:rPr>
              <a:t>Questions/Discussion</a:t>
            </a:r>
          </a:p>
        </p:txBody>
      </p:sp>
      <p:sp>
        <p:nvSpPr>
          <p:cNvPr id="3" name="Title 2">
            <a:extLst>
              <a:ext uri="{FF2B5EF4-FFF2-40B4-BE49-F238E27FC236}">
                <a16:creationId xmlns:a16="http://schemas.microsoft.com/office/drawing/2014/main" id="{1393E2BA-EDCC-7504-9D84-CB517E1236BC}"/>
              </a:ext>
            </a:extLst>
          </p:cNvPr>
          <p:cNvSpPr>
            <a:spLocks noGrp="1"/>
          </p:cNvSpPr>
          <p:nvPr>
            <p:ph type="title"/>
          </p:nvPr>
        </p:nvSpPr>
        <p:spPr>
          <a:xfrm>
            <a:off x="823292" y="453376"/>
            <a:ext cx="10545417" cy="1325033"/>
          </a:xfrm>
        </p:spPr>
        <p:txBody>
          <a:bodyPr/>
          <a:lstStyle/>
          <a:p>
            <a:r>
              <a:rPr lang="en-US" dirty="0"/>
              <a:t>Agenda</a:t>
            </a:r>
          </a:p>
        </p:txBody>
      </p:sp>
      <p:sp>
        <p:nvSpPr>
          <p:cNvPr id="4" name="Slide Number Placeholder 3">
            <a:extLst>
              <a:ext uri="{FF2B5EF4-FFF2-40B4-BE49-F238E27FC236}">
                <a16:creationId xmlns:a16="http://schemas.microsoft.com/office/drawing/2014/main" id="{149A2A96-F22F-C3B0-2887-AC529D9C70E9}"/>
              </a:ext>
            </a:extLst>
          </p:cNvPr>
          <p:cNvSpPr>
            <a:spLocks noGrp="1"/>
          </p:cNvSpPr>
          <p:nvPr>
            <p:ph type="sldNum" sz="quarter" idx="4"/>
          </p:nvPr>
        </p:nvSpPr>
        <p:spPr/>
        <p:txBody>
          <a:bodyPr/>
          <a:lstStyle/>
          <a:p>
            <a:fld id="{8FE50164-6C9E-C94E-8935-7483CE1EEFCA}" type="slidenum">
              <a:rPr lang="en-US" smtClean="0"/>
              <a:pPr/>
              <a:t>3</a:t>
            </a:fld>
            <a:endParaRPr lang="en-US">
              <a:latin typeface="+mn-lt"/>
            </a:endParaRPr>
          </a:p>
        </p:txBody>
      </p:sp>
      <p:sp>
        <p:nvSpPr>
          <p:cNvPr id="5" name="Text Placeholder 4">
            <a:extLst>
              <a:ext uri="{FF2B5EF4-FFF2-40B4-BE49-F238E27FC236}">
                <a16:creationId xmlns:a16="http://schemas.microsoft.com/office/drawing/2014/main" id="{20E3BB57-5532-3291-C6CE-430CBC15A250}"/>
              </a:ext>
            </a:extLst>
          </p:cNvPr>
          <p:cNvSpPr>
            <a:spLocks noGrp="1"/>
          </p:cNvSpPr>
          <p:nvPr>
            <p:ph type="body" sz="quarter" idx="14"/>
          </p:nvPr>
        </p:nvSpPr>
        <p:spPr/>
        <p:txBody>
          <a:bodyPr>
            <a:normAutofit fontScale="77500" lnSpcReduction="20000"/>
          </a:bodyPr>
          <a:lstStyle/>
          <a:p>
            <a:endParaRPr lang="en-US"/>
          </a:p>
        </p:txBody>
      </p:sp>
    </p:spTree>
    <p:extLst>
      <p:ext uri="{BB962C8B-B14F-4D97-AF65-F5344CB8AC3E}">
        <p14:creationId xmlns:p14="http://schemas.microsoft.com/office/powerpoint/2010/main" val="9832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5ECA8-5BB6-C121-DC55-A83752C6BE68}"/>
              </a:ext>
            </a:extLst>
          </p:cNvPr>
          <p:cNvSpPr>
            <a:spLocks noGrp="1"/>
          </p:cNvSpPr>
          <p:nvPr>
            <p:ph type="sldNum" idx="12"/>
          </p:nvPr>
        </p:nvSpPr>
        <p:spPr/>
        <p:txBody>
          <a:bodyPr/>
          <a:lstStyle/>
          <a:p>
            <a:fld id="{00000000-1234-1234-1234-123412341234}" type="slidenum">
              <a:rPr lang="en" smtClean="0"/>
              <a:pPr/>
              <a:t>30</a:t>
            </a:fld>
            <a:endParaRPr lang="en"/>
          </a:p>
        </p:txBody>
      </p:sp>
      <p:sp>
        <p:nvSpPr>
          <p:cNvPr id="3" name="Title 2">
            <a:extLst>
              <a:ext uri="{FF2B5EF4-FFF2-40B4-BE49-F238E27FC236}">
                <a16:creationId xmlns:a16="http://schemas.microsoft.com/office/drawing/2014/main" id="{99FE4ACC-564C-522B-DA28-DCF42DA3007B}"/>
              </a:ext>
            </a:extLst>
          </p:cNvPr>
          <p:cNvSpPr>
            <a:spLocks noGrp="1"/>
          </p:cNvSpPr>
          <p:nvPr>
            <p:ph type="title"/>
          </p:nvPr>
        </p:nvSpPr>
        <p:spPr/>
        <p:txBody>
          <a:bodyPr/>
          <a:lstStyle/>
          <a:p>
            <a:r>
              <a:rPr lang="en-US" dirty="0"/>
              <a:t>A final policy consideration for states</a:t>
            </a:r>
          </a:p>
        </p:txBody>
      </p:sp>
      <p:sp>
        <p:nvSpPr>
          <p:cNvPr id="4" name="Text Placeholder 3">
            <a:extLst>
              <a:ext uri="{FF2B5EF4-FFF2-40B4-BE49-F238E27FC236}">
                <a16:creationId xmlns:a16="http://schemas.microsoft.com/office/drawing/2014/main" id="{95FA2DFF-CF90-EE7F-C187-6A26A4F1F598}"/>
              </a:ext>
            </a:extLst>
          </p:cNvPr>
          <p:cNvSpPr>
            <a:spLocks noGrp="1"/>
          </p:cNvSpPr>
          <p:nvPr>
            <p:ph type="body" idx="1"/>
          </p:nvPr>
        </p:nvSpPr>
        <p:spPr>
          <a:xfrm>
            <a:off x="396628" y="1657573"/>
            <a:ext cx="5007077" cy="4284033"/>
          </a:xfrm>
        </p:spPr>
        <p:txBody>
          <a:bodyPr/>
          <a:lstStyle/>
          <a:p>
            <a:r>
              <a:rPr lang="en-US" dirty="0"/>
              <a:t>Importance of </a:t>
            </a:r>
            <a:r>
              <a:rPr lang="en-US" b="1" dirty="0">
                <a:solidFill>
                  <a:schemeClr val="accent4"/>
                </a:solidFill>
              </a:rPr>
              <a:t>data systems, evaluation, and continuous improvement</a:t>
            </a:r>
            <a:r>
              <a:rPr lang="en-US" dirty="0"/>
              <a:t> to track impact of federal, state, and local policies &amp; investments in high-quality and affordable pathways into education</a:t>
            </a:r>
          </a:p>
        </p:txBody>
      </p:sp>
      <p:sp>
        <p:nvSpPr>
          <p:cNvPr id="5" name="Text Placeholder 4">
            <a:extLst>
              <a:ext uri="{FF2B5EF4-FFF2-40B4-BE49-F238E27FC236}">
                <a16:creationId xmlns:a16="http://schemas.microsoft.com/office/drawing/2014/main" id="{396EDDF1-9C75-80FC-844C-79164261349D}"/>
              </a:ext>
            </a:extLst>
          </p:cNvPr>
          <p:cNvSpPr>
            <a:spLocks noGrp="1"/>
          </p:cNvSpPr>
          <p:nvPr>
            <p:ph type="body" idx="13"/>
          </p:nvPr>
        </p:nvSpPr>
        <p:spPr/>
        <p:txBody>
          <a:bodyPr/>
          <a:lstStyle/>
          <a:p>
            <a:endParaRPr lang="en-US"/>
          </a:p>
        </p:txBody>
      </p:sp>
      <p:pic>
        <p:nvPicPr>
          <p:cNvPr id="9" name="Picture 8" descr="A yellow and black logo&#10;&#10;Description automatically generated">
            <a:extLst>
              <a:ext uri="{FF2B5EF4-FFF2-40B4-BE49-F238E27FC236}">
                <a16:creationId xmlns:a16="http://schemas.microsoft.com/office/drawing/2014/main" id="{412F3520-A49A-324F-CD96-1DEB62608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857" y="1740248"/>
            <a:ext cx="6406612" cy="3377504"/>
          </a:xfrm>
          <a:prstGeom prst="rect">
            <a:avLst/>
          </a:prstGeom>
        </p:spPr>
      </p:pic>
    </p:spTree>
    <p:extLst>
      <p:ext uri="{BB962C8B-B14F-4D97-AF65-F5344CB8AC3E}">
        <p14:creationId xmlns:p14="http://schemas.microsoft.com/office/powerpoint/2010/main" val="2116632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14DC51-A27B-EBF6-EC56-23CE1AA86457}"/>
              </a:ext>
            </a:extLst>
          </p:cNvPr>
          <p:cNvSpPr>
            <a:spLocks noGrp="1"/>
          </p:cNvSpPr>
          <p:nvPr>
            <p:ph type="sldNum" idx="12"/>
          </p:nvPr>
        </p:nvSpPr>
        <p:spPr/>
        <p:txBody>
          <a:bodyPr/>
          <a:lstStyle/>
          <a:p>
            <a:fld id="{00000000-1234-1234-1234-123412341234}" type="slidenum">
              <a:rPr lang="en" smtClean="0"/>
              <a:pPr/>
              <a:t>31</a:t>
            </a:fld>
            <a:endParaRPr lang="en"/>
          </a:p>
        </p:txBody>
      </p:sp>
      <p:sp>
        <p:nvSpPr>
          <p:cNvPr id="3" name="Title 2">
            <a:extLst>
              <a:ext uri="{FF2B5EF4-FFF2-40B4-BE49-F238E27FC236}">
                <a16:creationId xmlns:a16="http://schemas.microsoft.com/office/drawing/2014/main" id="{24309E6D-AF24-D9A8-6B06-1172B3919C70}"/>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9161B814-F063-F058-9CCD-7DCB33238769}"/>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EBBD2392-EB19-264B-BCCC-F760A5320751}"/>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1469174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848FB-D875-96E9-B2DF-9F71F67E54C9}"/>
              </a:ext>
            </a:extLst>
          </p:cNvPr>
          <p:cNvSpPr>
            <a:spLocks noGrp="1"/>
          </p:cNvSpPr>
          <p:nvPr>
            <p:ph type="sldNum" idx="12"/>
          </p:nvPr>
        </p:nvSpPr>
        <p:spPr/>
        <p:txBody>
          <a:bodyPr/>
          <a:lstStyle/>
          <a:p>
            <a:fld id="{00000000-1234-1234-1234-123412341234}" type="slidenum">
              <a:rPr lang="en" smtClean="0"/>
              <a:pPr/>
              <a:t>32</a:t>
            </a:fld>
            <a:endParaRPr lang="en"/>
          </a:p>
        </p:txBody>
      </p:sp>
      <p:sp>
        <p:nvSpPr>
          <p:cNvPr id="3" name="Title 2">
            <a:extLst>
              <a:ext uri="{FF2B5EF4-FFF2-40B4-BE49-F238E27FC236}">
                <a16:creationId xmlns:a16="http://schemas.microsoft.com/office/drawing/2014/main" id="{B60F307F-1265-EDB5-CF3F-C15E59B1BC2E}"/>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E7307893-3D55-B9CB-576D-6C9FE570CD03}"/>
              </a:ext>
            </a:extLst>
          </p:cNvPr>
          <p:cNvSpPr>
            <a:spLocks noGrp="1"/>
          </p:cNvSpPr>
          <p:nvPr>
            <p:ph type="body" idx="1"/>
          </p:nvPr>
        </p:nvSpPr>
        <p:spPr>
          <a:xfrm>
            <a:off x="838197" y="1809444"/>
            <a:ext cx="8139548" cy="4284033"/>
          </a:xfrm>
        </p:spPr>
        <p:txBody>
          <a:bodyPr/>
          <a:lstStyle/>
          <a:p>
            <a:r>
              <a:rPr lang="en-US" dirty="0"/>
              <a:t>Ryan Saunders, </a:t>
            </a:r>
            <a:r>
              <a:rPr lang="en-US" dirty="0">
                <a:solidFill>
                  <a:schemeClr val="accent4"/>
                </a:solidFill>
                <a:hlinkClick r:id="rId2">
                  <a:extLst>
                    <a:ext uri="{A12FA001-AC4F-418D-AE19-62706E023703}">
                      <ahyp:hlinkClr xmlns:ahyp="http://schemas.microsoft.com/office/drawing/2018/hyperlinkcolor" val="tx"/>
                    </a:ext>
                  </a:extLst>
                </a:hlinkClick>
              </a:rPr>
              <a:t>rsaunders@learningpolicyinstitute.org</a:t>
            </a:r>
            <a:endParaRPr lang="en-US" dirty="0">
              <a:solidFill>
                <a:schemeClr val="accent4"/>
              </a:solidFill>
            </a:endParaRPr>
          </a:p>
          <a:p>
            <a:r>
              <a:rPr lang="en-US" dirty="0"/>
              <a:t>Visit our website for additional resources!</a:t>
            </a:r>
          </a:p>
        </p:txBody>
      </p:sp>
      <p:pic>
        <p:nvPicPr>
          <p:cNvPr id="7" name="Picture 6" descr="A qr code on a white background&#10;&#10;Description automatically generated">
            <a:extLst>
              <a:ext uri="{FF2B5EF4-FFF2-40B4-BE49-F238E27FC236}">
                <a16:creationId xmlns:a16="http://schemas.microsoft.com/office/drawing/2014/main" id="{F550B7D5-E0A9-EAB4-7204-5E56B039A113}"/>
              </a:ext>
            </a:extLst>
          </p:cNvPr>
          <p:cNvPicPr>
            <a:picLocks noChangeAspect="1"/>
          </p:cNvPicPr>
          <p:nvPr/>
        </p:nvPicPr>
        <p:blipFill>
          <a:blip r:embed="rId3"/>
          <a:stretch>
            <a:fillRect/>
          </a:stretch>
        </p:blipFill>
        <p:spPr>
          <a:xfrm>
            <a:off x="4907969" y="3429000"/>
            <a:ext cx="2540000" cy="2540000"/>
          </a:xfrm>
          <a:prstGeom prst="rect">
            <a:avLst/>
          </a:prstGeom>
        </p:spPr>
      </p:pic>
    </p:spTree>
    <p:extLst>
      <p:ext uri="{BB962C8B-B14F-4D97-AF65-F5344CB8AC3E}">
        <p14:creationId xmlns:p14="http://schemas.microsoft.com/office/powerpoint/2010/main" val="38241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2417706" y="859931"/>
            <a:ext cx="2483700" cy="2343900"/>
          </a:xfrm>
          <a:prstGeom prst="rect">
            <a:avLst/>
          </a:prstGeom>
          <a:noFill/>
          <a:ln>
            <a:noFill/>
          </a:ln>
        </p:spPr>
        <p:txBody>
          <a:bodyPr spcFirstLastPara="1" wrap="square" lIns="91425" tIns="91425" rIns="91425" bIns="91425" anchor="ctr" anchorCtr="0">
            <a:noAutofit/>
          </a:bodyPr>
          <a:lstStyle/>
          <a:p>
            <a:pPr defTabSz="914377">
              <a:defRPr/>
            </a:pPr>
            <a:endParaRPr sz="1400">
              <a:solidFill>
                <a:srgbClr val="093146"/>
              </a:solidFill>
              <a:latin typeface="Franklin Gothic Book" panose="020B0503020102020204" pitchFamily="34" charset="0"/>
              <a:cs typeface="Arial"/>
              <a:sym typeface="Arial"/>
            </a:endParaRPr>
          </a:p>
        </p:txBody>
      </p:sp>
      <p:sp>
        <p:nvSpPr>
          <p:cNvPr id="132" name="Google Shape;132;p18"/>
          <p:cNvSpPr txBox="1">
            <a:spLocks noGrp="1"/>
          </p:cNvSpPr>
          <p:nvPr>
            <p:ph type="ctrTitle" idx="4294967295"/>
          </p:nvPr>
        </p:nvSpPr>
        <p:spPr>
          <a:xfrm>
            <a:off x="597373" y="511296"/>
            <a:ext cx="10997256" cy="1127941"/>
          </a:xfrm>
          <a:prstGeom prst="rect">
            <a:avLst/>
          </a:prstGeom>
        </p:spPr>
        <p:txBody>
          <a:bodyPr spcFirstLastPara="1" vert="horz" wrap="square" lIns="91425" tIns="91425" rIns="91425" bIns="91425" rtlCol="0" anchor="b" anchorCtr="0">
            <a:noAutofit/>
          </a:bodyPr>
          <a:lstStyle/>
          <a:p>
            <a:br>
              <a:rPr lang="en-US" dirty="0">
                <a:solidFill>
                  <a:schemeClr val="accent4"/>
                </a:solidFill>
              </a:rPr>
            </a:br>
            <a:br>
              <a:rPr lang="en-US" dirty="0">
                <a:solidFill>
                  <a:schemeClr val="accent4"/>
                </a:solidFill>
              </a:rPr>
            </a:br>
            <a:br>
              <a:rPr lang="en-US" dirty="0">
                <a:solidFill>
                  <a:schemeClr val="accent4"/>
                </a:solidFill>
              </a:rPr>
            </a:br>
            <a:br>
              <a:rPr lang="en-US" dirty="0">
                <a:solidFill>
                  <a:schemeClr val="accent4"/>
                </a:solidFill>
              </a:rPr>
            </a:br>
            <a:br>
              <a:rPr lang="en-US" dirty="0">
                <a:solidFill>
                  <a:schemeClr val="accent4"/>
                </a:solidFill>
              </a:rPr>
            </a:br>
            <a:br>
              <a:rPr lang="en-US" dirty="0">
                <a:solidFill>
                  <a:schemeClr val="accent4"/>
                </a:solidFill>
              </a:rPr>
            </a:br>
            <a:r>
              <a:rPr lang="en-US" dirty="0">
                <a:solidFill>
                  <a:schemeClr val="accent4"/>
                </a:solidFill>
              </a:rPr>
              <a:t>Grounding the Conversation</a:t>
            </a:r>
            <a:endParaRPr dirty="0">
              <a:solidFill>
                <a:schemeClr val="accent4"/>
              </a:solidFill>
              <a:latin typeface="+mn-lt"/>
            </a:endParaRPr>
          </a:p>
        </p:txBody>
      </p:sp>
      <p:sp>
        <p:nvSpPr>
          <p:cNvPr id="133" name="Google Shape;133;p18"/>
          <p:cNvSpPr txBox="1">
            <a:spLocks noGrp="1"/>
          </p:cNvSpPr>
          <p:nvPr>
            <p:ph type="subTitle" idx="4294967295"/>
          </p:nvPr>
        </p:nvSpPr>
        <p:spPr>
          <a:xfrm>
            <a:off x="957377" y="2111571"/>
            <a:ext cx="5065184" cy="785284"/>
          </a:xfrm>
          <a:prstGeom prst="rect">
            <a:avLst/>
          </a:prstGeom>
        </p:spPr>
        <p:txBody>
          <a:bodyPr spcFirstLastPara="1" vert="horz" wrap="square" lIns="91425" tIns="91425" rIns="91425" bIns="91425" rtlCol="0" anchor="t" anchorCtr="0">
            <a:noAutofit/>
          </a:bodyPr>
          <a:lstStyle/>
          <a:p>
            <a:pPr>
              <a:spcBef>
                <a:spcPts val="600"/>
              </a:spcBef>
            </a:pPr>
            <a:endParaRPr lang="en" sz="2000">
              <a:solidFill>
                <a:schemeClr val="lt1"/>
              </a:solidFill>
              <a:latin typeface="Franklin Gothic Book" panose="020B0503020102020204" pitchFamily="34" charset="0"/>
            </a:endParaRPr>
          </a:p>
          <a:p>
            <a:pPr>
              <a:spcBef>
                <a:spcPts val="600"/>
              </a:spcBef>
            </a:pPr>
            <a:endParaRPr sz="2000">
              <a:solidFill>
                <a:schemeClr val="lt1"/>
              </a:solidFill>
              <a:latin typeface="Franklin Gothic Book" panose="020B0503020102020204" pitchFamily="34" charset="0"/>
            </a:endParaRPr>
          </a:p>
        </p:txBody>
      </p:sp>
      <p:pic>
        <p:nvPicPr>
          <p:cNvPr id="3" name="Picture 2">
            <a:extLst>
              <a:ext uri="{FF2B5EF4-FFF2-40B4-BE49-F238E27FC236}">
                <a16:creationId xmlns:a16="http://schemas.microsoft.com/office/drawing/2014/main" id="{9F9AA05F-EA94-4421-D861-C885836D54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3961" y="850097"/>
            <a:ext cx="3640667" cy="4707467"/>
          </a:xfrm>
          <a:prstGeom prst="rect">
            <a:avLst/>
          </a:prstGeom>
        </p:spPr>
      </p:pic>
      <p:sp>
        <p:nvSpPr>
          <p:cNvPr id="12" name="Google Shape;144;p19">
            <a:extLst>
              <a:ext uri="{FF2B5EF4-FFF2-40B4-BE49-F238E27FC236}">
                <a16:creationId xmlns:a16="http://schemas.microsoft.com/office/drawing/2014/main" id="{087170A2-E98E-A8D2-5E02-DECA90F8BCE9}"/>
              </a:ext>
            </a:extLst>
          </p:cNvPr>
          <p:cNvSpPr txBox="1">
            <a:spLocks/>
          </p:cNvSpPr>
          <p:nvPr/>
        </p:nvSpPr>
        <p:spPr>
          <a:xfrm>
            <a:off x="597372" y="2175581"/>
            <a:ext cx="6885512" cy="363478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eaLnBrk="1" hangingPunct="1">
              <a:lnSpc>
                <a:spcPct val="110000"/>
              </a:lnSpc>
              <a:spcBef>
                <a:spcPts val="0"/>
              </a:spcBef>
              <a:spcAft>
                <a:spcPts val="0"/>
              </a:spcAft>
              <a:buClr>
                <a:schemeClr val="tx1"/>
              </a:buClr>
              <a:buFont typeface="Arial"/>
              <a:defRPr sz="1600" b="0" i="0" u="none" strike="noStrike" cap="none">
                <a:solidFill>
                  <a:schemeClr val="tx1"/>
                </a:solidFill>
                <a:latin typeface="+mn-lt"/>
                <a:ea typeface="Arial" panose="020B0604020202020204" pitchFamily="34" charset="0"/>
                <a:cs typeface="Arial" panose="020B0604020202020204" pitchFamily="34" charset="0"/>
                <a:sym typeface="Arial"/>
              </a:defRPr>
            </a:lvl1pPr>
            <a:lvl2pPr marR="0" lvl="1"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2pPr>
            <a:lvl3pPr marR="0" lvl="2"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3pPr>
            <a:lvl4pPr marR="0" lvl="3"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4pPr>
            <a:lvl5pPr marR="0" lvl="4" algn="l" rtl="0" eaLnBrk="1" hangingPunct="1">
              <a:lnSpc>
                <a:spcPct val="110000"/>
              </a:lnSpc>
              <a:spcBef>
                <a:spcPts val="0"/>
              </a:spcBef>
              <a:spcAft>
                <a:spcPts val="0"/>
              </a:spcAft>
              <a:buClr>
                <a:srgbClr val="000000"/>
              </a:buClr>
              <a:buFont typeface="Arial"/>
              <a:defRPr sz="1350" b="0" i="0" u="none" strike="noStrike" cap="none">
                <a:solidFill>
                  <a:schemeClr val="tx1"/>
                </a:solidFill>
                <a:latin typeface="+mn-lt"/>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80972" indent="-380972" defTabSz="914377">
              <a:buClr>
                <a:srgbClr val="FFCB02"/>
              </a:buClr>
              <a:buFont typeface="Wingdings" pitchFamily="2" charset="2"/>
              <a:buChar char="ü"/>
              <a:defRPr/>
            </a:pPr>
            <a:r>
              <a:rPr lang="en-US" sz="2400" dirty="0">
                <a:solidFill>
                  <a:srgbClr val="FFFFFF"/>
                </a:solidFill>
                <a:latin typeface="Franklin Gothic Book" panose="020B0503020102020204"/>
              </a:rPr>
              <a:t>Teacher preparation, certification, experience, and stability matter for student achievement.</a:t>
            </a:r>
          </a:p>
          <a:p>
            <a:pPr defTabSz="914377">
              <a:buClr>
                <a:srgbClr val="FFCB02"/>
              </a:buClr>
              <a:defRPr/>
            </a:pPr>
            <a:endParaRPr lang="en-US" sz="2400" dirty="0">
              <a:solidFill>
                <a:srgbClr val="FFFFFF"/>
              </a:solidFill>
              <a:latin typeface="Franklin Gothic Book" panose="020B0503020102020204"/>
            </a:endParaRPr>
          </a:p>
          <a:p>
            <a:pPr marL="380972" indent="-380972" defTabSz="914377">
              <a:buClr>
                <a:srgbClr val="FFCB02"/>
              </a:buClr>
              <a:buFont typeface="Wingdings" pitchFamily="2" charset="2"/>
              <a:buChar char="ü"/>
              <a:defRPr/>
            </a:pPr>
            <a:r>
              <a:rPr lang="en-US" sz="2400" dirty="0">
                <a:solidFill>
                  <a:srgbClr val="FFFFFF"/>
                </a:solidFill>
                <a:latin typeface="Franklin Gothic Book" panose="020B0503020102020204"/>
              </a:rPr>
              <a:t>Preparation matters for teacher retention.</a:t>
            </a:r>
          </a:p>
          <a:p>
            <a:pPr defTabSz="914377">
              <a:buClr>
                <a:srgbClr val="FFCB02"/>
              </a:buClr>
              <a:defRPr/>
            </a:pPr>
            <a:endParaRPr lang="en-US" sz="2400" dirty="0">
              <a:solidFill>
                <a:srgbClr val="FFFFFF"/>
              </a:solidFill>
              <a:latin typeface="Franklin Gothic Book" panose="020B0503020102020204"/>
            </a:endParaRPr>
          </a:p>
          <a:p>
            <a:pPr marL="380972" indent="-380972" defTabSz="914377">
              <a:buClr>
                <a:srgbClr val="FFCB02"/>
              </a:buClr>
              <a:buFont typeface="Wingdings" pitchFamily="2" charset="2"/>
              <a:buChar char="ü"/>
              <a:defRPr/>
            </a:pPr>
            <a:r>
              <a:rPr lang="en-US" sz="2400" dirty="0">
                <a:solidFill>
                  <a:srgbClr val="FFFFFF"/>
                </a:solidFill>
                <a:latin typeface="Franklin Gothic Book" panose="020B0503020102020204"/>
              </a:rPr>
              <a:t>Students of color and students from low-income families are disproportionately taught by underprepared and inexperienced teachers.</a:t>
            </a:r>
          </a:p>
          <a:p>
            <a:pPr defTabSz="914377">
              <a:buClr>
                <a:srgbClr val="093146"/>
              </a:buClr>
              <a:defRPr/>
            </a:pPr>
            <a:endParaRPr lang="en-US" sz="2133" dirty="0">
              <a:solidFill>
                <a:srgbClr val="093146"/>
              </a:solidFill>
              <a:latin typeface="Franklin Gothic Book" panose="020B0503020102020204"/>
            </a:endParaRPr>
          </a:p>
        </p:txBody>
      </p:sp>
    </p:spTree>
    <p:extLst>
      <p:ext uri="{BB962C8B-B14F-4D97-AF65-F5344CB8AC3E}">
        <p14:creationId xmlns:p14="http://schemas.microsoft.com/office/powerpoint/2010/main" val="245485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483C-CC02-225E-80FD-D4AF1580143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DEA1A9-77D7-0058-AE2D-0B2E22F0A8B5}"/>
              </a:ext>
            </a:extLst>
          </p:cNvPr>
          <p:cNvSpPr>
            <a:spLocks noGrp="1"/>
          </p:cNvSpPr>
          <p:nvPr>
            <p:ph type="sldNum" sz="quarter" idx="4"/>
          </p:nvPr>
        </p:nvSpPr>
        <p:spPr>
          <a:xfrm>
            <a:off x="8476488" y="4700016"/>
            <a:ext cx="548640" cy="313500"/>
          </a:xfrm>
          <a:prstGeom prst="rect">
            <a:avLst/>
          </a:prstGeom>
        </p:spPr>
        <p:txBody>
          <a:bodyPr vert="horz" lIns="91440" tIns="91440" rIns="91440" bIns="91440" rtlCol="0" anchor="t"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accent3"/>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FE50164-6C9E-C94E-8935-7483CE1EEFCA}" type="slidenum">
              <a:rPr lang="en-US" smtClean="0"/>
              <a:pPr/>
              <a:t>5</a:t>
            </a:fld>
            <a:endParaRPr lang="en-US">
              <a:latin typeface="+mn-lt"/>
            </a:endParaRPr>
          </a:p>
        </p:txBody>
      </p:sp>
      <p:sp>
        <p:nvSpPr>
          <p:cNvPr id="2" name="Text Placeholder 1">
            <a:extLst>
              <a:ext uri="{FF2B5EF4-FFF2-40B4-BE49-F238E27FC236}">
                <a16:creationId xmlns:a16="http://schemas.microsoft.com/office/drawing/2014/main" id="{EF51ABC4-4990-4C65-3F8C-AE7F2E689499}"/>
              </a:ext>
            </a:extLst>
          </p:cNvPr>
          <p:cNvSpPr>
            <a:spLocks noGrp="1"/>
          </p:cNvSpPr>
          <p:nvPr>
            <p:ph type="body" idx="4294967295"/>
          </p:nvPr>
        </p:nvSpPr>
        <p:spPr>
          <a:xfrm>
            <a:off x="672753" y="2000847"/>
            <a:ext cx="3713200" cy="2882467"/>
          </a:xfrm>
        </p:spPr>
        <p:txBody>
          <a:bodyPr>
            <a:normAutofit/>
          </a:bodyPr>
          <a:lstStyle/>
          <a:p>
            <a:pPr marL="152392"/>
            <a:r>
              <a:rPr lang="en-US" sz="3733" b="1" dirty="0">
                <a:solidFill>
                  <a:schemeClr val="accent3"/>
                </a:solidFill>
                <a:ea typeface="+mn-lt"/>
                <a:cs typeface="+mn-lt"/>
              </a:rPr>
              <a:t>400,000 </a:t>
            </a:r>
          </a:p>
          <a:p>
            <a:pPr marL="152392"/>
            <a:r>
              <a:rPr lang="en-US" dirty="0">
                <a:ea typeface="+mn-lt"/>
                <a:cs typeface="+mn-lt"/>
              </a:rPr>
              <a:t>positions were unfilled or filled by teachers not fully certified for their assignments</a:t>
            </a:r>
            <a:endParaRPr lang="en-US" dirty="0"/>
          </a:p>
        </p:txBody>
      </p:sp>
      <p:sp>
        <p:nvSpPr>
          <p:cNvPr id="3" name="Title 2">
            <a:extLst>
              <a:ext uri="{FF2B5EF4-FFF2-40B4-BE49-F238E27FC236}">
                <a16:creationId xmlns:a16="http://schemas.microsoft.com/office/drawing/2014/main" id="{4FE2E611-6756-CC0E-2BE1-DEE8536FCAEC}"/>
              </a:ext>
            </a:extLst>
          </p:cNvPr>
          <p:cNvSpPr>
            <a:spLocks noGrp="1"/>
          </p:cNvSpPr>
          <p:nvPr>
            <p:ph type="title" idx="4294967295"/>
          </p:nvPr>
        </p:nvSpPr>
        <p:spPr>
          <a:xfrm>
            <a:off x="0" y="-3486"/>
            <a:ext cx="12192000" cy="1325033"/>
          </a:xfrm>
        </p:spPr>
        <p:txBody>
          <a:bodyPr>
            <a:normAutofit/>
          </a:bodyPr>
          <a:lstStyle/>
          <a:p>
            <a:pPr algn="ctr"/>
            <a:r>
              <a:rPr lang="en-US" dirty="0">
                <a:solidFill>
                  <a:schemeClr val="accent1"/>
                </a:solidFill>
              </a:rPr>
              <a:t>Teacher shortages affect millions of children</a:t>
            </a:r>
          </a:p>
        </p:txBody>
      </p:sp>
      <p:sp>
        <p:nvSpPr>
          <p:cNvPr id="41" name="Text Placeholder 4">
            <a:extLst>
              <a:ext uri="{FF2B5EF4-FFF2-40B4-BE49-F238E27FC236}">
                <a16:creationId xmlns:a16="http://schemas.microsoft.com/office/drawing/2014/main" id="{A4C6692C-197A-2029-76EC-F31A2BE770DC}"/>
              </a:ext>
            </a:extLst>
          </p:cNvPr>
          <p:cNvSpPr txBox="1">
            <a:spLocks/>
          </p:cNvSpPr>
          <p:nvPr/>
        </p:nvSpPr>
        <p:spPr>
          <a:xfrm>
            <a:off x="3537391" y="6348511"/>
            <a:ext cx="8221941" cy="418000"/>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10000"/>
              </a:lnSpc>
              <a:spcBef>
                <a:spcPts val="0"/>
              </a:spcBef>
              <a:spcAft>
                <a:spcPts val="0"/>
              </a:spcAft>
              <a:buClr>
                <a:schemeClr val="tx1"/>
              </a:buClr>
              <a:buFont typeface="Arial"/>
              <a:defRPr sz="1800" b="0" i="0" u="none" strike="noStrike" cap="none">
                <a:solidFill>
                  <a:schemeClr val="tx1"/>
                </a:solidFill>
                <a:latin typeface="+mn-lt"/>
                <a:ea typeface="Arial" panose="020B0604020202020204" pitchFamily="34" charset="0"/>
                <a:cs typeface="Arial" panose="020B0604020202020204" pitchFamily="34" charset="0"/>
                <a:sym typeface="Arial"/>
              </a:defRPr>
            </a:lvl1pPr>
            <a:lvl2pPr marR="0" lvl="1"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2pPr>
            <a:lvl3pPr marR="0" lvl="2"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3pPr>
            <a:lvl4pPr marR="0" lvl="3"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4pPr>
            <a:lvl5pPr marR="0" lvl="4"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1333" dirty="0">
                <a:solidFill>
                  <a:schemeClr val="tx2">
                    <a:lumMod val="10000"/>
                  </a:schemeClr>
                </a:solidFill>
              </a:rPr>
              <a:t>Source: Franco, M. &amp; Patrick, S. K. (2023). </a:t>
            </a:r>
            <a:r>
              <a:rPr lang="en-US" sz="1333" i="1" dirty="0">
                <a:solidFill>
                  <a:schemeClr val="tx2">
                    <a:lumMod val="10000"/>
                  </a:schemeClr>
                </a:solidFill>
                <a:hlinkClick r:id="rId3">
                  <a:extLst>
                    <a:ext uri="{A12FA001-AC4F-418D-AE19-62706E023703}">
                      <ahyp:hlinkClr xmlns:ahyp="http://schemas.microsoft.com/office/drawing/2018/hyperlinkcolor" val="tx"/>
                    </a:ext>
                  </a:extLst>
                </a:hlinkClick>
              </a:rPr>
              <a:t>State Teacher Shortages</a:t>
            </a:r>
            <a:r>
              <a:rPr lang="en-US" sz="1333" i="1" dirty="0">
                <a:solidFill>
                  <a:schemeClr val="tx2">
                    <a:lumMod val="10000"/>
                  </a:schemeClr>
                </a:solidFill>
              </a:rPr>
              <a:t>. </a:t>
            </a:r>
            <a:r>
              <a:rPr lang="en-US" sz="1333" dirty="0">
                <a:solidFill>
                  <a:schemeClr val="tx2">
                    <a:lumMod val="10000"/>
                  </a:schemeClr>
                </a:solidFill>
              </a:rPr>
              <a:t>Learning Policy Institute</a:t>
            </a:r>
          </a:p>
        </p:txBody>
      </p:sp>
      <p:sp>
        <p:nvSpPr>
          <p:cNvPr id="36" name="Text Placeholder 1">
            <a:extLst>
              <a:ext uri="{FF2B5EF4-FFF2-40B4-BE49-F238E27FC236}">
                <a16:creationId xmlns:a16="http://schemas.microsoft.com/office/drawing/2014/main" id="{74C6AB14-E405-C553-FD75-8EEDE18FD60E}"/>
              </a:ext>
            </a:extLst>
          </p:cNvPr>
          <p:cNvSpPr txBox="1">
            <a:spLocks/>
          </p:cNvSpPr>
          <p:nvPr/>
        </p:nvSpPr>
        <p:spPr>
          <a:xfrm>
            <a:off x="4630337" y="1953290"/>
            <a:ext cx="3171412" cy="2397893"/>
          </a:xfrm>
          <a:prstGeom prst="rect">
            <a:avLst/>
          </a:prstGeom>
        </p:spPr>
        <p:txBody>
          <a:bodyPr vert="horz" lIns="121920" tIns="60960" rIns="121920" bIns="60960" rtlCol="0">
            <a:normAutofit/>
          </a:bodyPr>
          <a:lstStyle>
            <a:defPPr marR="0" lvl="0" algn="l" rtl="0">
              <a:lnSpc>
                <a:spcPct val="100000"/>
              </a:lnSpc>
              <a:spcBef>
                <a:spcPts val="0"/>
              </a:spcBef>
              <a:spcAft>
                <a:spcPts val="0"/>
              </a:spcAft>
            </a:defPPr>
            <a:lvl1pPr marR="0" lvl="0" algn="l" rtl="0" eaLnBrk="1" hangingPunct="1">
              <a:lnSpc>
                <a:spcPct val="110000"/>
              </a:lnSpc>
              <a:spcBef>
                <a:spcPts val="0"/>
              </a:spcBef>
              <a:spcAft>
                <a:spcPts val="0"/>
              </a:spcAft>
              <a:buClr>
                <a:schemeClr val="tx1"/>
              </a:buClr>
              <a:buFont typeface="Arial"/>
              <a:defRPr sz="1800" b="0" i="0" u="none" strike="noStrike" cap="none">
                <a:solidFill>
                  <a:schemeClr val="tx1"/>
                </a:solidFill>
                <a:latin typeface="+mn-lt"/>
                <a:ea typeface="Arial" panose="020B0604020202020204" pitchFamily="34" charset="0"/>
                <a:cs typeface="Arial" panose="020B0604020202020204" pitchFamily="34" charset="0"/>
                <a:sym typeface="Arial"/>
              </a:defRPr>
            </a:lvl1pPr>
            <a:lvl2pPr marR="0" lvl="1"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2pPr>
            <a:lvl3pPr marR="0" lvl="2"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3pPr>
            <a:lvl4pPr marR="0" lvl="3"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4pPr>
            <a:lvl5pPr marR="0" lvl="4"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392"/>
            <a:r>
              <a:rPr lang="en-US" sz="4800" b="1" dirty="0">
                <a:solidFill>
                  <a:schemeClr val="accent3"/>
                </a:solidFill>
                <a:ea typeface="+mn-lt"/>
                <a:cs typeface="+mn-lt"/>
              </a:rPr>
              <a:t>1 in 8 </a:t>
            </a:r>
          </a:p>
          <a:p>
            <a:pPr marL="152392"/>
            <a:r>
              <a:rPr lang="en-US" sz="2400" dirty="0">
                <a:ea typeface="+mn-lt"/>
                <a:cs typeface="+mn-lt"/>
              </a:rPr>
              <a:t>of all teaching positions nationally </a:t>
            </a:r>
          </a:p>
          <a:p>
            <a:pPr marL="152392"/>
            <a:endParaRPr lang="en-US" sz="2400" dirty="0"/>
          </a:p>
        </p:txBody>
      </p:sp>
      <p:sp>
        <p:nvSpPr>
          <p:cNvPr id="37" name="Text Placeholder 1">
            <a:extLst>
              <a:ext uri="{FF2B5EF4-FFF2-40B4-BE49-F238E27FC236}">
                <a16:creationId xmlns:a16="http://schemas.microsoft.com/office/drawing/2014/main" id="{E73C7337-026A-D88C-CE05-040D1C62165B}"/>
              </a:ext>
            </a:extLst>
          </p:cNvPr>
          <p:cNvSpPr txBox="1">
            <a:spLocks/>
          </p:cNvSpPr>
          <p:nvPr/>
        </p:nvSpPr>
        <p:spPr>
          <a:xfrm>
            <a:off x="8190173" y="1926156"/>
            <a:ext cx="3477571" cy="2397893"/>
          </a:xfrm>
          <a:prstGeom prst="rect">
            <a:avLst/>
          </a:prstGeom>
        </p:spPr>
        <p:txBody>
          <a:bodyPr vert="horz" lIns="121920" tIns="60960" rIns="121920" bIns="60960" rtlCol="0">
            <a:normAutofit lnSpcReduction="10000"/>
          </a:bodyPr>
          <a:lstStyle>
            <a:defPPr marR="0" lvl="0" algn="l" rtl="0">
              <a:lnSpc>
                <a:spcPct val="100000"/>
              </a:lnSpc>
              <a:spcBef>
                <a:spcPts val="0"/>
              </a:spcBef>
              <a:spcAft>
                <a:spcPts val="0"/>
              </a:spcAft>
            </a:defPPr>
            <a:lvl1pPr marR="0" lvl="0" algn="l" rtl="0" eaLnBrk="1" hangingPunct="1">
              <a:lnSpc>
                <a:spcPct val="110000"/>
              </a:lnSpc>
              <a:spcBef>
                <a:spcPts val="0"/>
              </a:spcBef>
              <a:spcAft>
                <a:spcPts val="0"/>
              </a:spcAft>
              <a:buClr>
                <a:schemeClr val="tx1"/>
              </a:buClr>
              <a:buFont typeface="Arial"/>
              <a:defRPr sz="1800" b="0" i="0" u="none" strike="noStrike" cap="none">
                <a:solidFill>
                  <a:schemeClr val="tx1"/>
                </a:solidFill>
                <a:latin typeface="+mn-lt"/>
                <a:ea typeface="Arial" panose="020B0604020202020204" pitchFamily="34" charset="0"/>
                <a:cs typeface="Arial" panose="020B0604020202020204" pitchFamily="34" charset="0"/>
                <a:sym typeface="Arial"/>
              </a:defRPr>
            </a:lvl1pPr>
            <a:lvl2pPr marR="0" lvl="1"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2pPr>
            <a:lvl3pPr marR="0" lvl="2"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3pPr>
            <a:lvl4pPr marR="0" lvl="3"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4pPr>
            <a:lvl5pPr marR="0" lvl="4" algn="l" rtl="0" eaLnBrk="1" hangingPunct="1">
              <a:lnSpc>
                <a:spcPct val="110000"/>
              </a:lnSpc>
              <a:spcBef>
                <a:spcPts val="0"/>
              </a:spcBef>
              <a:spcAft>
                <a:spcPts val="0"/>
              </a:spcAft>
              <a:buClr>
                <a:srgbClr val="000000"/>
              </a:buClr>
              <a:buFont typeface="Arial"/>
              <a:defRPr sz="1800" b="0" i="0" u="none" strike="noStrike" cap="none">
                <a:solidFill>
                  <a:schemeClr val="tx1"/>
                </a:solidFill>
                <a:latin typeface="+mn-lt"/>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392"/>
            <a:r>
              <a:rPr lang="en-US" sz="4800" b="1" dirty="0">
                <a:solidFill>
                  <a:schemeClr val="accent3"/>
                </a:solidFill>
                <a:ea typeface="+mn-lt"/>
                <a:cs typeface="+mn-lt"/>
              </a:rPr>
              <a:t>At least 6 million</a:t>
            </a:r>
          </a:p>
          <a:p>
            <a:pPr marL="152392"/>
            <a:r>
              <a:rPr lang="en-US" sz="2400" dirty="0">
                <a:ea typeface="+mn-lt"/>
                <a:cs typeface="+mn-lt"/>
              </a:rPr>
              <a:t>children affected by shortages nationally </a:t>
            </a:r>
          </a:p>
          <a:p>
            <a:pPr marL="152392"/>
            <a:endParaRPr lang="en-US" sz="2400" dirty="0"/>
          </a:p>
        </p:txBody>
      </p:sp>
    </p:spTree>
    <p:extLst>
      <p:ext uri="{BB962C8B-B14F-4D97-AF65-F5344CB8AC3E}">
        <p14:creationId xmlns:p14="http://schemas.microsoft.com/office/powerpoint/2010/main" val="29003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6" grpId="0" build="p"/>
      <p:bldP spid="3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3E4BA8-44AF-2BD3-F569-6CB1A9E32A3A}"/>
              </a:ext>
            </a:extLst>
          </p:cNvPr>
          <p:cNvSpPr>
            <a:spLocks noGrp="1"/>
          </p:cNvSpPr>
          <p:nvPr>
            <p:ph type="sldNum" sz="quarter" idx="4"/>
          </p:nvPr>
        </p:nvSpPr>
        <p:spPr>
          <a:xfrm>
            <a:off x="11289792" y="6534912"/>
            <a:ext cx="731520" cy="418000"/>
          </a:xfrm>
        </p:spPr>
        <p:txBody>
          <a:bodyPr/>
          <a:lstStyle/>
          <a:p>
            <a:fld id="{8FE50164-6C9E-C94E-8935-7483CE1EEFCA}" type="slidenum">
              <a:rPr lang="en-US" smtClean="0"/>
              <a:pPr/>
              <a:t>6</a:t>
            </a:fld>
            <a:endParaRPr lang="en-US">
              <a:latin typeface="+mn-lt"/>
            </a:endParaRPr>
          </a:p>
        </p:txBody>
      </p:sp>
      <p:sp>
        <p:nvSpPr>
          <p:cNvPr id="3" name="Double Bracket 2">
            <a:extLst>
              <a:ext uri="{FF2B5EF4-FFF2-40B4-BE49-F238E27FC236}">
                <a16:creationId xmlns:a16="http://schemas.microsoft.com/office/drawing/2014/main" id="{8CCA85A8-6643-975E-8045-2F8EC110FF2F}"/>
              </a:ext>
            </a:extLst>
          </p:cNvPr>
          <p:cNvSpPr/>
          <p:nvPr/>
        </p:nvSpPr>
        <p:spPr>
          <a:xfrm>
            <a:off x="1238863" y="3574094"/>
            <a:ext cx="9946516" cy="1700353"/>
          </a:xfrm>
          <a:prstGeom prst="bracketPair">
            <a:avLst/>
          </a:prstGeom>
          <a:solidFill>
            <a:schemeClr val="tx2">
              <a:alpha val="27000"/>
            </a:schemeClr>
          </a:solidFill>
          <a:ln>
            <a:solidFill>
              <a:schemeClr val="accent4"/>
            </a:solidFill>
          </a:ln>
          <a:effectLst>
            <a:outerShdw blurRad="40000" dist="23000" dir="5400000" rotWithShape="0">
              <a:schemeClr val="accent4">
                <a:alpha val="35000"/>
              </a:schemeClr>
            </a:outerShd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2400"/>
          </a:p>
        </p:txBody>
      </p:sp>
      <p:sp>
        <p:nvSpPr>
          <p:cNvPr id="5" name="Rectangle 4">
            <a:extLst>
              <a:ext uri="{FF2B5EF4-FFF2-40B4-BE49-F238E27FC236}">
                <a16:creationId xmlns:a16="http://schemas.microsoft.com/office/drawing/2014/main" id="{C4094CD1-E70F-014C-581D-A384861D9E24}"/>
              </a:ext>
            </a:extLst>
          </p:cNvPr>
          <p:cNvSpPr/>
          <p:nvPr/>
        </p:nvSpPr>
        <p:spPr>
          <a:xfrm>
            <a:off x="9251191" y="6186815"/>
            <a:ext cx="3733765" cy="276999"/>
          </a:xfrm>
          <a:prstGeom prst="rect">
            <a:avLst/>
          </a:prstGeom>
        </p:spPr>
        <p:txBody>
          <a:bodyPr wrap="square">
            <a:spAutoFit/>
          </a:bodyPr>
          <a:lstStyle/>
          <a:p>
            <a:pPr defTabSz="914377">
              <a:defRPr/>
            </a:pPr>
            <a:r>
              <a:rPr lang="en-US" sz="1200" i="1"/>
              <a:t>Source: School Pulse Panel (2022)</a:t>
            </a:r>
          </a:p>
        </p:txBody>
      </p:sp>
      <p:graphicFrame>
        <p:nvGraphicFramePr>
          <p:cNvPr id="9" name="Chart 8">
            <a:extLst>
              <a:ext uri="{FF2B5EF4-FFF2-40B4-BE49-F238E27FC236}">
                <a16:creationId xmlns:a16="http://schemas.microsoft.com/office/drawing/2014/main" id="{50B02090-B6F3-0A5E-2007-D47D50E3B6C8}"/>
              </a:ext>
            </a:extLst>
          </p:cNvPr>
          <p:cNvGraphicFramePr>
            <a:graphicFrameLocks/>
          </p:cNvGraphicFramePr>
          <p:nvPr/>
        </p:nvGraphicFramePr>
        <p:xfrm>
          <a:off x="982238" y="2342589"/>
          <a:ext cx="102031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7F3ED0A-5FDE-33FA-0357-19157D5DED5B}"/>
              </a:ext>
            </a:extLst>
          </p:cNvPr>
          <p:cNvSpPr txBox="1"/>
          <p:nvPr/>
        </p:nvSpPr>
        <p:spPr>
          <a:xfrm>
            <a:off x="1746091" y="1618401"/>
            <a:ext cx="9198083" cy="830997"/>
          </a:xfrm>
          <a:prstGeom prst="rect">
            <a:avLst/>
          </a:prstGeom>
          <a:noFill/>
        </p:spPr>
        <p:txBody>
          <a:bodyPr wrap="square" rtlCol="0">
            <a:spAutoFit/>
          </a:bodyPr>
          <a:lstStyle/>
          <a:p>
            <a:pPr algn="ctr"/>
            <a:r>
              <a:rPr lang="en-US" sz="2400" b="1" i="1"/>
              <a:t>“How have </a:t>
            </a:r>
            <a:r>
              <a:rPr lang="en-HK" sz="2400" b="1" i="1"/>
              <a:t>teacher and staff vacancies impacted your school for the 2021-22 school year?”</a:t>
            </a:r>
          </a:p>
        </p:txBody>
      </p:sp>
      <p:sp>
        <p:nvSpPr>
          <p:cNvPr id="14" name="Title 2">
            <a:extLst>
              <a:ext uri="{FF2B5EF4-FFF2-40B4-BE49-F238E27FC236}">
                <a16:creationId xmlns:a16="http://schemas.microsoft.com/office/drawing/2014/main" id="{724103A6-2AC7-0618-86E2-B39478E2892E}"/>
              </a:ext>
            </a:extLst>
          </p:cNvPr>
          <p:cNvSpPr>
            <a:spLocks noGrp="1"/>
          </p:cNvSpPr>
          <p:nvPr>
            <p:ph type="title"/>
          </p:nvPr>
        </p:nvSpPr>
        <p:spPr>
          <a:xfrm>
            <a:off x="441780" y="253046"/>
            <a:ext cx="10515600" cy="1325033"/>
          </a:xfrm>
        </p:spPr>
        <p:txBody>
          <a:bodyPr/>
          <a:lstStyle/>
          <a:p>
            <a:r>
              <a:rPr lang="en-US"/>
              <a:t>Teacher shortages impact students</a:t>
            </a:r>
          </a:p>
        </p:txBody>
      </p:sp>
    </p:spTree>
    <p:extLst>
      <p:ext uri="{BB962C8B-B14F-4D97-AF65-F5344CB8AC3E}">
        <p14:creationId xmlns:p14="http://schemas.microsoft.com/office/powerpoint/2010/main" val="118910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59A4AC-1783-FCC7-B6F4-5A741BD2772F}"/>
              </a:ext>
            </a:extLst>
          </p:cNvPr>
          <p:cNvSpPr>
            <a:spLocks noGrp="1"/>
          </p:cNvSpPr>
          <p:nvPr>
            <p:ph type="title"/>
          </p:nvPr>
        </p:nvSpPr>
        <p:spPr/>
        <p:txBody>
          <a:bodyPr>
            <a:normAutofit/>
          </a:bodyPr>
          <a:lstStyle/>
          <a:p>
            <a:r>
              <a:rPr lang="en-US" sz="4800" dirty="0"/>
              <a:t>The High Cost of Teacher Turnover </a:t>
            </a:r>
          </a:p>
        </p:txBody>
      </p:sp>
      <p:sp>
        <p:nvSpPr>
          <p:cNvPr id="4" name="Slide Number Placeholder 3">
            <a:extLst>
              <a:ext uri="{FF2B5EF4-FFF2-40B4-BE49-F238E27FC236}">
                <a16:creationId xmlns:a16="http://schemas.microsoft.com/office/drawing/2014/main" id="{1D39B9EA-CBC2-C842-5DE7-89A629DBF811}"/>
              </a:ext>
            </a:extLst>
          </p:cNvPr>
          <p:cNvSpPr>
            <a:spLocks noGrp="1"/>
          </p:cNvSpPr>
          <p:nvPr>
            <p:ph type="sldNum" sz="quarter" idx="4"/>
          </p:nvPr>
        </p:nvSpPr>
        <p:spPr/>
        <p:txBody>
          <a:bodyPr/>
          <a:lstStyle/>
          <a:p>
            <a:fld id="{8FE50164-6C9E-C94E-8935-7483CE1EEFCA}" type="slidenum">
              <a:rPr lang="en-US" smtClean="0"/>
              <a:pPr/>
              <a:t>7</a:t>
            </a:fld>
            <a:endParaRPr lang="en-US" dirty="0">
              <a:latin typeface="+mn-lt"/>
            </a:endParaRPr>
          </a:p>
        </p:txBody>
      </p:sp>
      <p:grpSp>
        <p:nvGrpSpPr>
          <p:cNvPr id="24" name="Group 23">
            <a:extLst>
              <a:ext uri="{FF2B5EF4-FFF2-40B4-BE49-F238E27FC236}">
                <a16:creationId xmlns:a16="http://schemas.microsoft.com/office/drawing/2014/main" id="{C263E36E-85C7-29C3-3BED-045CC35E5068}"/>
              </a:ext>
            </a:extLst>
          </p:cNvPr>
          <p:cNvGrpSpPr/>
          <p:nvPr/>
        </p:nvGrpSpPr>
        <p:grpSpPr>
          <a:xfrm>
            <a:off x="432602" y="1312033"/>
            <a:ext cx="11335289" cy="1219200"/>
            <a:chOff x="324451" y="984024"/>
            <a:chExt cx="8501467" cy="914400"/>
          </a:xfrm>
        </p:grpSpPr>
        <p:grpSp>
          <p:nvGrpSpPr>
            <p:cNvPr id="20" name="Group 19">
              <a:extLst>
                <a:ext uri="{FF2B5EF4-FFF2-40B4-BE49-F238E27FC236}">
                  <a16:creationId xmlns:a16="http://schemas.microsoft.com/office/drawing/2014/main" id="{53835DB6-13B4-EADA-672E-95611C0AE0B8}"/>
                </a:ext>
              </a:extLst>
            </p:cNvPr>
            <p:cNvGrpSpPr/>
            <p:nvPr/>
          </p:nvGrpSpPr>
          <p:grpSpPr>
            <a:xfrm>
              <a:off x="324451" y="984024"/>
              <a:ext cx="4613373" cy="914400"/>
              <a:chOff x="324451" y="984024"/>
              <a:chExt cx="4613373" cy="914400"/>
            </a:xfrm>
          </p:grpSpPr>
          <p:pic>
            <p:nvPicPr>
              <p:cNvPr id="10" name="Graphic 9" descr="Female Profile with solid fill">
                <a:extLst>
                  <a:ext uri="{FF2B5EF4-FFF2-40B4-BE49-F238E27FC236}">
                    <a16:creationId xmlns:a16="http://schemas.microsoft.com/office/drawing/2014/main" id="{B0442F24-95FF-AC96-0C97-5FD9A3202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3424" y="984024"/>
                <a:ext cx="914400" cy="914400"/>
              </a:xfrm>
              <a:prstGeom prst="rect">
                <a:avLst/>
              </a:prstGeom>
            </p:spPr>
          </p:pic>
          <p:pic>
            <p:nvPicPr>
              <p:cNvPr id="12" name="Graphic 11" descr="Male profile outline">
                <a:extLst>
                  <a:ext uri="{FF2B5EF4-FFF2-40B4-BE49-F238E27FC236}">
                    <a16:creationId xmlns:a16="http://schemas.microsoft.com/office/drawing/2014/main" id="{D877D0F3-CC0E-75A8-4DED-9693963C0B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4930" y="984024"/>
                <a:ext cx="914400" cy="914400"/>
              </a:xfrm>
              <a:prstGeom prst="rect">
                <a:avLst/>
              </a:prstGeom>
            </p:spPr>
          </p:pic>
          <p:pic>
            <p:nvPicPr>
              <p:cNvPr id="14" name="Graphic 13" descr="Female Profile outline">
                <a:extLst>
                  <a:ext uri="{FF2B5EF4-FFF2-40B4-BE49-F238E27FC236}">
                    <a16:creationId xmlns:a16="http://schemas.microsoft.com/office/drawing/2014/main" id="{B24D2580-C0CA-8ED3-823D-952BBA8DFF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945" y="984024"/>
                <a:ext cx="914400" cy="914400"/>
              </a:xfrm>
              <a:prstGeom prst="rect">
                <a:avLst/>
              </a:prstGeom>
            </p:spPr>
          </p:pic>
          <p:pic>
            <p:nvPicPr>
              <p:cNvPr id="17" name="Graphic 16" descr="Female Profile outline">
                <a:extLst>
                  <a:ext uri="{FF2B5EF4-FFF2-40B4-BE49-F238E27FC236}">
                    <a16:creationId xmlns:a16="http://schemas.microsoft.com/office/drawing/2014/main" id="{25425DFB-D90F-F0A4-1D02-FB44BC2083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451" y="984024"/>
                <a:ext cx="914400" cy="914400"/>
              </a:xfrm>
              <a:prstGeom prst="rect">
                <a:avLst/>
              </a:prstGeom>
            </p:spPr>
          </p:pic>
          <p:pic>
            <p:nvPicPr>
              <p:cNvPr id="18" name="Graphic 17" descr="Female Profile outline">
                <a:extLst>
                  <a:ext uri="{FF2B5EF4-FFF2-40B4-BE49-F238E27FC236}">
                    <a16:creationId xmlns:a16="http://schemas.microsoft.com/office/drawing/2014/main" id="{D783470E-DDE4-E18C-E030-4A6D9A7E6C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2466" y="984024"/>
                <a:ext cx="914400" cy="914400"/>
              </a:xfrm>
              <a:prstGeom prst="rect">
                <a:avLst/>
              </a:prstGeom>
            </p:spPr>
          </p:pic>
          <p:pic>
            <p:nvPicPr>
              <p:cNvPr id="19" name="Graphic 18" descr="Female Profile outline">
                <a:extLst>
                  <a:ext uri="{FF2B5EF4-FFF2-40B4-BE49-F238E27FC236}">
                    <a16:creationId xmlns:a16="http://schemas.microsoft.com/office/drawing/2014/main" id="{7C9C647B-9DE4-4E43-FED4-A571753D67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85409" y="984024"/>
                <a:ext cx="914400" cy="914400"/>
              </a:xfrm>
              <a:prstGeom prst="rect">
                <a:avLst/>
              </a:prstGeom>
            </p:spPr>
          </p:pic>
        </p:grpSp>
        <p:sp>
          <p:nvSpPr>
            <p:cNvPr id="22" name="TextBox 21">
              <a:extLst>
                <a:ext uri="{FF2B5EF4-FFF2-40B4-BE49-F238E27FC236}">
                  <a16:creationId xmlns:a16="http://schemas.microsoft.com/office/drawing/2014/main" id="{FC12A445-61C5-C811-0E10-0365A6302231}"/>
                </a:ext>
              </a:extLst>
            </p:cNvPr>
            <p:cNvSpPr txBox="1"/>
            <p:nvPr/>
          </p:nvSpPr>
          <p:spPr>
            <a:xfrm>
              <a:off x="4944193" y="1045990"/>
              <a:ext cx="3881725" cy="777088"/>
            </a:xfrm>
            <a:prstGeom prst="rect">
              <a:avLst/>
            </a:prstGeom>
            <a:noFill/>
          </p:spPr>
          <p:txBody>
            <a:bodyPr wrap="square">
              <a:spAutoFit/>
            </a:bodyPr>
            <a:lstStyle/>
            <a:p>
              <a:pPr lvl="0"/>
              <a:r>
                <a:rPr lang="en-US" sz="2400" dirty="0"/>
                <a:t>About 1 in 6 teachers are leaving their school or the profession annually </a:t>
              </a:r>
            </a:p>
            <a:p>
              <a:pPr lvl="0" algn="r"/>
              <a:r>
                <a:rPr lang="en-US" sz="1333" dirty="0"/>
                <a:t>(</a:t>
              </a:r>
              <a:r>
                <a:rPr lang="en-US" sz="1333" dirty="0">
                  <a:solidFill>
                    <a:schemeClr val="accent1"/>
                  </a:solidFill>
                  <a:hlinkClick r:id="rId9">
                    <a:extLst>
                      <a:ext uri="{A12FA001-AC4F-418D-AE19-62706E023703}">
                        <ahyp:hlinkClr xmlns:ahyp="http://schemas.microsoft.com/office/drawing/2018/hyperlinkcolor" val="tx"/>
                      </a:ext>
                    </a:extLst>
                  </a:hlinkClick>
                </a:rPr>
                <a:t>NCES, 2024</a:t>
              </a:r>
              <a:r>
                <a:rPr lang="en-US" sz="1333" dirty="0"/>
                <a:t>) </a:t>
              </a:r>
              <a:endParaRPr lang="en-US" sz="2400" dirty="0"/>
            </a:p>
          </p:txBody>
        </p:sp>
      </p:grpSp>
      <p:graphicFrame>
        <p:nvGraphicFramePr>
          <p:cNvPr id="23" name="Diagram 22">
            <a:extLst>
              <a:ext uri="{FF2B5EF4-FFF2-40B4-BE49-F238E27FC236}">
                <a16:creationId xmlns:a16="http://schemas.microsoft.com/office/drawing/2014/main" id="{599CB0CB-B17F-52C0-3DA4-DBFF19CE0BAF}"/>
              </a:ext>
            </a:extLst>
          </p:cNvPr>
          <p:cNvGraphicFramePr/>
          <p:nvPr>
            <p:extLst>
              <p:ext uri="{D42A27DB-BD31-4B8C-83A1-F6EECF244321}">
                <p14:modId xmlns:p14="http://schemas.microsoft.com/office/powerpoint/2010/main" val="2907353380"/>
              </p:ext>
            </p:extLst>
          </p:nvPr>
        </p:nvGraphicFramePr>
        <p:xfrm>
          <a:off x="627947" y="2914283"/>
          <a:ext cx="11139944" cy="32709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0307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graphicEl>
                                              <a:dgm id="{E679D084-4D11-43CC-A1DA-C231227BB211}"/>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graphicEl>
                                              <a:dgm id="{671CCED0-C5B1-4A65-87B5-FE5D7B0F01DC}"/>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graphicEl>
                                              <a:dgm id="{2938C5D4-E560-4980-905A-E20C3C4DFEF4}"/>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graphicEl>
                                              <a:dgm id="{425C6743-89D0-4059-B5A5-D5BE75E3FED8}"/>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graphicEl>
                                              <a:dgm id="{6644EC02-F636-4830-92CE-A4F3642AA42C}"/>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graphicEl>
                                              <a:dgm id="{0C0EEB38-73CC-4CE4-AF05-E3592E9EA99C}"/>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graphicEl>
                                              <a:dgm id="{B7A807AE-437E-4C00-989C-A13FF2EE2FAC}"/>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graphicEl>
                                              <a:dgm id="{A1460595-CB6E-4460-8F77-3ADE56D084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EA203-02BC-3743-9182-8B3BCDC4683A}"/>
              </a:ext>
            </a:extLst>
          </p:cNvPr>
          <p:cNvSpPr>
            <a:spLocks noGrp="1"/>
          </p:cNvSpPr>
          <p:nvPr>
            <p:ph type="title"/>
          </p:nvPr>
        </p:nvSpPr>
        <p:spPr>
          <a:xfrm>
            <a:off x="648811" y="-4823"/>
            <a:ext cx="10515600" cy="1325033"/>
          </a:xfrm>
        </p:spPr>
        <p:txBody>
          <a:bodyPr/>
          <a:lstStyle/>
          <a:p>
            <a:r>
              <a:rPr lang="en-US" dirty="0"/>
              <a:t>Teacher Churn is Expensive</a:t>
            </a:r>
          </a:p>
        </p:txBody>
      </p:sp>
      <p:sp>
        <p:nvSpPr>
          <p:cNvPr id="6" name="Rectangle 5">
            <a:extLst>
              <a:ext uri="{FF2B5EF4-FFF2-40B4-BE49-F238E27FC236}">
                <a16:creationId xmlns:a16="http://schemas.microsoft.com/office/drawing/2014/main" id="{AE9ABDAD-69B7-0342-AE03-5225C4B4C63F}"/>
              </a:ext>
            </a:extLst>
          </p:cNvPr>
          <p:cNvSpPr/>
          <p:nvPr/>
        </p:nvSpPr>
        <p:spPr>
          <a:xfrm>
            <a:off x="-952499" y="2828837"/>
            <a:ext cx="9334500" cy="246221"/>
          </a:xfrm>
          <a:prstGeom prst="rect">
            <a:avLst/>
          </a:prstGeom>
        </p:spPr>
        <p:txBody>
          <a:bodyPr wrap="square">
            <a:spAutoFit/>
          </a:bodyPr>
          <a:lstStyle/>
          <a:p>
            <a:endParaRPr lang="en-US" sz="1000"/>
          </a:p>
        </p:txBody>
      </p:sp>
      <p:sp>
        <p:nvSpPr>
          <p:cNvPr id="8" name="Rectangle 7">
            <a:extLst>
              <a:ext uri="{FF2B5EF4-FFF2-40B4-BE49-F238E27FC236}">
                <a16:creationId xmlns:a16="http://schemas.microsoft.com/office/drawing/2014/main" id="{8C1708DA-6192-2D4F-9645-D86B8833B9DD}"/>
              </a:ext>
            </a:extLst>
          </p:cNvPr>
          <p:cNvSpPr/>
          <p:nvPr/>
        </p:nvSpPr>
        <p:spPr>
          <a:xfrm>
            <a:off x="7798601" y="6373913"/>
            <a:ext cx="4578831" cy="276999"/>
          </a:xfrm>
          <a:prstGeom prst="rect">
            <a:avLst/>
          </a:prstGeom>
        </p:spPr>
        <p:txBody>
          <a:bodyPr wrap="square">
            <a:spAutoFit/>
          </a:bodyPr>
          <a:lstStyle/>
          <a:p>
            <a:pPr defTabSz="914377">
              <a:defRPr/>
            </a:pPr>
            <a:r>
              <a:rPr lang="en-US" sz="1200" i="1">
                <a:hlinkClick r:id="rId3"/>
              </a:rPr>
              <a:t>LPI Teacher Turnover Calculator</a:t>
            </a:r>
            <a:endParaRPr lang="en-US" sz="1200" i="1"/>
          </a:p>
        </p:txBody>
      </p:sp>
      <p:sp>
        <p:nvSpPr>
          <p:cNvPr id="9" name="TextBox 8">
            <a:extLst>
              <a:ext uri="{FF2B5EF4-FFF2-40B4-BE49-F238E27FC236}">
                <a16:creationId xmlns:a16="http://schemas.microsoft.com/office/drawing/2014/main" id="{B6480B95-4776-BF4C-A829-7F149F727A2A}"/>
              </a:ext>
            </a:extLst>
          </p:cNvPr>
          <p:cNvSpPr txBox="1"/>
          <p:nvPr/>
        </p:nvSpPr>
        <p:spPr>
          <a:xfrm>
            <a:off x="10198100" y="654050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189" hangingPunct="0"/>
            <a:endParaRPr lang="en-US"/>
          </a:p>
        </p:txBody>
      </p:sp>
      <p:sp>
        <p:nvSpPr>
          <p:cNvPr id="10" name="TextBox 9">
            <a:extLst>
              <a:ext uri="{FF2B5EF4-FFF2-40B4-BE49-F238E27FC236}">
                <a16:creationId xmlns:a16="http://schemas.microsoft.com/office/drawing/2014/main" id="{FE7EC49D-6B5B-BB49-89DF-C7817C4458FF}"/>
              </a:ext>
            </a:extLst>
          </p:cNvPr>
          <p:cNvSpPr txBox="1"/>
          <p:nvPr/>
        </p:nvSpPr>
        <p:spPr>
          <a:xfrm>
            <a:off x="9842500" y="652780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189" hangingPunct="0"/>
            <a:endParaRPr lang="en-US"/>
          </a:p>
        </p:txBody>
      </p:sp>
      <p:pic>
        <p:nvPicPr>
          <p:cNvPr id="4" name="Picture 3">
            <a:extLst>
              <a:ext uri="{FF2B5EF4-FFF2-40B4-BE49-F238E27FC236}">
                <a16:creationId xmlns:a16="http://schemas.microsoft.com/office/drawing/2014/main" id="{53E39263-C5F8-46A6-48DF-E90895A5790F}"/>
              </a:ext>
            </a:extLst>
          </p:cNvPr>
          <p:cNvPicPr>
            <a:picLocks noChangeAspect="1"/>
          </p:cNvPicPr>
          <p:nvPr/>
        </p:nvPicPr>
        <p:blipFill>
          <a:blip r:embed="rId4"/>
          <a:stretch>
            <a:fillRect/>
          </a:stretch>
        </p:blipFill>
        <p:spPr>
          <a:xfrm>
            <a:off x="1725205" y="1132567"/>
            <a:ext cx="8362811" cy="5127157"/>
          </a:xfrm>
          <a:prstGeom prst="rect">
            <a:avLst/>
          </a:prstGeom>
        </p:spPr>
      </p:pic>
    </p:spTree>
    <p:extLst>
      <p:ext uri="{BB962C8B-B14F-4D97-AF65-F5344CB8AC3E}">
        <p14:creationId xmlns:p14="http://schemas.microsoft.com/office/powerpoint/2010/main" val="152929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75A97-593D-8F9C-F6A3-62005947212C}"/>
              </a:ext>
            </a:extLst>
          </p:cNvPr>
          <p:cNvSpPr>
            <a:spLocks noGrp="1"/>
          </p:cNvSpPr>
          <p:nvPr>
            <p:ph type="title"/>
          </p:nvPr>
        </p:nvSpPr>
        <p:spPr>
          <a:xfrm>
            <a:off x="838200" y="181453"/>
            <a:ext cx="10515600" cy="1325033"/>
          </a:xfrm>
        </p:spPr>
        <p:txBody>
          <a:bodyPr/>
          <a:lstStyle/>
          <a:p>
            <a:r>
              <a:rPr lang="en-US" dirty="0"/>
              <a:t>Working conditions and teacher well-being</a:t>
            </a:r>
          </a:p>
        </p:txBody>
      </p:sp>
      <p:sp>
        <p:nvSpPr>
          <p:cNvPr id="4" name="Slide Number Placeholder 3">
            <a:extLst>
              <a:ext uri="{FF2B5EF4-FFF2-40B4-BE49-F238E27FC236}">
                <a16:creationId xmlns:a16="http://schemas.microsoft.com/office/drawing/2014/main" id="{6F1B7641-AD3E-10B6-45A0-D27724FB649C}"/>
              </a:ext>
            </a:extLst>
          </p:cNvPr>
          <p:cNvSpPr>
            <a:spLocks noGrp="1"/>
          </p:cNvSpPr>
          <p:nvPr>
            <p:ph type="sldNum" sz="quarter" idx="4"/>
          </p:nvPr>
        </p:nvSpPr>
        <p:spPr/>
        <p:txBody>
          <a:bodyPr/>
          <a:lstStyle/>
          <a:p>
            <a:fld id="{8FE50164-6C9E-C94E-8935-7483CE1EEFCA}" type="slidenum">
              <a:rPr lang="en-US" smtClean="0"/>
              <a:pPr/>
              <a:t>9</a:t>
            </a:fld>
            <a:endParaRPr lang="en-US" dirty="0">
              <a:latin typeface="+mn-lt"/>
            </a:endParaRPr>
          </a:p>
        </p:txBody>
      </p:sp>
      <p:pic>
        <p:nvPicPr>
          <p:cNvPr id="8" name="Picture 7">
            <a:extLst>
              <a:ext uri="{FF2B5EF4-FFF2-40B4-BE49-F238E27FC236}">
                <a16:creationId xmlns:a16="http://schemas.microsoft.com/office/drawing/2014/main" id="{49249CB8-AF2D-CDDF-3BA9-3EDAA2953ACD}"/>
              </a:ext>
            </a:extLst>
          </p:cNvPr>
          <p:cNvPicPr>
            <a:picLocks noChangeAspect="1"/>
          </p:cNvPicPr>
          <p:nvPr/>
        </p:nvPicPr>
        <p:blipFill>
          <a:blip r:embed="rId2"/>
          <a:stretch>
            <a:fillRect/>
          </a:stretch>
        </p:blipFill>
        <p:spPr>
          <a:xfrm>
            <a:off x="1033193" y="1247741"/>
            <a:ext cx="4563015" cy="3894479"/>
          </a:xfrm>
          <a:prstGeom prst="rect">
            <a:avLst/>
          </a:prstGeom>
        </p:spPr>
      </p:pic>
      <p:pic>
        <p:nvPicPr>
          <p:cNvPr id="10" name="Picture 9">
            <a:extLst>
              <a:ext uri="{FF2B5EF4-FFF2-40B4-BE49-F238E27FC236}">
                <a16:creationId xmlns:a16="http://schemas.microsoft.com/office/drawing/2014/main" id="{9D7AA502-CA31-46BD-5DCF-7FA4FB390015}"/>
              </a:ext>
            </a:extLst>
          </p:cNvPr>
          <p:cNvPicPr>
            <a:picLocks noChangeAspect="1"/>
          </p:cNvPicPr>
          <p:nvPr/>
        </p:nvPicPr>
        <p:blipFill>
          <a:blip r:embed="rId3"/>
          <a:stretch>
            <a:fillRect/>
          </a:stretch>
        </p:blipFill>
        <p:spPr>
          <a:xfrm>
            <a:off x="6096001" y="1247741"/>
            <a:ext cx="5176857" cy="3839633"/>
          </a:xfrm>
          <a:prstGeom prst="rect">
            <a:avLst/>
          </a:prstGeom>
        </p:spPr>
      </p:pic>
      <p:pic>
        <p:nvPicPr>
          <p:cNvPr id="12" name="Picture 11">
            <a:extLst>
              <a:ext uri="{FF2B5EF4-FFF2-40B4-BE49-F238E27FC236}">
                <a16:creationId xmlns:a16="http://schemas.microsoft.com/office/drawing/2014/main" id="{C8D5FFDF-2E45-1EA2-32D4-49D801613DE2}"/>
              </a:ext>
            </a:extLst>
          </p:cNvPr>
          <p:cNvPicPr>
            <a:picLocks noChangeAspect="1"/>
          </p:cNvPicPr>
          <p:nvPr/>
        </p:nvPicPr>
        <p:blipFill>
          <a:blip r:embed="rId4"/>
          <a:stretch>
            <a:fillRect/>
          </a:stretch>
        </p:blipFill>
        <p:spPr>
          <a:xfrm>
            <a:off x="8030568" y="5212083"/>
            <a:ext cx="3323233" cy="1054605"/>
          </a:xfrm>
          <a:prstGeom prst="rect">
            <a:avLst/>
          </a:prstGeom>
        </p:spPr>
      </p:pic>
      <p:sp>
        <p:nvSpPr>
          <p:cNvPr id="13" name="TextBox 12">
            <a:extLst>
              <a:ext uri="{FF2B5EF4-FFF2-40B4-BE49-F238E27FC236}">
                <a16:creationId xmlns:a16="http://schemas.microsoft.com/office/drawing/2014/main" id="{D795F79C-1817-1E97-C3F1-FE1F908E66CE}"/>
              </a:ext>
            </a:extLst>
          </p:cNvPr>
          <p:cNvSpPr txBox="1"/>
          <p:nvPr/>
        </p:nvSpPr>
        <p:spPr>
          <a:xfrm>
            <a:off x="3148443" y="6306454"/>
            <a:ext cx="6323981" cy="830997"/>
          </a:xfrm>
          <a:prstGeom prst="rect">
            <a:avLst/>
          </a:prstGeom>
          <a:noFill/>
        </p:spPr>
        <p:txBody>
          <a:bodyPr wrap="square" rtlCol="0">
            <a:spAutoFit/>
          </a:bodyPr>
          <a:lstStyle/>
          <a:p>
            <a:r>
              <a:rPr lang="en-US" sz="2400" dirty="0"/>
              <a:t>Source: </a:t>
            </a:r>
            <a:r>
              <a:rPr lang="en-US" sz="2400" dirty="0">
                <a:hlinkClick r:id="rId5"/>
              </a:rPr>
              <a:t>RAND American Educator Panels (Doan et al., 2024)</a:t>
            </a:r>
            <a:endParaRPr lang="en-US" sz="2400" dirty="0"/>
          </a:p>
        </p:txBody>
      </p:sp>
    </p:spTree>
    <p:extLst>
      <p:ext uri="{BB962C8B-B14F-4D97-AF65-F5344CB8AC3E}">
        <p14:creationId xmlns:p14="http://schemas.microsoft.com/office/powerpoint/2010/main" val="1637872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541</TotalTime>
  <Words>6736</Words>
  <Application>Microsoft Macintosh PowerPoint</Application>
  <PresentationFormat>Widescreen</PresentationFormat>
  <Paragraphs>525</Paragraphs>
  <Slides>32</Slides>
  <Notes>27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Aptos</vt:lpstr>
      <vt:lpstr>Aptos Display</vt:lpstr>
      <vt:lpstr>Arial</vt:lpstr>
      <vt:lpstr>Calibri</vt:lpstr>
      <vt:lpstr>Calibri Light</vt:lpstr>
      <vt:lpstr>Courier New</vt:lpstr>
      <vt:lpstr>Franklin Gothic Book</vt:lpstr>
      <vt:lpstr>Franklin Gothic Medium</vt:lpstr>
      <vt:lpstr>Franklin Gothic Medium Cond</vt:lpstr>
      <vt:lpstr>FranklinGothicURW</vt:lpstr>
      <vt:lpstr>Helvetica Neue</vt:lpstr>
      <vt:lpstr>Lato</vt:lpstr>
      <vt:lpstr>open sans</vt:lpstr>
      <vt:lpstr>Symbol</vt:lpstr>
      <vt:lpstr>Wingdings</vt:lpstr>
      <vt:lpstr>Office Theme</vt:lpstr>
      <vt:lpstr>Rebuilding the Teacher Workforce</vt:lpstr>
      <vt:lpstr>About the Learning Policy Institute</vt:lpstr>
      <vt:lpstr>Agenda</vt:lpstr>
      <vt:lpstr>      Grounding the Conversation</vt:lpstr>
      <vt:lpstr>Teacher shortages affect millions of children</vt:lpstr>
      <vt:lpstr>Teacher shortages impact students</vt:lpstr>
      <vt:lpstr>The High Cost of Teacher Turnover </vt:lpstr>
      <vt:lpstr>Teacher Churn is Expensive</vt:lpstr>
      <vt:lpstr>Working conditions and teacher well-being</vt:lpstr>
      <vt:lpstr>2.1 million</vt:lpstr>
      <vt:lpstr>How can states strengthen the teacher workforce and reduce turnover? </vt:lpstr>
      <vt:lpstr>State of the teacher workforce:  an interactive tool</vt:lpstr>
      <vt:lpstr>PowerPoint Presentation</vt:lpstr>
      <vt:lpstr>PowerPoint Presentation</vt:lpstr>
      <vt:lpstr>Starting salary</vt:lpstr>
      <vt:lpstr>Mentoring for early career teachers</vt:lpstr>
      <vt:lpstr>Leadership support</vt:lpstr>
      <vt:lpstr>Uncertified teachers</vt:lpstr>
      <vt:lpstr>PowerPoint Presentation</vt:lpstr>
      <vt:lpstr>PowerPoint Presentation</vt:lpstr>
      <vt:lpstr>Equitable distribution of well-qualified teachers </vt:lpstr>
      <vt:lpstr>Policy Implications</vt:lpstr>
      <vt:lpstr>Policy Strategies to Support Access to a Stable, Well-Prepared, and Diverse Educator Workforce</vt:lpstr>
      <vt:lpstr>National Board Certification</vt:lpstr>
      <vt:lpstr>Broadening Access to High-Quality &amp; Affordable Preparation</vt:lpstr>
      <vt:lpstr>Key Characteristics of Teacher Residencies</vt:lpstr>
      <vt:lpstr>PowerPoint Presentation</vt:lpstr>
      <vt:lpstr>Grow-Your-Own Programs</vt:lpstr>
      <vt:lpstr>Registered Apprenticeships into Teaching</vt:lpstr>
      <vt:lpstr>A final policy consideration for states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Gross</dc:creator>
  <cp:lastModifiedBy>Michael Peterson</cp:lastModifiedBy>
  <cp:revision>2</cp:revision>
  <dcterms:created xsi:type="dcterms:W3CDTF">2025-01-03T02:47:29Z</dcterms:created>
  <dcterms:modified xsi:type="dcterms:W3CDTF">2025-01-15T20:24:57Z</dcterms:modified>
</cp:coreProperties>
</file>