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9"/>
  </p:notesMasterIdLst>
  <p:sldIdLst>
    <p:sldId id="309" r:id="rId2"/>
    <p:sldId id="310" r:id="rId3"/>
    <p:sldId id="258" r:id="rId4"/>
    <p:sldId id="259" r:id="rId5"/>
    <p:sldId id="261" r:id="rId6"/>
    <p:sldId id="262" r:id="rId7"/>
    <p:sldId id="311" r:id="rId8"/>
    <p:sldId id="265" r:id="rId9"/>
    <p:sldId id="260" r:id="rId10"/>
    <p:sldId id="264" r:id="rId11"/>
    <p:sldId id="267" r:id="rId12"/>
    <p:sldId id="266" r:id="rId13"/>
    <p:sldId id="312" r:id="rId14"/>
    <p:sldId id="359" r:id="rId15"/>
    <p:sldId id="360" r:id="rId16"/>
    <p:sldId id="357" r:id="rId17"/>
    <p:sldId id="269" r:id="rId18"/>
    <p:sldId id="273" r:id="rId19"/>
    <p:sldId id="270" r:id="rId20"/>
    <p:sldId id="361" r:id="rId21"/>
    <p:sldId id="274" r:id="rId22"/>
    <p:sldId id="276" r:id="rId23"/>
    <p:sldId id="275" r:id="rId24"/>
    <p:sldId id="362" r:id="rId25"/>
    <p:sldId id="354" r:id="rId26"/>
    <p:sldId id="356" r:id="rId27"/>
    <p:sldId id="355" r:id="rId28"/>
  </p:sldIdLst>
  <p:sldSz cx="12192000" cy="6858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Neue Haas Grotesk Text Pro" panose="020B0504020202020204" pitchFamily="34" charset="77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457196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670"/>
    <a:srgbClr val="002A7F"/>
    <a:srgbClr val="0B3D70"/>
    <a:srgbClr val="002570"/>
    <a:srgbClr val="083470"/>
    <a:srgbClr val="002E8C"/>
    <a:srgbClr val="E612E6"/>
    <a:srgbClr val="00FA00"/>
    <a:srgbClr val="5D2687"/>
    <a:srgbClr val="003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2"/>
    <p:restoredTop sz="96159"/>
  </p:normalViewPr>
  <p:slideViewPr>
    <p:cSldViewPr snapToGrid="0" snapToObjects="1">
      <p:cViewPr varScale="1">
        <p:scale>
          <a:sx n="126" d="100"/>
          <a:sy n="12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ricmiller/Documents/Import%20dependenc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ricmiller/Documents/Refining%20by%20Critical%20Miner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ricmiller/Documents/Market%20Value%20-%20Critical%20Mineral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6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81557611574874E-2"/>
          <c:y val="5.5272331496154459E-2"/>
          <c:w val="0.90487548451859368"/>
          <c:h val="0.8293742405272193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Copper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Sheet1!$A$13:$A$15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Sheet1!$B$13:$B$15</c:f>
              <c:numCache>
                <c:formatCode>0%</c:formatCode>
                <c:ptCount val="3"/>
                <c:pt idx="0">
                  <c:v>0.24</c:v>
                </c:pt>
                <c:pt idx="1">
                  <c:v>0.24</c:v>
                </c:pt>
                <c:pt idx="2">
                  <c:v>0.28000000000000003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78-3642-86D8-E25E6BD33A25}"/>
            </c:ext>
          </c:extLst>
        </c:ser>
        <c:ser>
          <c:idx val="1"/>
          <c:order val="1"/>
          <c:tx>
            <c:strRef>
              <c:f>Sheet1!$C$12</c:f>
              <c:strCache>
                <c:ptCount val="1"/>
                <c:pt idx="0">
                  <c:v>Coal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Sheet1!$A$13:$A$15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Sheet1!$C$13:$C$15</c:f>
              <c:numCache>
                <c:formatCode>0%</c:formatCode>
                <c:ptCount val="3"/>
                <c:pt idx="0">
                  <c:v>0.23</c:v>
                </c:pt>
                <c:pt idx="1">
                  <c:v>0.28000000000000003</c:v>
                </c:pt>
                <c:pt idx="2">
                  <c:v>0.22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78-3642-86D8-E25E6BD33A25}"/>
            </c:ext>
          </c:extLst>
        </c:ser>
        <c:ser>
          <c:idx val="2"/>
          <c:order val="2"/>
          <c:tx>
            <c:strRef>
              <c:f>Sheet1!$D$12</c:f>
              <c:strCache>
                <c:ptCount val="1"/>
                <c:pt idx="0">
                  <c:v>Iron ore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Sheet1!$A$13:$A$15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Sheet1!$D$13:$D$15</c:f>
              <c:numCache>
                <c:formatCode>0%</c:formatCode>
                <c:ptCount val="3"/>
                <c:pt idx="0">
                  <c:v>0.21</c:v>
                </c:pt>
                <c:pt idx="1">
                  <c:v>0.17</c:v>
                </c:pt>
                <c:pt idx="2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F78-3642-86D8-E25E6BD33A25}"/>
            </c:ext>
          </c:extLst>
        </c:ser>
        <c:ser>
          <c:idx val="3"/>
          <c:order val="3"/>
          <c:tx>
            <c:strRef>
              <c:f>Sheet1!$E$12</c:f>
              <c:strCache>
                <c:ptCount val="1"/>
                <c:pt idx="0">
                  <c:v>Other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Sheet1!$A$13:$A$15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Sheet1!$E$13:$E$15</c:f>
              <c:numCache>
                <c:formatCode>0%</c:formatCode>
                <c:ptCount val="3"/>
                <c:pt idx="0">
                  <c:v>0.13</c:v>
                </c:pt>
                <c:pt idx="1">
                  <c:v>0.12</c:v>
                </c:pt>
                <c:pt idx="2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78-3642-86D8-E25E6BD33A25}"/>
            </c:ext>
          </c:extLst>
        </c:ser>
        <c:ser>
          <c:idx val="4"/>
          <c:order val="4"/>
          <c:tx>
            <c:strRef>
              <c:f>Sheet1!$F$12</c:f>
              <c:strCache>
                <c:ptCount val="1"/>
                <c:pt idx="0">
                  <c:v>Gold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numRef>
              <c:f>Sheet1!$A$13:$A$15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Sheet1!$F$13:$F$15</c:f>
              <c:numCache>
                <c:formatCode>0%</c:formatCode>
                <c:ptCount val="3"/>
                <c:pt idx="0">
                  <c:v>0.11</c:v>
                </c:pt>
                <c:pt idx="1">
                  <c:v>0.1</c:v>
                </c:pt>
                <c:pt idx="2">
                  <c:v>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F78-3642-86D8-E25E6BD33A25}"/>
            </c:ext>
          </c:extLst>
        </c:ser>
        <c:ser>
          <c:idx val="5"/>
          <c:order val="5"/>
          <c:tx>
            <c:strRef>
              <c:f>Sheet1!$G$12</c:f>
              <c:strCache>
                <c:ptCount val="1"/>
                <c:pt idx="0">
                  <c:v>Critical Minerals</c:v>
                </c:pt>
              </c:strCache>
            </c:strRef>
          </c:tx>
          <c:spPr>
            <a:ln w="38100" cap="sq">
              <a:solidFill>
                <a:schemeClr val="tx1"/>
              </a:solidFill>
              <a:bevel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Sheet1!$A$13:$A$15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Sheet1!$G$13:$G$15</c:f>
              <c:numCache>
                <c:formatCode>0%</c:formatCode>
                <c:ptCount val="3"/>
                <c:pt idx="0">
                  <c:v>0.08</c:v>
                </c:pt>
                <c:pt idx="1">
                  <c:v>0.09</c:v>
                </c:pt>
                <c:pt idx="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F78-3642-86D8-E25E6BD33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8672751"/>
        <c:axId val="1533943039"/>
      </c:lineChart>
      <c:catAx>
        <c:axId val="194867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3943039"/>
        <c:crosses val="autoZero"/>
        <c:auto val="1"/>
        <c:lblAlgn val="ctr"/>
        <c:lblOffset val="100"/>
        <c:noMultiLvlLbl val="0"/>
      </c:catAx>
      <c:valAx>
        <c:axId val="1533943039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867275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72856517935258"/>
          <c:y val="0.73707359349890189"/>
          <c:w val="0.67054286964129484"/>
          <c:h val="5.68284689717120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61-8D46-BC78-5D9452EF82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61-8D46-BC78-5D9452EF826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61-8D46-BC78-5D9452EF82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61-8D46-BC78-5D9452EF82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61-8D46-BC78-5D9452EF826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D61-8D46-BC78-5D9452EF826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D61-8D46-BC78-5D9452EF826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D61-8D46-BC78-5D9452EF826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D61-8D46-BC78-5D9452EF826A}"/>
              </c:ext>
            </c:extLst>
          </c:dPt>
          <c:cat>
            <c:strRef>
              <c:f>Sheet1!$A$3:$A$11</c:f>
              <c:strCache>
                <c:ptCount val="9"/>
                <c:pt idx="0">
                  <c:v>Antimony </c:v>
                </c:pt>
                <c:pt idx="1">
                  <c:v>Cobalt</c:v>
                </c:pt>
                <c:pt idx="2">
                  <c:v>Gallium </c:v>
                </c:pt>
                <c:pt idx="3">
                  <c:v>Graphite </c:v>
                </c:pt>
                <c:pt idx="4">
                  <c:v>Indium </c:v>
                </c:pt>
                <c:pt idx="5">
                  <c:v>Niobium </c:v>
                </c:pt>
                <c:pt idx="6">
                  <c:v>Platinum</c:v>
                </c:pt>
                <c:pt idx="7">
                  <c:v>Rare Earth Elements</c:v>
                </c:pt>
                <c:pt idx="8">
                  <c:v>Tungsten</c:v>
                </c:pt>
              </c:strCache>
            </c:strRef>
          </c:cat>
          <c:val>
            <c:numRef>
              <c:f>Sheet1!$B$3:$B$11</c:f>
              <c:numCache>
                <c:formatCode>0%</c:formatCode>
                <c:ptCount val="9"/>
                <c:pt idx="0">
                  <c:v>0.82</c:v>
                </c:pt>
                <c:pt idx="1">
                  <c:v>0.73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0.83</c:v>
                </c:pt>
                <c:pt idx="7">
                  <c:v>0.95</c:v>
                </c:pt>
                <c:pt idx="8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D61-8D46-BC78-5D9452EF8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9844207"/>
        <c:axId val="1140427679"/>
      </c:barChart>
      <c:catAx>
        <c:axId val="113984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427679"/>
        <c:crosses val="autoZero"/>
        <c:auto val="1"/>
        <c:lblAlgn val="ctr"/>
        <c:lblOffset val="100"/>
        <c:noMultiLvlLbl val="0"/>
      </c:catAx>
      <c:valAx>
        <c:axId val="11404276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984420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54170144837949E-2"/>
          <c:y val="3.2455029094069582E-2"/>
          <c:w val="0.92188086023995575"/>
          <c:h val="0.8214766265627239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Sheet1!$B$3:$G$3</c:f>
              <c:numCache>
                <c:formatCode>0%</c:formatCode>
                <c:ptCount val="6"/>
                <c:pt idx="0">
                  <c:v>0.44</c:v>
                </c:pt>
                <c:pt idx="1">
                  <c:v>0.77</c:v>
                </c:pt>
                <c:pt idx="2">
                  <c:v>0.65</c:v>
                </c:pt>
                <c:pt idx="3">
                  <c:v>0.24</c:v>
                </c:pt>
                <c:pt idx="4">
                  <c:v>0.95</c:v>
                </c:pt>
                <c:pt idx="5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95-6747-A1AC-7895BE1CD82B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 formatCode="0%">
                  <c:v>7.0000000000000007E-2</c:v>
                </c:pt>
                <c:pt idx="2" formatCode="0%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95-6747-A1AC-7895BE1CD82B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Japan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Sheet1!$B$5:$G$5</c:f>
              <c:numCache>
                <c:formatCode>0%</c:formatCode>
                <c:ptCount val="6"/>
                <c:pt idx="0">
                  <c:v>0.05</c:v>
                </c:pt>
                <c:pt idx="1">
                  <c:v>0.02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95-6747-A1AC-7895BE1CD82B}"/>
            </c:ext>
          </c:extLst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Russia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Sheet1!$B$6:$G$6</c:f>
              <c:numCache>
                <c:formatCode>0%</c:formatCode>
                <c:ptCount val="6"/>
                <c:pt idx="0">
                  <c:v>0.04</c:v>
                </c:pt>
                <c:pt idx="1">
                  <c:v>0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95-6747-A1AC-7895BE1CD82B}"/>
            </c:ext>
          </c:extLst>
        </c:ser>
        <c:ser>
          <c:idx val="4"/>
          <c:order val="4"/>
          <c:tx>
            <c:strRef>
              <c:f>Sheet1!$A$7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Sheet1!$B$7:$G$7</c:f>
              <c:numCache>
                <c:formatCode>0%</c:formatCode>
                <c:ptCount val="6"/>
                <c:pt idx="1">
                  <c:v>0.03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95-6747-A1AC-7895BE1CD82B}"/>
            </c:ext>
          </c:extLst>
        </c:ser>
        <c:ser>
          <c:idx val="5"/>
          <c:order val="5"/>
          <c:tx>
            <c:strRef>
              <c:f>Sheet1!$A$8</c:f>
              <c:strCache>
                <c:ptCount val="1"/>
                <c:pt idx="0">
                  <c:v>Finland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Sheet1!$B$8:$G$8</c:f>
              <c:numCache>
                <c:formatCode>0%</c:formatCode>
                <c:ptCount val="6"/>
                <c:pt idx="1">
                  <c:v>0.08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95-6747-A1AC-7895BE1CD82B}"/>
            </c:ext>
          </c:extLst>
        </c:ser>
        <c:ser>
          <c:idx val="6"/>
          <c:order val="6"/>
          <c:tx>
            <c:strRef>
              <c:f>Sheet1!$A$9</c:f>
              <c:strCache>
                <c:ptCount val="1"/>
                <c:pt idx="0">
                  <c:v>Australia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Sheet1!$B$9:$G$9</c:f>
              <c:numCache>
                <c:formatCode>General</c:formatCode>
                <c:ptCount val="6"/>
                <c:pt idx="2" formatCode="0%">
                  <c:v>0.06</c:v>
                </c:pt>
                <c:pt idx="3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95-6747-A1AC-7895BE1CD82B}"/>
            </c:ext>
          </c:extLst>
        </c:ser>
        <c:ser>
          <c:idx val="7"/>
          <c:order val="7"/>
          <c:tx>
            <c:strRef>
              <c:f>Sheet1!$A$10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Sheet1!$B$10:$G$10</c:f>
              <c:numCache>
                <c:formatCode>General</c:formatCode>
                <c:ptCount val="6"/>
                <c:pt idx="2" formatCode="0%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695-6747-A1AC-7895BE1CD82B}"/>
            </c:ext>
          </c:extLst>
        </c:ser>
        <c:ser>
          <c:idx val="8"/>
          <c:order val="8"/>
          <c:tx>
            <c:strRef>
              <c:f>Sheet1!$A$11</c:f>
              <c:strCache>
                <c:ptCount val="1"/>
                <c:pt idx="0">
                  <c:v>Indonesia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Sheet1!$B$11:$G$11</c:f>
              <c:numCache>
                <c:formatCode>General</c:formatCode>
                <c:ptCount val="6"/>
                <c:pt idx="3" formatCode="0%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95-6747-A1AC-7895BE1CD82B}"/>
            </c:ext>
          </c:extLst>
        </c:ser>
        <c:ser>
          <c:idx val="9"/>
          <c:order val="9"/>
          <c:tx>
            <c:strRef>
              <c:f>Sheet1!$A$12</c:f>
              <c:strCache>
                <c:ptCount val="1"/>
                <c:pt idx="0">
                  <c:v>Malaysia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Sheet1!$B$12:$G$12</c:f>
              <c:numCache>
                <c:formatCode>General</c:formatCode>
                <c:ptCount val="6"/>
                <c:pt idx="5" formatCode="0%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695-6747-A1AC-7895BE1CD82B}"/>
            </c:ext>
          </c:extLst>
        </c:ser>
        <c:ser>
          <c:idx val="10"/>
          <c:order val="10"/>
          <c:tx>
            <c:strRef>
              <c:f>Sheet1!$A$13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Copper</c:v>
                </c:pt>
                <c:pt idx="1">
                  <c:v>Cobalt</c:v>
                </c:pt>
                <c:pt idx="2">
                  <c:v>Lithium</c:v>
                </c:pt>
                <c:pt idx="3">
                  <c:v>Nickel</c:v>
                </c:pt>
                <c:pt idx="4">
                  <c:v>Graphite</c:v>
                </c:pt>
                <c:pt idx="5">
                  <c:v>Rare Earths</c:v>
                </c:pt>
              </c:strCache>
            </c:strRef>
          </c:cat>
          <c:val>
            <c:numRef>
              <c:f>Sheet1!$B$13:$G$13</c:f>
              <c:numCache>
                <c:formatCode>0%</c:formatCode>
                <c:ptCount val="6"/>
                <c:pt idx="0">
                  <c:v>0.4</c:v>
                </c:pt>
                <c:pt idx="1">
                  <c:v>0.1</c:v>
                </c:pt>
                <c:pt idx="2">
                  <c:v>0.02</c:v>
                </c:pt>
                <c:pt idx="3">
                  <c:v>0.21</c:v>
                </c:pt>
                <c:pt idx="4">
                  <c:v>0.02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695-6747-A1AC-7895BE1CD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4211519"/>
        <c:axId val="1586722159"/>
      </c:barChart>
      <c:catAx>
        <c:axId val="171421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6722159"/>
        <c:crosses val="autoZero"/>
        <c:auto val="1"/>
        <c:lblAlgn val="ctr"/>
        <c:lblOffset val="100"/>
        <c:noMultiLvlLbl val="0"/>
      </c:catAx>
      <c:valAx>
        <c:axId val="1586722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211519"/>
        <c:crosses val="autoZero"/>
        <c:crossBetween val="between"/>
      </c:valAx>
      <c:spPr>
        <a:noFill/>
        <a:ln>
          <a:solidFill>
            <a:schemeClr val="accent1">
              <a:lumMod val="5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71210629921261E-2"/>
          <c:y val="9.6052532907070845E-2"/>
          <c:w val="0.9268412893700787"/>
          <c:h val="0.779582420618475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Cobalt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Sheet1!$A$3:$A$5</c:f>
              <c:numCache>
                <c:formatCode>General</c:formatCode>
                <c:ptCount val="3"/>
                <c:pt idx="0">
                  <c:v>2023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Sheet1!$B$3:$B$5</c:f>
              <c:numCache>
                <c:formatCode>General</c:formatCode>
                <c:ptCount val="3"/>
                <c:pt idx="0">
                  <c:v>7</c:v>
                </c:pt>
                <c:pt idx="1">
                  <c:v>12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5-5A42-9A20-112AC555FEF1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Copper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Sheet1!$A$3:$A$5</c:f>
              <c:numCache>
                <c:formatCode>General</c:formatCode>
                <c:ptCount val="3"/>
                <c:pt idx="0">
                  <c:v>2023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Sheet1!$C$3:$C$5</c:f>
              <c:numCache>
                <c:formatCode>General</c:formatCode>
                <c:ptCount val="3"/>
                <c:pt idx="0">
                  <c:v>220</c:v>
                </c:pt>
                <c:pt idx="1">
                  <c:v>264</c:v>
                </c:pt>
                <c:pt idx="2">
                  <c:v>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B5-5A42-9A20-112AC555FEF1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Graphite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Sheet1!$A$3:$A$5</c:f>
              <c:numCache>
                <c:formatCode>General</c:formatCode>
                <c:ptCount val="3"/>
                <c:pt idx="0">
                  <c:v>2023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Sheet1!$D$3:$D$5</c:f>
              <c:numCache>
                <c:formatCode>General</c:formatCode>
                <c:ptCount val="3"/>
                <c:pt idx="0">
                  <c:v>7</c:v>
                </c:pt>
                <c:pt idx="1">
                  <c:v>22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B5-5A42-9A20-112AC555FEF1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Lithium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Sheet1!$A$3:$A$5</c:f>
              <c:numCache>
                <c:formatCode>General</c:formatCode>
                <c:ptCount val="3"/>
                <c:pt idx="0">
                  <c:v>2023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Sheet1!$E$3:$E$5</c:f>
              <c:numCache>
                <c:formatCode>General</c:formatCode>
                <c:ptCount val="3"/>
                <c:pt idx="0">
                  <c:v>28</c:v>
                </c:pt>
                <c:pt idx="1">
                  <c:v>89</c:v>
                </c:pt>
                <c:pt idx="2">
                  <c:v>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B5-5A42-9A20-112AC555FEF1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Nickel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Sheet1!$A$3:$A$5</c:f>
              <c:numCache>
                <c:formatCode>General</c:formatCode>
                <c:ptCount val="3"/>
                <c:pt idx="0">
                  <c:v>2023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Sheet1!$F$3:$F$5</c:f>
              <c:numCache>
                <c:formatCode>General</c:formatCode>
                <c:ptCount val="3"/>
                <c:pt idx="0">
                  <c:v>56</c:v>
                </c:pt>
                <c:pt idx="1">
                  <c:v>107</c:v>
                </c:pt>
                <c:pt idx="2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B5-5A42-9A20-112AC555FEF1}"/>
            </c:ext>
          </c:extLst>
        </c:ser>
        <c:ser>
          <c:idx val="5"/>
          <c:order val="5"/>
          <c:tx>
            <c:strRef>
              <c:f>Sheet1!$G$2</c:f>
              <c:strCache>
                <c:ptCount val="1"/>
                <c:pt idx="0">
                  <c:v>Rare Earths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Sheet1!$A$3:$A$5</c:f>
              <c:numCache>
                <c:formatCode>General</c:formatCode>
                <c:ptCount val="3"/>
                <c:pt idx="0">
                  <c:v>2023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Sheet1!$G$3:$G$5</c:f>
              <c:numCache>
                <c:formatCode>General</c:formatCode>
                <c:ptCount val="3"/>
                <c:pt idx="0">
                  <c:v>7</c:v>
                </c:pt>
                <c:pt idx="1">
                  <c:v>10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B5-5A42-9A20-112AC555F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7195823"/>
        <c:axId val="2013222063"/>
      </c:barChart>
      <c:catAx>
        <c:axId val="189719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3222063"/>
        <c:crosses val="autoZero"/>
        <c:auto val="1"/>
        <c:lblAlgn val="ctr"/>
        <c:lblOffset val="100"/>
        <c:noMultiLvlLbl val="0"/>
      </c:catAx>
      <c:valAx>
        <c:axId val="2013222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19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3D-7444-8D06-BAD9524C7C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3D-7444-8D06-BAD9524C7C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3D-7444-8D06-BAD9524C7C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03D-7444-8D06-BAD9524C7C33}"/>
              </c:ext>
            </c:extLst>
          </c:dPt>
          <c:cat>
            <c:strRef>
              <c:f>Sheet1!$B$3:$B$6</c:f>
              <c:strCache>
                <c:ptCount val="4"/>
                <c:pt idx="0">
                  <c:v>Cobalt</c:v>
                </c:pt>
                <c:pt idx="1">
                  <c:v>Lithium</c:v>
                </c:pt>
                <c:pt idx="2">
                  <c:v>Manganese</c:v>
                </c:pt>
                <c:pt idx="3">
                  <c:v>Nickel</c:v>
                </c:pt>
              </c:strCache>
            </c:strRef>
          </c:cat>
          <c:val>
            <c:numRef>
              <c:f>Sheet1!$C$3:$C$6</c:f>
              <c:numCache>
                <c:formatCode>0%</c:formatCode>
                <c:ptCount val="4"/>
                <c:pt idx="0">
                  <c:v>-0.7</c:v>
                </c:pt>
                <c:pt idx="1">
                  <c:v>-0.89</c:v>
                </c:pt>
                <c:pt idx="2">
                  <c:v>-0.35</c:v>
                </c:pt>
                <c:pt idx="3">
                  <c:v>-0.7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3D-7444-8D06-BAD9524C7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0833807"/>
        <c:axId val="1227427679"/>
      </c:barChart>
      <c:catAx>
        <c:axId val="1170833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7427679"/>
        <c:crosses val="autoZero"/>
        <c:auto val="1"/>
        <c:lblAlgn val="ctr"/>
        <c:lblOffset val="100"/>
        <c:noMultiLvlLbl val="0"/>
      </c:catAx>
      <c:valAx>
        <c:axId val="122742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083380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FB703E-941D-A545-8D40-35CE8C23A22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CB5A73-1F06-6C4D-93FD-4D29B92BA11C}">
      <dgm:prSet custT="1"/>
      <dgm:spPr/>
      <dgm:t>
        <a:bodyPr/>
        <a:lstStyle/>
        <a:p>
          <a:r>
            <a:rPr lang="en-US" sz="1500" dirty="0"/>
            <a:t>1. Collect spent cells</a:t>
          </a:r>
        </a:p>
      </dgm:t>
    </dgm:pt>
    <dgm:pt modelId="{9FEAB1F2-4810-7043-9DDA-68AF7B48A582}" type="parTrans" cxnId="{DE31651B-295B-D942-837E-BF2DF6248827}">
      <dgm:prSet/>
      <dgm:spPr/>
      <dgm:t>
        <a:bodyPr/>
        <a:lstStyle/>
        <a:p>
          <a:endParaRPr lang="en-US"/>
        </a:p>
      </dgm:t>
    </dgm:pt>
    <dgm:pt modelId="{EF6DC8C0-FA95-6C48-B65F-07E06415CC05}" type="sibTrans" cxnId="{DE31651B-295B-D942-837E-BF2DF6248827}">
      <dgm:prSet/>
      <dgm:spPr/>
      <dgm:t>
        <a:bodyPr/>
        <a:lstStyle/>
        <a:p>
          <a:endParaRPr lang="en-US"/>
        </a:p>
      </dgm:t>
    </dgm:pt>
    <dgm:pt modelId="{3AE8F225-F0A0-4C4F-A46F-10C644D4ACB9}">
      <dgm:prSet custT="1"/>
      <dgm:spPr/>
      <dgm:t>
        <a:bodyPr/>
        <a:lstStyle/>
        <a:p>
          <a:r>
            <a:rPr lang="en-US" sz="1500" dirty="0"/>
            <a:t>2. Crush spent cells</a:t>
          </a:r>
        </a:p>
      </dgm:t>
    </dgm:pt>
    <dgm:pt modelId="{BB3F6D85-2C2B-DC4D-8ABB-AFD92BE6E4B7}" type="parTrans" cxnId="{DB60CB79-6DD8-E440-A0A4-5DCC7E6A8AAA}">
      <dgm:prSet/>
      <dgm:spPr/>
      <dgm:t>
        <a:bodyPr/>
        <a:lstStyle/>
        <a:p>
          <a:endParaRPr lang="en-US"/>
        </a:p>
      </dgm:t>
    </dgm:pt>
    <dgm:pt modelId="{F0EF633E-E7FC-394F-9371-1CD12D9E895C}" type="sibTrans" cxnId="{DB60CB79-6DD8-E440-A0A4-5DCC7E6A8AAA}">
      <dgm:prSet/>
      <dgm:spPr/>
      <dgm:t>
        <a:bodyPr/>
        <a:lstStyle/>
        <a:p>
          <a:endParaRPr lang="en-US"/>
        </a:p>
      </dgm:t>
    </dgm:pt>
    <dgm:pt modelId="{AB51AD1D-AD62-5440-B065-6410B445226E}">
      <dgm:prSet/>
      <dgm:spPr/>
      <dgm:t>
        <a:bodyPr/>
        <a:lstStyle/>
        <a:p>
          <a:r>
            <a:rPr lang="en-US" dirty="0"/>
            <a:t>3. Chemically process spent cells to retrieve metals</a:t>
          </a:r>
        </a:p>
      </dgm:t>
    </dgm:pt>
    <dgm:pt modelId="{471A7895-1F3A-2C41-8619-519737A30ECE}" type="parTrans" cxnId="{5C6C01FF-0E82-E046-8D1C-03A841487AC7}">
      <dgm:prSet/>
      <dgm:spPr/>
      <dgm:t>
        <a:bodyPr/>
        <a:lstStyle/>
        <a:p>
          <a:endParaRPr lang="en-US"/>
        </a:p>
      </dgm:t>
    </dgm:pt>
    <dgm:pt modelId="{9381C20B-413E-4947-BAA5-2458E86B58BF}" type="sibTrans" cxnId="{5C6C01FF-0E82-E046-8D1C-03A841487AC7}">
      <dgm:prSet/>
      <dgm:spPr/>
      <dgm:t>
        <a:bodyPr/>
        <a:lstStyle/>
        <a:p>
          <a:endParaRPr lang="en-US"/>
        </a:p>
      </dgm:t>
    </dgm:pt>
    <dgm:pt modelId="{55FE995F-170C-A44C-830A-8ADCEF482DD2}">
      <dgm:prSet/>
      <dgm:spPr/>
      <dgm:t>
        <a:bodyPr/>
        <a:lstStyle/>
        <a:p>
          <a:r>
            <a:rPr lang="en-US" dirty="0"/>
            <a:t>4. Use metals to produce cathode and anode active material later used in the manufacture of cells.</a:t>
          </a:r>
        </a:p>
      </dgm:t>
    </dgm:pt>
    <dgm:pt modelId="{D50E6951-72EE-5940-864B-71BA32595C0D}" type="parTrans" cxnId="{29019675-8F35-7444-8465-03BF72CB776D}">
      <dgm:prSet/>
      <dgm:spPr/>
      <dgm:t>
        <a:bodyPr/>
        <a:lstStyle/>
        <a:p>
          <a:endParaRPr lang="en-US"/>
        </a:p>
      </dgm:t>
    </dgm:pt>
    <dgm:pt modelId="{98D11FF9-6B8E-534D-8025-2D111DDA4F24}" type="sibTrans" cxnId="{29019675-8F35-7444-8465-03BF72CB776D}">
      <dgm:prSet/>
      <dgm:spPr/>
      <dgm:t>
        <a:bodyPr/>
        <a:lstStyle/>
        <a:p>
          <a:endParaRPr lang="en-US"/>
        </a:p>
      </dgm:t>
    </dgm:pt>
    <dgm:pt modelId="{F9B3AA9A-0790-6A47-8EF9-B779B71EF093}" type="pres">
      <dgm:prSet presAssocID="{DDFB703E-941D-A545-8D40-35CE8C23A226}" presName="CompostProcess" presStyleCnt="0">
        <dgm:presLayoutVars>
          <dgm:dir/>
          <dgm:resizeHandles val="exact"/>
        </dgm:presLayoutVars>
      </dgm:prSet>
      <dgm:spPr/>
    </dgm:pt>
    <dgm:pt modelId="{CDC2D999-EBA9-8243-9DB7-385D67BA1398}" type="pres">
      <dgm:prSet presAssocID="{DDFB703E-941D-A545-8D40-35CE8C23A226}" presName="arrow" presStyleLbl="bgShp" presStyleIdx="0" presStyleCnt="1"/>
      <dgm:spPr/>
    </dgm:pt>
    <dgm:pt modelId="{590C4B5F-28BA-3744-A536-60ADEE157FB0}" type="pres">
      <dgm:prSet presAssocID="{DDFB703E-941D-A545-8D40-35CE8C23A226}" presName="linearProcess" presStyleCnt="0"/>
      <dgm:spPr/>
    </dgm:pt>
    <dgm:pt modelId="{5460677F-C15A-1840-BB8B-E6458CE05855}" type="pres">
      <dgm:prSet presAssocID="{D5CB5A73-1F06-6C4D-93FD-4D29B92BA11C}" presName="textNode" presStyleLbl="node1" presStyleIdx="0" presStyleCnt="4">
        <dgm:presLayoutVars>
          <dgm:bulletEnabled val="1"/>
        </dgm:presLayoutVars>
      </dgm:prSet>
      <dgm:spPr/>
    </dgm:pt>
    <dgm:pt modelId="{047869B4-191F-9E46-98F0-E0C3165804EA}" type="pres">
      <dgm:prSet presAssocID="{EF6DC8C0-FA95-6C48-B65F-07E06415CC05}" presName="sibTrans" presStyleCnt="0"/>
      <dgm:spPr/>
    </dgm:pt>
    <dgm:pt modelId="{446CEAC3-0D0D-9B4B-9330-6F806E9F4F67}" type="pres">
      <dgm:prSet presAssocID="{3AE8F225-F0A0-4C4F-A46F-10C644D4ACB9}" presName="textNode" presStyleLbl="node1" presStyleIdx="1" presStyleCnt="4">
        <dgm:presLayoutVars>
          <dgm:bulletEnabled val="1"/>
        </dgm:presLayoutVars>
      </dgm:prSet>
      <dgm:spPr/>
    </dgm:pt>
    <dgm:pt modelId="{F3545B07-496B-604D-9FF7-371F588FE260}" type="pres">
      <dgm:prSet presAssocID="{F0EF633E-E7FC-394F-9371-1CD12D9E895C}" presName="sibTrans" presStyleCnt="0"/>
      <dgm:spPr/>
    </dgm:pt>
    <dgm:pt modelId="{0CAA94BF-F172-804C-A63F-4AEA947A59D4}" type="pres">
      <dgm:prSet presAssocID="{AB51AD1D-AD62-5440-B065-6410B445226E}" presName="textNode" presStyleLbl="node1" presStyleIdx="2" presStyleCnt="4">
        <dgm:presLayoutVars>
          <dgm:bulletEnabled val="1"/>
        </dgm:presLayoutVars>
      </dgm:prSet>
      <dgm:spPr/>
    </dgm:pt>
    <dgm:pt modelId="{B7DEE827-1794-9E4E-A90F-38E06750F936}" type="pres">
      <dgm:prSet presAssocID="{9381C20B-413E-4947-BAA5-2458E86B58BF}" presName="sibTrans" presStyleCnt="0"/>
      <dgm:spPr/>
    </dgm:pt>
    <dgm:pt modelId="{91E1D28A-A5DE-F441-8932-D09608AA4FC3}" type="pres">
      <dgm:prSet presAssocID="{55FE995F-170C-A44C-830A-8ADCEF482DD2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DC74118-B614-4E47-805C-FE70AA4B443F}" type="presOf" srcId="{55FE995F-170C-A44C-830A-8ADCEF482DD2}" destId="{91E1D28A-A5DE-F441-8932-D09608AA4FC3}" srcOrd="0" destOrd="0" presId="urn:microsoft.com/office/officeart/2005/8/layout/hProcess9"/>
    <dgm:cxn modelId="{DE31651B-295B-D942-837E-BF2DF6248827}" srcId="{DDFB703E-941D-A545-8D40-35CE8C23A226}" destId="{D5CB5A73-1F06-6C4D-93FD-4D29B92BA11C}" srcOrd="0" destOrd="0" parTransId="{9FEAB1F2-4810-7043-9DDA-68AF7B48A582}" sibTransId="{EF6DC8C0-FA95-6C48-B65F-07E06415CC05}"/>
    <dgm:cxn modelId="{23D1762F-8BA4-8A49-8DB5-7C5265332946}" type="presOf" srcId="{DDFB703E-941D-A545-8D40-35CE8C23A226}" destId="{F9B3AA9A-0790-6A47-8EF9-B779B71EF093}" srcOrd="0" destOrd="0" presId="urn:microsoft.com/office/officeart/2005/8/layout/hProcess9"/>
    <dgm:cxn modelId="{4F81A04F-B138-004F-B779-14E6B15D7A53}" type="presOf" srcId="{D5CB5A73-1F06-6C4D-93FD-4D29B92BA11C}" destId="{5460677F-C15A-1840-BB8B-E6458CE05855}" srcOrd="0" destOrd="0" presId="urn:microsoft.com/office/officeart/2005/8/layout/hProcess9"/>
    <dgm:cxn modelId="{80F3BB69-0925-9741-9DD4-9443537E3E84}" type="presOf" srcId="{AB51AD1D-AD62-5440-B065-6410B445226E}" destId="{0CAA94BF-F172-804C-A63F-4AEA947A59D4}" srcOrd="0" destOrd="0" presId="urn:microsoft.com/office/officeart/2005/8/layout/hProcess9"/>
    <dgm:cxn modelId="{29019675-8F35-7444-8465-03BF72CB776D}" srcId="{DDFB703E-941D-A545-8D40-35CE8C23A226}" destId="{55FE995F-170C-A44C-830A-8ADCEF482DD2}" srcOrd="3" destOrd="0" parTransId="{D50E6951-72EE-5940-864B-71BA32595C0D}" sibTransId="{98D11FF9-6B8E-534D-8025-2D111DDA4F24}"/>
    <dgm:cxn modelId="{DB60CB79-6DD8-E440-A0A4-5DCC7E6A8AAA}" srcId="{DDFB703E-941D-A545-8D40-35CE8C23A226}" destId="{3AE8F225-F0A0-4C4F-A46F-10C644D4ACB9}" srcOrd="1" destOrd="0" parTransId="{BB3F6D85-2C2B-DC4D-8ABB-AFD92BE6E4B7}" sibTransId="{F0EF633E-E7FC-394F-9371-1CD12D9E895C}"/>
    <dgm:cxn modelId="{ABC6FA89-9220-2E4D-A7EF-F6DA502666CA}" type="presOf" srcId="{3AE8F225-F0A0-4C4F-A46F-10C644D4ACB9}" destId="{446CEAC3-0D0D-9B4B-9330-6F806E9F4F67}" srcOrd="0" destOrd="0" presId="urn:microsoft.com/office/officeart/2005/8/layout/hProcess9"/>
    <dgm:cxn modelId="{5C6C01FF-0E82-E046-8D1C-03A841487AC7}" srcId="{DDFB703E-941D-A545-8D40-35CE8C23A226}" destId="{AB51AD1D-AD62-5440-B065-6410B445226E}" srcOrd="2" destOrd="0" parTransId="{471A7895-1F3A-2C41-8619-519737A30ECE}" sibTransId="{9381C20B-413E-4947-BAA5-2458E86B58BF}"/>
    <dgm:cxn modelId="{2776D248-10F6-054C-912A-D559A229430F}" type="presParOf" srcId="{F9B3AA9A-0790-6A47-8EF9-B779B71EF093}" destId="{CDC2D999-EBA9-8243-9DB7-385D67BA1398}" srcOrd="0" destOrd="0" presId="urn:microsoft.com/office/officeart/2005/8/layout/hProcess9"/>
    <dgm:cxn modelId="{0E271EB7-2E67-6D44-B29F-256C3A7288AF}" type="presParOf" srcId="{F9B3AA9A-0790-6A47-8EF9-B779B71EF093}" destId="{590C4B5F-28BA-3744-A536-60ADEE157FB0}" srcOrd="1" destOrd="0" presId="urn:microsoft.com/office/officeart/2005/8/layout/hProcess9"/>
    <dgm:cxn modelId="{DC938635-A57D-CF4F-BC63-23C91EAEB3F7}" type="presParOf" srcId="{590C4B5F-28BA-3744-A536-60ADEE157FB0}" destId="{5460677F-C15A-1840-BB8B-E6458CE05855}" srcOrd="0" destOrd="0" presId="urn:microsoft.com/office/officeart/2005/8/layout/hProcess9"/>
    <dgm:cxn modelId="{C2690DB3-986A-AE4F-A5AB-94F93E0DB626}" type="presParOf" srcId="{590C4B5F-28BA-3744-A536-60ADEE157FB0}" destId="{047869B4-191F-9E46-98F0-E0C3165804EA}" srcOrd="1" destOrd="0" presId="urn:microsoft.com/office/officeart/2005/8/layout/hProcess9"/>
    <dgm:cxn modelId="{6F53FD70-44C2-4748-8D7A-A346F6B9EC34}" type="presParOf" srcId="{590C4B5F-28BA-3744-A536-60ADEE157FB0}" destId="{446CEAC3-0D0D-9B4B-9330-6F806E9F4F67}" srcOrd="2" destOrd="0" presId="urn:microsoft.com/office/officeart/2005/8/layout/hProcess9"/>
    <dgm:cxn modelId="{60C44BA0-54F6-184B-9E85-2CE23A576824}" type="presParOf" srcId="{590C4B5F-28BA-3744-A536-60ADEE157FB0}" destId="{F3545B07-496B-604D-9FF7-371F588FE260}" srcOrd="3" destOrd="0" presId="urn:microsoft.com/office/officeart/2005/8/layout/hProcess9"/>
    <dgm:cxn modelId="{79F5395B-7E96-544B-BD5D-147AF128A115}" type="presParOf" srcId="{590C4B5F-28BA-3744-A536-60ADEE157FB0}" destId="{0CAA94BF-F172-804C-A63F-4AEA947A59D4}" srcOrd="4" destOrd="0" presId="urn:microsoft.com/office/officeart/2005/8/layout/hProcess9"/>
    <dgm:cxn modelId="{8703C15E-AA0E-0049-A50B-419A89B51CB6}" type="presParOf" srcId="{590C4B5F-28BA-3744-A536-60ADEE157FB0}" destId="{B7DEE827-1794-9E4E-A90F-38E06750F936}" srcOrd="5" destOrd="0" presId="urn:microsoft.com/office/officeart/2005/8/layout/hProcess9"/>
    <dgm:cxn modelId="{06ADF7F8-60A3-1E43-8FD4-AA68F2B58FCA}" type="presParOf" srcId="{590C4B5F-28BA-3744-A536-60ADEE157FB0}" destId="{91E1D28A-A5DE-F441-8932-D09608AA4FC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2D999-EBA9-8243-9DB7-385D67BA1398}">
      <dsp:nvSpPr>
        <dsp:cNvPr id="0" name=""/>
        <dsp:cNvSpPr/>
      </dsp:nvSpPr>
      <dsp:spPr>
        <a:xfrm>
          <a:off x="799018" y="0"/>
          <a:ext cx="9055542" cy="239172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0677F-C15A-1840-BB8B-E6458CE05855}">
      <dsp:nvSpPr>
        <dsp:cNvPr id="0" name=""/>
        <dsp:cNvSpPr/>
      </dsp:nvSpPr>
      <dsp:spPr>
        <a:xfrm>
          <a:off x="5331" y="717518"/>
          <a:ext cx="2564557" cy="9566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1. Collect spent cells</a:t>
          </a:r>
        </a:p>
      </dsp:txBody>
      <dsp:txXfrm>
        <a:off x="52033" y="764220"/>
        <a:ext cx="2471153" cy="863287"/>
      </dsp:txXfrm>
    </dsp:sp>
    <dsp:sp modelId="{446CEAC3-0D0D-9B4B-9330-6F806E9F4F67}">
      <dsp:nvSpPr>
        <dsp:cNvPr id="0" name=""/>
        <dsp:cNvSpPr/>
      </dsp:nvSpPr>
      <dsp:spPr>
        <a:xfrm>
          <a:off x="2698117" y="717518"/>
          <a:ext cx="2564557" cy="9566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2. Crush spent cells</a:t>
          </a:r>
        </a:p>
      </dsp:txBody>
      <dsp:txXfrm>
        <a:off x="2744819" y="764220"/>
        <a:ext cx="2471153" cy="863287"/>
      </dsp:txXfrm>
    </dsp:sp>
    <dsp:sp modelId="{0CAA94BF-F172-804C-A63F-4AEA947A59D4}">
      <dsp:nvSpPr>
        <dsp:cNvPr id="0" name=""/>
        <dsp:cNvSpPr/>
      </dsp:nvSpPr>
      <dsp:spPr>
        <a:xfrm>
          <a:off x="5390903" y="717518"/>
          <a:ext cx="2564557" cy="9566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3. Chemically process spent cells to retrieve metals</a:t>
          </a:r>
        </a:p>
      </dsp:txBody>
      <dsp:txXfrm>
        <a:off x="5437605" y="764220"/>
        <a:ext cx="2471153" cy="863287"/>
      </dsp:txXfrm>
    </dsp:sp>
    <dsp:sp modelId="{91E1D28A-A5DE-F441-8932-D09608AA4FC3}">
      <dsp:nvSpPr>
        <dsp:cNvPr id="0" name=""/>
        <dsp:cNvSpPr/>
      </dsp:nvSpPr>
      <dsp:spPr>
        <a:xfrm>
          <a:off x="8083689" y="717518"/>
          <a:ext cx="2564557" cy="9566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4. Use metals to produce cathode and anode active material later used in the manufacture of cells.</a:t>
          </a:r>
        </a:p>
      </dsp:txBody>
      <dsp:txXfrm>
        <a:off x="8130391" y="764220"/>
        <a:ext cx="2471153" cy="863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0.01253</cdr:y>
    </cdr:from>
    <cdr:to>
      <cdr:x>0.16094</cdr:x>
      <cdr:y>0.06266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CFFD6EB-D375-B434-2211-D861042F505A}"/>
            </a:ext>
          </a:extLst>
        </cdr:cNvPr>
        <cdr:cNvSpPr txBox="1"/>
      </cdr:nvSpPr>
      <cdr:spPr>
        <a:xfrm xmlns:a="http://schemas.openxmlformats.org/drawingml/2006/main">
          <a:off x="0" y="63500"/>
          <a:ext cx="13081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/>
            <a:t>Billion USD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DC82C-1387-1749-9D4E-6738A55CBDD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FEBD8-18BD-074B-AA5F-B4A7672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0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800A9-E4C3-8841-8B02-31AE5A2E20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3DC81-D6FE-2740-B031-13B25ED3D8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9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8" indent="0" algn="ctr">
              <a:buNone/>
              <a:defRPr sz="2002"/>
            </a:lvl2pPr>
            <a:lvl3pPr marL="914175" indent="0" algn="ctr">
              <a:buNone/>
              <a:defRPr sz="1800"/>
            </a:lvl3pPr>
            <a:lvl4pPr marL="1371255" indent="0" algn="ctr">
              <a:buNone/>
              <a:defRPr sz="1598"/>
            </a:lvl4pPr>
            <a:lvl5pPr marL="1828343" indent="0" algn="ctr">
              <a:buNone/>
              <a:defRPr sz="1598"/>
            </a:lvl5pPr>
            <a:lvl6pPr marL="2285430" indent="0" algn="ctr">
              <a:buNone/>
              <a:defRPr sz="1598"/>
            </a:lvl6pPr>
            <a:lvl7pPr marL="2742518" indent="0" algn="ctr">
              <a:buNone/>
              <a:defRPr sz="1598"/>
            </a:lvl7pPr>
            <a:lvl8pPr marL="3199598" indent="0" algn="ctr">
              <a:buNone/>
              <a:defRPr sz="1598"/>
            </a:lvl8pPr>
            <a:lvl9pPr marL="3656685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69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1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3"/>
            <a:ext cx="2628900" cy="58118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3"/>
            <a:ext cx="7734300" cy="58118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5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8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959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668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3"/>
            <a:ext cx="10515600" cy="13255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6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8" indent="0">
              <a:buNone/>
              <a:defRPr sz="2002" b="1"/>
            </a:lvl2pPr>
            <a:lvl3pPr marL="914175" indent="0">
              <a:buNone/>
              <a:defRPr sz="1800" b="1"/>
            </a:lvl3pPr>
            <a:lvl4pPr marL="1371255" indent="0">
              <a:buNone/>
              <a:defRPr sz="1598" b="1"/>
            </a:lvl4pPr>
            <a:lvl5pPr marL="1828343" indent="0">
              <a:buNone/>
              <a:defRPr sz="1598" b="1"/>
            </a:lvl5pPr>
            <a:lvl6pPr marL="2285430" indent="0">
              <a:buNone/>
              <a:defRPr sz="1598" b="1"/>
            </a:lvl6pPr>
            <a:lvl7pPr marL="2742518" indent="0">
              <a:buNone/>
              <a:defRPr sz="1598" b="1"/>
            </a:lvl7pPr>
            <a:lvl8pPr marL="3199598" indent="0">
              <a:buNone/>
              <a:defRPr sz="1598" b="1"/>
            </a:lvl8pPr>
            <a:lvl9pPr marL="3656685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6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8" indent="0">
              <a:buNone/>
              <a:defRPr sz="2002" b="1"/>
            </a:lvl2pPr>
            <a:lvl3pPr marL="914175" indent="0">
              <a:buNone/>
              <a:defRPr sz="1800" b="1"/>
            </a:lvl3pPr>
            <a:lvl4pPr marL="1371255" indent="0">
              <a:buNone/>
              <a:defRPr sz="1598" b="1"/>
            </a:lvl4pPr>
            <a:lvl5pPr marL="1828343" indent="0">
              <a:buNone/>
              <a:defRPr sz="1598" b="1"/>
            </a:lvl5pPr>
            <a:lvl6pPr marL="2285430" indent="0">
              <a:buNone/>
              <a:defRPr sz="1598" b="1"/>
            </a:lvl6pPr>
            <a:lvl7pPr marL="2742518" indent="0">
              <a:buNone/>
              <a:defRPr sz="1598" b="1"/>
            </a:lvl7pPr>
            <a:lvl8pPr marL="3199598" indent="0">
              <a:buNone/>
              <a:defRPr sz="1598" b="1"/>
            </a:lvl8pPr>
            <a:lvl9pPr marL="3656685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0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2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0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8"/>
          </a:xfrm>
        </p:spPr>
        <p:txBody>
          <a:bodyPr/>
          <a:lstStyle>
            <a:lvl1pPr>
              <a:defRPr sz="3202"/>
            </a:lvl1pPr>
            <a:lvl2pPr>
              <a:defRPr sz="2798"/>
            </a:lvl2pPr>
            <a:lvl3pPr>
              <a:defRPr sz="2400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90"/>
          </a:xfrm>
        </p:spPr>
        <p:txBody>
          <a:bodyPr/>
          <a:lstStyle>
            <a:lvl1pPr marL="0" indent="0">
              <a:buNone/>
              <a:defRPr sz="1598"/>
            </a:lvl1pPr>
            <a:lvl2pPr marL="457088" indent="0">
              <a:buNone/>
              <a:defRPr sz="1403"/>
            </a:lvl2pPr>
            <a:lvl3pPr marL="914175" indent="0">
              <a:buNone/>
              <a:defRPr sz="1200"/>
            </a:lvl3pPr>
            <a:lvl4pPr marL="1371255" indent="0">
              <a:buNone/>
              <a:defRPr sz="998"/>
            </a:lvl4pPr>
            <a:lvl5pPr marL="1828343" indent="0">
              <a:buNone/>
              <a:defRPr sz="998"/>
            </a:lvl5pPr>
            <a:lvl6pPr marL="2285430" indent="0">
              <a:buNone/>
              <a:defRPr sz="998"/>
            </a:lvl6pPr>
            <a:lvl7pPr marL="2742518" indent="0">
              <a:buNone/>
              <a:defRPr sz="998"/>
            </a:lvl7pPr>
            <a:lvl8pPr marL="3199598" indent="0">
              <a:buNone/>
              <a:defRPr sz="998"/>
            </a:lvl8pPr>
            <a:lvl9pPr marL="3656685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4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8"/>
          </a:xfrm>
        </p:spPr>
        <p:txBody>
          <a:bodyPr anchor="t"/>
          <a:lstStyle>
            <a:lvl1pPr marL="0" indent="0">
              <a:buNone/>
              <a:defRPr sz="3202"/>
            </a:lvl1pPr>
            <a:lvl2pPr marL="457088" indent="0">
              <a:buNone/>
              <a:defRPr sz="2798"/>
            </a:lvl2pPr>
            <a:lvl3pPr marL="914175" indent="0">
              <a:buNone/>
              <a:defRPr sz="2400"/>
            </a:lvl3pPr>
            <a:lvl4pPr marL="1371255" indent="0">
              <a:buNone/>
              <a:defRPr sz="2002"/>
            </a:lvl4pPr>
            <a:lvl5pPr marL="1828343" indent="0">
              <a:buNone/>
              <a:defRPr sz="2002"/>
            </a:lvl5pPr>
            <a:lvl6pPr marL="2285430" indent="0">
              <a:buNone/>
              <a:defRPr sz="2002"/>
            </a:lvl6pPr>
            <a:lvl7pPr marL="2742518" indent="0">
              <a:buNone/>
              <a:defRPr sz="2002"/>
            </a:lvl7pPr>
            <a:lvl8pPr marL="3199598" indent="0">
              <a:buNone/>
              <a:defRPr sz="2002"/>
            </a:lvl8pPr>
            <a:lvl9pPr marL="3656685" indent="0">
              <a:buNone/>
              <a:defRPr sz="200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90"/>
          </a:xfrm>
        </p:spPr>
        <p:txBody>
          <a:bodyPr/>
          <a:lstStyle>
            <a:lvl1pPr marL="0" indent="0">
              <a:buNone/>
              <a:defRPr sz="1598"/>
            </a:lvl1pPr>
            <a:lvl2pPr marL="457088" indent="0">
              <a:buNone/>
              <a:defRPr sz="1403"/>
            </a:lvl2pPr>
            <a:lvl3pPr marL="914175" indent="0">
              <a:buNone/>
              <a:defRPr sz="1200"/>
            </a:lvl3pPr>
            <a:lvl4pPr marL="1371255" indent="0">
              <a:buNone/>
              <a:defRPr sz="998"/>
            </a:lvl4pPr>
            <a:lvl5pPr marL="1828343" indent="0">
              <a:buNone/>
              <a:defRPr sz="998"/>
            </a:lvl5pPr>
            <a:lvl6pPr marL="2285430" indent="0">
              <a:buNone/>
              <a:defRPr sz="998"/>
            </a:lvl6pPr>
            <a:lvl7pPr marL="2742518" indent="0">
              <a:buNone/>
              <a:defRPr sz="998"/>
            </a:lvl7pPr>
            <a:lvl8pPr marL="3199598" indent="0">
              <a:buNone/>
              <a:defRPr sz="998"/>
            </a:lvl8pPr>
            <a:lvl9pPr marL="3656685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325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85C50-F26F-DC49-8F55-050F1901469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BCB3A-3F5F-814E-B38C-BB6B3F14A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75" rtl="0" eaLnBrk="1" latinLnBrk="0" hangingPunct="1">
        <a:lnSpc>
          <a:spcPct val="90000"/>
        </a:lnSpc>
        <a:spcBef>
          <a:spcPct val="0"/>
        </a:spcBef>
        <a:buNone/>
        <a:defRPr sz="44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0" indent="-228540" algn="l" defTabSz="914175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628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3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8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5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8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eric.miller@rideaupotomac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/470298?img=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A32057F-F015-B1B2-4E3E-2307F8EFC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38E48-CCF9-84BE-2ED8-0FAB8A0A3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8"/>
          <a:stretch/>
        </p:blipFill>
        <p:spPr>
          <a:xfrm>
            <a:off x="0" y="0"/>
            <a:ext cx="65755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B714C6-F86A-0BF5-E2AB-1AC64E325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294291"/>
            <a:ext cx="4361688" cy="3227386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sz="4800" dirty="0"/>
              <a:t>Critical Minerals and America’s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8CA28-D139-92A5-6049-798F6AC98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3236477"/>
            <a:ext cx="4206240" cy="3227386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Presentation by Eric Miller</a:t>
            </a:r>
          </a:p>
          <a:p>
            <a:pPr algn="l">
              <a:lnSpc>
                <a:spcPct val="90000"/>
              </a:lnSpc>
            </a:pPr>
            <a:r>
              <a:rPr lang="en-US" sz="2400" dirty="0"/>
              <a:t>to the </a:t>
            </a:r>
          </a:p>
          <a:p>
            <a:pPr algn="l">
              <a:lnSpc>
                <a:spcPct val="90000"/>
              </a:lnSpc>
            </a:pPr>
            <a:r>
              <a:rPr lang="en-US" sz="2400" dirty="0"/>
              <a:t>Senate Presidents’ Forum</a:t>
            </a:r>
          </a:p>
          <a:p>
            <a:pPr algn="l">
              <a:lnSpc>
                <a:spcPct val="90000"/>
              </a:lnSpc>
            </a:pPr>
            <a:endParaRPr lang="en-US" sz="2400" dirty="0"/>
          </a:p>
          <a:p>
            <a:pPr algn="l">
              <a:lnSpc>
                <a:spcPct val="90000"/>
              </a:lnSpc>
            </a:pPr>
            <a:r>
              <a:rPr lang="en-US" sz="2400" dirty="0"/>
              <a:t>Girdwood, Alaska</a:t>
            </a:r>
          </a:p>
          <a:p>
            <a:pPr algn="l">
              <a:lnSpc>
                <a:spcPct val="90000"/>
              </a:lnSpc>
            </a:pPr>
            <a:r>
              <a:rPr lang="en-US" sz="2400" dirty="0"/>
              <a:t>September 18, 2024</a:t>
            </a:r>
          </a:p>
        </p:txBody>
      </p:sp>
    </p:spTree>
    <p:extLst>
      <p:ext uri="{BB962C8B-B14F-4D97-AF65-F5344CB8AC3E}">
        <p14:creationId xmlns:p14="http://schemas.microsoft.com/office/powerpoint/2010/main" val="341450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596ECC-749C-FDD8-F8BD-2D788036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11" y="236173"/>
            <a:ext cx="10653578" cy="632831"/>
          </a:xfrm>
        </p:spPr>
        <p:txBody>
          <a:bodyPr>
            <a:normAutofit fontScale="90000"/>
          </a:bodyPr>
          <a:lstStyle/>
          <a:p>
            <a:r>
              <a:rPr lang="en-US" dirty="0"/>
              <a:t>Select United States Critical Minerals Locations</a:t>
            </a:r>
          </a:p>
        </p:txBody>
      </p:sp>
      <p:pic>
        <p:nvPicPr>
          <p:cNvPr id="4098" name="Picture 2" descr="Image shows a map and key of the United States with mineral locations marked with colored shapes">
            <a:extLst>
              <a:ext uri="{FF2B5EF4-FFF2-40B4-BE49-F238E27FC236}">
                <a16:creationId xmlns:a16="http://schemas.microsoft.com/office/drawing/2014/main" id="{B9D4C2F8-887A-9EE9-0C5F-D67645BB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988"/>
            <a:ext cx="12192000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10D56-FCAF-2B98-8299-9442DC7C138F}"/>
              </a:ext>
            </a:extLst>
          </p:cNvPr>
          <p:cNvSpPr txBox="1"/>
          <p:nvPr/>
        </p:nvSpPr>
        <p:spPr>
          <a:xfrm>
            <a:off x="7950740" y="6076545"/>
            <a:ext cx="2379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U.S.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77244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D572980-FB84-8C29-1FAC-FAC5ECE29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1BCE1-B05F-8997-F05B-34101BD04E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5414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63AA80-AC07-FC0F-AED5-BBC783157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875" y="2993418"/>
            <a:ext cx="5058250" cy="871163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Key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2239735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42B9-467A-1548-41C2-4E8C171D1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91887"/>
            <a:ext cx="10653578" cy="659674"/>
          </a:xfrm>
        </p:spPr>
        <p:txBody>
          <a:bodyPr>
            <a:normAutofit fontScale="90000"/>
          </a:bodyPr>
          <a:lstStyle/>
          <a:p>
            <a:r>
              <a:rPr lang="en-US" dirty="0"/>
              <a:t>U.S. Import Dependence for Select Critical Minerals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D20B3-8B76-B87C-44AC-E2A3475C0F9B}"/>
              </a:ext>
            </a:extLst>
          </p:cNvPr>
          <p:cNvSpPr txBox="1"/>
          <p:nvPr/>
        </p:nvSpPr>
        <p:spPr>
          <a:xfrm>
            <a:off x="8560131" y="6048103"/>
            <a:ext cx="2379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U.S. Geological Survey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978151A-BC2B-579D-1957-D733275FD7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972256"/>
              </p:ext>
            </p:extLst>
          </p:nvPr>
        </p:nvGraphicFramePr>
        <p:xfrm>
          <a:off x="939627" y="1051561"/>
          <a:ext cx="9999617" cy="4800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647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87D1-00C6-0635-0D9D-828122C9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11" y="261260"/>
            <a:ext cx="10653578" cy="9797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Where is America?</a:t>
            </a:r>
            <a:br>
              <a:rPr lang="en-US" dirty="0"/>
            </a:br>
            <a:r>
              <a:rPr lang="en-US" sz="3100" dirty="0"/>
              <a:t>Refining Capacity for Critical Minerals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5B21B9F-547A-569A-642A-FA17F41627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35698"/>
              </p:ext>
            </p:extLst>
          </p:nvPr>
        </p:nvGraphicFramePr>
        <p:xfrm>
          <a:off x="1352389" y="1299756"/>
          <a:ext cx="9793221" cy="4794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75F5B16-1E04-6998-E28A-C8D36CFCD476}"/>
              </a:ext>
            </a:extLst>
          </p:cNvPr>
          <p:cNvSpPr txBox="1"/>
          <p:nvPr/>
        </p:nvSpPr>
        <p:spPr>
          <a:xfrm>
            <a:off x="8357026" y="6152607"/>
            <a:ext cx="2788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International Energy Agency</a:t>
            </a:r>
          </a:p>
        </p:txBody>
      </p:sp>
    </p:spTree>
    <p:extLst>
      <p:ext uri="{BB962C8B-B14F-4D97-AF65-F5344CB8AC3E}">
        <p14:creationId xmlns:p14="http://schemas.microsoft.com/office/powerpoint/2010/main" val="2089157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81045-3BB1-EEAF-D631-FB1633A4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650" y="387013"/>
            <a:ext cx="9144000" cy="776769"/>
          </a:xfrm>
        </p:spPr>
        <p:txBody>
          <a:bodyPr>
            <a:normAutofit/>
          </a:bodyPr>
          <a:lstStyle/>
          <a:p>
            <a:r>
              <a:rPr lang="en-US" dirty="0"/>
              <a:t>Critical Minerals Demand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EA04F1-806D-441B-9A8A-1A8548021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308054"/>
              </p:ext>
            </p:extLst>
          </p:nvPr>
        </p:nvGraphicFramePr>
        <p:xfrm>
          <a:off x="1517648" y="1163782"/>
          <a:ext cx="9144001" cy="486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40AE7A-79DD-05BE-9477-FBF0B3040E60}"/>
              </a:ext>
            </a:extLst>
          </p:cNvPr>
          <p:cNvSpPr txBox="1"/>
          <p:nvPr/>
        </p:nvSpPr>
        <p:spPr>
          <a:xfrm>
            <a:off x="7445829" y="6032665"/>
            <a:ext cx="3776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APS Scenario, Global Critical Minerals Outlook 2024, IEA</a:t>
            </a:r>
          </a:p>
        </p:txBody>
      </p:sp>
    </p:spTree>
    <p:extLst>
      <p:ext uri="{BB962C8B-B14F-4D97-AF65-F5344CB8AC3E}">
        <p14:creationId xmlns:p14="http://schemas.microsoft.com/office/powerpoint/2010/main" val="182626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58219-E987-C219-68CA-244BDA89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77882"/>
            <a:ext cx="10653578" cy="742826"/>
          </a:xfrm>
        </p:spPr>
        <p:txBody>
          <a:bodyPr/>
          <a:lstStyle/>
          <a:p>
            <a:r>
              <a:rPr lang="en-US" dirty="0"/>
              <a:t>Recycling: All of the Above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B104E6-6F3D-C26A-825D-C26F7021BE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852561"/>
              </p:ext>
            </p:extLst>
          </p:nvPr>
        </p:nvGraphicFramePr>
        <p:xfrm>
          <a:off x="612646" y="3904587"/>
          <a:ext cx="10653579" cy="2391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603764-83B9-9B6D-71CA-E2B38F87EC67}"/>
              </a:ext>
            </a:extLst>
          </p:cNvPr>
          <p:cNvSpPr txBox="1"/>
          <p:nvPr/>
        </p:nvSpPr>
        <p:spPr>
          <a:xfrm>
            <a:off x="612646" y="1120708"/>
            <a:ext cx="10653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Recycling will be key to meeting future demand, it but cannot come close to meeting all requirements on its 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Economics are crucial. Many materials today aren’t worth recycling.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Industry needs standards, especially around labelling.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D4202-29D9-405E-F771-5FE2E68AD060}"/>
              </a:ext>
            </a:extLst>
          </p:cNvPr>
          <p:cNvSpPr txBox="1"/>
          <p:nvPr/>
        </p:nvSpPr>
        <p:spPr>
          <a:xfrm>
            <a:off x="1045029" y="4064306"/>
            <a:ext cx="461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Typical Battery Metals Recycling Process</a:t>
            </a:r>
          </a:p>
        </p:txBody>
      </p:sp>
    </p:spTree>
    <p:extLst>
      <p:ext uri="{BB962C8B-B14F-4D97-AF65-F5344CB8AC3E}">
        <p14:creationId xmlns:p14="http://schemas.microsoft.com/office/powerpoint/2010/main" val="3771277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073B3-54C3-7454-68A6-D14BF3C7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424544"/>
            <a:ext cx="10653578" cy="646611"/>
          </a:xfrm>
        </p:spPr>
        <p:txBody>
          <a:bodyPr>
            <a:normAutofit fontScale="90000"/>
          </a:bodyPr>
          <a:lstStyle/>
          <a:p>
            <a:r>
              <a:rPr lang="en-US" dirty="0"/>
              <a:t>Price Declines Since 2022 Peak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D029614-0443-66E2-21CE-47732DFB53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426156"/>
              </p:ext>
            </p:extLst>
          </p:nvPr>
        </p:nvGraphicFramePr>
        <p:xfrm>
          <a:off x="612648" y="1273629"/>
          <a:ext cx="10653577" cy="4672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731F91-7892-0C43-C615-0B8270442283}"/>
              </a:ext>
            </a:extLst>
          </p:cNvPr>
          <p:cNvSpPr txBox="1"/>
          <p:nvPr/>
        </p:nvSpPr>
        <p:spPr>
          <a:xfrm>
            <a:off x="9127242" y="5946503"/>
            <a:ext cx="2138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Trading Economics</a:t>
            </a:r>
          </a:p>
        </p:txBody>
      </p:sp>
    </p:spTree>
    <p:extLst>
      <p:ext uri="{BB962C8B-B14F-4D97-AF65-F5344CB8AC3E}">
        <p14:creationId xmlns:p14="http://schemas.microsoft.com/office/powerpoint/2010/main" val="193565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4783-D01E-83B3-8F92-34F524240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31419"/>
            <a:ext cx="10653578" cy="751115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Defense Stockpile: Nothing in the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5A54-237E-6198-2BA9-C1A7376FC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282534"/>
            <a:ext cx="10653579" cy="502682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Cobalt</a:t>
            </a:r>
          </a:p>
          <a:p>
            <a:r>
              <a:rPr lang="en-US" dirty="0"/>
              <a:t>1990:  24,100 MT</a:t>
            </a:r>
          </a:p>
          <a:p>
            <a:r>
              <a:rPr lang="en-US" dirty="0"/>
              <a:t>2024:  300 MT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U.S. Market Size for Cobalt</a:t>
            </a:r>
          </a:p>
          <a:p>
            <a:pPr marL="0" indent="0">
              <a:buNone/>
            </a:pPr>
            <a:r>
              <a:rPr lang="en-US" dirty="0"/>
              <a:t>~20,000 MT per annum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By contrast, per close market watchers, China’s stockpile agency has purchased an estimated 5000-10,000 MT in the last two years.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342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CDD6-CEC4-FED3-439B-DFC4DC00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ront steps and columns of a majestic city building">
            <a:extLst>
              <a:ext uri="{FF2B5EF4-FFF2-40B4-BE49-F238E27FC236}">
                <a16:creationId xmlns:a16="http://schemas.microsoft.com/office/drawing/2014/main" id="{F1F27888-0641-7F2E-8DB4-60C3B1619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B61649-4B19-389D-B217-0ADFC433DB9D}"/>
              </a:ext>
            </a:extLst>
          </p:cNvPr>
          <p:cNvSpPr txBox="1">
            <a:spLocks/>
          </p:cNvSpPr>
          <p:nvPr/>
        </p:nvSpPr>
        <p:spPr>
          <a:xfrm>
            <a:off x="2621967" y="3033295"/>
            <a:ext cx="6634939" cy="791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Changing the Trajectory</a:t>
            </a:r>
          </a:p>
        </p:txBody>
      </p:sp>
    </p:spTree>
    <p:extLst>
      <p:ext uri="{BB962C8B-B14F-4D97-AF65-F5344CB8AC3E}">
        <p14:creationId xmlns:p14="http://schemas.microsoft.com/office/powerpoint/2010/main" val="149921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2EAF-D64B-DB25-197A-4E6EFFF8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61257"/>
            <a:ext cx="10653578" cy="816428"/>
          </a:xfrm>
        </p:spPr>
        <p:txBody>
          <a:bodyPr/>
          <a:lstStyle/>
          <a:p>
            <a:r>
              <a:rPr lang="en-US" dirty="0"/>
              <a:t>Changing the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E61DB-14A8-8C5C-5602-34658264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077685"/>
            <a:ext cx="10653579" cy="5362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Financing includes:</a:t>
            </a:r>
          </a:p>
          <a:p>
            <a:r>
              <a:rPr lang="en-US" u="sng" dirty="0"/>
              <a:t>DOD</a:t>
            </a:r>
            <a:r>
              <a:rPr lang="en-US" dirty="0"/>
              <a:t>: Defense Production Act (DPA). Title III and new Defense Industrial Base Consortium (DIBC). Typical award is $10-45 million. Supports mining projects. </a:t>
            </a:r>
          </a:p>
          <a:p>
            <a:r>
              <a:rPr lang="en-US" u="sng" dirty="0"/>
              <a:t>DOE</a:t>
            </a:r>
            <a:r>
              <a:rPr lang="en-US" dirty="0"/>
              <a:t>: Advanced Technology Vehicle Manufacturing Loan Program (ATVM). End product must be used in a vehicle (light-duty; heavy-duty; train; ship…). $40 billion in lending authority. Mining excluded. Processing included.</a:t>
            </a:r>
          </a:p>
          <a:p>
            <a:r>
              <a:rPr lang="en-US" u="sng" dirty="0"/>
              <a:t>DOE</a:t>
            </a:r>
            <a:r>
              <a:rPr lang="en-US" dirty="0"/>
              <a:t>: Tribal Energy Financing Program. ~$20 billion in authority. Mining and refining included.</a:t>
            </a:r>
          </a:p>
          <a:p>
            <a:r>
              <a:rPr lang="en-US" u="sng" dirty="0"/>
              <a:t>DOE</a:t>
            </a:r>
            <a:r>
              <a:rPr lang="en-US" dirty="0"/>
              <a:t>: Battery Materials Processing Grants. Awards typically are between $100-300 million. Supports the full advanced battery supply chain except extraction.</a:t>
            </a:r>
          </a:p>
          <a:p>
            <a:r>
              <a:rPr lang="en-US" u="sng" dirty="0" err="1"/>
              <a:t>Ex-IM</a:t>
            </a:r>
            <a:r>
              <a:rPr lang="en-US" u="sng" dirty="0"/>
              <a:t> Bank</a:t>
            </a:r>
            <a:r>
              <a:rPr lang="en-US" dirty="0"/>
              <a:t>: Critical minerals is a priority. “China Competition” and “Make More in America” Programs key instruments.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5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34C5-7418-B777-DBDB-92612BFB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70703"/>
            <a:ext cx="10653578" cy="1025611"/>
          </a:xfrm>
        </p:spPr>
        <p:txBody>
          <a:bodyPr/>
          <a:lstStyle/>
          <a:p>
            <a:r>
              <a:rPr lang="en-US" dirty="0"/>
              <a:t>A Critical Issue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E6C776-8C92-A365-424E-4F207D926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699" y="1038394"/>
            <a:ext cx="2834887" cy="1892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EFEBA-1C88-9269-BDE6-F1F220D46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219" y="370703"/>
            <a:ext cx="2372218" cy="342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8E082-1DE3-2C4D-EBC6-4260B329E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368" y="370703"/>
            <a:ext cx="2284814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E000B5-A73A-5FA8-B4EC-BC3B13B76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507" y="1984460"/>
            <a:ext cx="1937016" cy="342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8B805-80BC-8A60-D3C5-88DFE5855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99" y="3799704"/>
            <a:ext cx="2396197" cy="2545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BD3D3-1A78-02CA-7FD1-8F88E0CCC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4684" y="4100056"/>
            <a:ext cx="3085070" cy="18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62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251B2-E929-FD6C-2933-67E4D0731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476F-453A-39E8-1946-8BB3189D9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6572"/>
            <a:ext cx="10653578" cy="790302"/>
          </a:xfrm>
        </p:spPr>
        <p:txBody>
          <a:bodyPr/>
          <a:lstStyle/>
          <a:p>
            <a:r>
              <a:rPr lang="en-US" dirty="0"/>
              <a:t>Changing the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EA65-9663-8059-E3ED-282F1756E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025434"/>
            <a:ext cx="10653579" cy="5283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Policy includes:</a:t>
            </a:r>
          </a:p>
          <a:p>
            <a:pPr lvl="1"/>
            <a:r>
              <a:rPr lang="en-US" sz="2400" dirty="0"/>
              <a:t>Foreign Entity of Concern.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Minerals Security Partnership – 14 countries plus to European Union.</a:t>
            </a:r>
          </a:p>
          <a:p>
            <a:pPr marL="22860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Resilient Resource Reserve (bipartisan support in Congress.)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Post-election – a U.S. Sovereign Wealth Fund? Both presidential candidates have voiced support. Critical minerals is the example.</a:t>
            </a:r>
          </a:p>
        </p:txBody>
      </p:sp>
    </p:spTree>
    <p:extLst>
      <p:ext uri="{BB962C8B-B14F-4D97-AF65-F5344CB8AC3E}">
        <p14:creationId xmlns:p14="http://schemas.microsoft.com/office/powerpoint/2010/main" val="2855138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BA7680-B1FB-4B6B-2155-45DD5D6C4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a hard hat and jeans&#10;&#10;Description automatically generated">
            <a:extLst>
              <a:ext uri="{FF2B5EF4-FFF2-40B4-BE49-F238E27FC236}">
                <a16:creationId xmlns:a16="http://schemas.microsoft.com/office/drawing/2014/main" id="{8F3B9B71-D132-4391-4274-8FFF2BCD9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00" r="31733" b="-1"/>
          <a:stretch/>
        </p:blipFill>
        <p:spPr>
          <a:xfrm>
            <a:off x="20" y="0"/>
            <a:ext cx="1219198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32383"/>
            <a:ext cx="12192000" cy="452561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6B74F0-70C2-7944-577E-DF00E82D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669" y="2639094"/>
            <a:ext cx="4295691" cy="1579809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Considerations for the States</a:t>
            </a:r>
          </a:p>
        </p:txBody>
      </p:sp>
    </p:spTree>
    <p:extLst>
      <p:ext uri="{BB962C8B-B14F-4D97-AF65-F5344CB8AC3E}">
        <p14:creationId xmlns:p14="http://schemas.microsoft.com/office/powerpoint/2010/main" val="465143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5639-7D12-E7E2-E2F8-D04A39BB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06977"/>
            <a:ext cx="10653578" cy="698863"/>
          </a:xfrm>
        </p:spPr>
        <p:txBody>
          <a:bodyPr/>
          <a:lstStyle/>
          <a:p>
            <a:r>
              <a:rPr lang="en-US" dirty="0"/>
              <a:t>How Companies See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A56B6-1934-2411-B1B9-D27829555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005840"/>
            <a:ext cx="10653579" cy="5303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Mining is a risky, long-term business.</a:t>
            </a:r>
          </a:p>
          <a:p>
            <a:r>
              <a:rPr lang="en-US" dirty="0"/>
              <a:t>Critical minerals miners are often under-capitalized</a:t>
            </a:r>
          </a:p>
          <a:p>
            <a:r>
              <a:rPr lang="en-US" dirty="0"/>
              <a:t>Predictability in dealings with government is key.</a:t>
            </a:r>
          </a:p>
          <a:p>
            <a:r>
              <a:rPr lang="en-US" dirty="0"/>
              <a:t>Support for the major “studies” needed to get a mine built as well as for geological mapping is key.</a:t>
            </a:r>
          </a:p>
          <a:p>
            <a:r>
              <a:rPr lang="en-US" dirty="0"/>
              <a:t>Permitting takes years. A permitted mine with an approved Plan of Operations is valuable. For refineries, companies are looking to established industrial sites.</a:t>
            </a:r>
          </a:p>
          <a:p>
            <a:r>
              <a:rPr lang="en-US" dirty="0"/>
              <a:t>Good companies voluntarily pursue community benefit and other types of local benefit arrangements and partnerships. </a:t>
            </a:r>
          </a:p>
          <a:p>
            <a:r>
              <a:rPr lang="en-US" dirty="0"/>
              <a:t>It’s increasingly standard practice for companies to prioritize environmental stewardship. They work closely with regulators and others to achieve this.</a:t>
            </a:r>
          </a:p>
        </p:txBody>
      </p:sp>
    </p:spTree>
    <p:extLst>
      <p:ext uri="{BB962C8B-B14F-4D97-AF65-F5344CB8AC3E}">
        <p14:creationId xmlns:p14="http://schemas.microsoft.com/office/powerpoint/2010/main" val="3280600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15B1-7943-FEA3-9041-7CC43EA4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6572"/>
            <a:ext cx="10653578" cy="757646"/>
          </a:xfrm>
        </p:spPr>
        <p:txBody>
          <a:bodyPr/>
          <a:lstStyle/>
          <a:p>
            <a:r>
              <a:rPr lang="en-US" dirty="0"/>
              <a:t>Considerations for the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0B2D0-8EE1-96E7-CB43-D2D669E56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36469"/>
            <a:ext cx="10653579" cy="5172891"/>
          </a:xfrm>
        </p:spPr>
        <p:txBody>
          <a:bodyPr>
            <a:normAutofit/>
          </a:bodyPr>
          <a:lstStyle/>
          <a:p>
            <a:r>
              <a:rPr lang="en-US" sz="2200" dirty="0"/>
              <a:t>Giving a mine or a refinery the green light will typically require an array of state as well as federal permits. </a:t>
            </a:r>
          </a:p>
          <a:p>
            <a:r>
              <a:rPr lang="en-US" sz="2200" dirty="0"/>
              <a:t>If the mine, for example, is on federal land, the regulatory structure will be different than if on private land. Involvement of Bureau of Land Management or Forest Service.</a:t>
            </a:r>
          </a:p>
          <a:p>
            <a:r>
              <a:rPr lang="en-US" sz="2200" dirty="0"/>
              <a:t>State Departments of Environment Quality have a big role throughout. Key to ensure that they are rigorous, but reasonable.</a:t>
            </a:r>
          </a:p>
          <a:p>
            <a:r>
              <a:rPr lang="en-US" sz="2200" dirty="0"/>
              <a:t>Coordination among regulators and transparency on timetables for decisions.</a:t>
            </a:r>
          </a:p>
          <a:p>
            <a:r>
              <a:rPr lang="en-US" sz="2200" dirty="0"/>
              <a:t>Pragmatism on minor changes to “plans of operations.”</a:t>
            </a:r>
          </a:p>
          <a:p>
            <a:r>
              <a:rPr lang="en-US" sz="2200" dirty="0"/>
              <a:t>Explore integrated mine to refinery production chain.</a:t>
            </a:r>
          </a:p>
        </p:txBody>
      </p:sp>
    </p:spTree>
    <p:extLst>
      <p:ext uri="{BB962C8B-B14F-4D97-AF65-F5344CB8AC3E}">
        <p14:creationId xmlns:p14="http://schemas.microsoft.com/office/powerpoint/2010/main" val="227335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11151-FC84-BA64-F4EB-5207A250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822960"/>
          </a:xfrm>
        </p:spPr>
        <p:txBody>
          <a:bodyPr/>
          <a:lstStyle/>
          <a:p>
            <a:r>
              <a:rPr lang="en-US" dirty="0"/>
              <a:t>Interesting State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5DAC1-1BCD-37EA-ECE8-828D5829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540042"/>
            <a:ext cx="10653579" cy="4769318"/>
          </a:xfrm>
        </p:spPr>
        <p:txBody>
          <a:bodyPr>
            <a:normAutofit/>
          </a:bodyPr>
          <a:lstStyle/>
          <a:p>
            <a:r>
              <a:rPr lang="en-US" dirty="0"/>
              <a:t>Alaska: Native American ownership</a:t>
            </a:r>
          </a:p>
          <a:p>
            <a:pPr lvl="1"/>
            <a:r>
              <a:rPr lang="en-US" sz="2000" dirty="0"/>
              <a:t>Red Dog mine. One of largest zinc operations in the world.</a:t>
            </a:r>
          </a:p>
          <a:p>
            <a:pPr lvl="1"/>
            <a:r>
              <a:rPr lang="en-US" sz="2000" dirty="0"/>
              <a:t>Land is owned by NANA – an Alaskan Native Corporation</a:t>
            </a:r>
          </a:p>
          <a:p>
            <a:pPr lvl="1"/>
            <a:r>
              <a:rPr lang="en-US" sz="2000" dirty="0"/>
              <a:t>Since 1982, operated by Teck – a major global miner</a:t>
            </a:r>
          </a:p>
          <a:p>
            <a:pPr marL="228600" lvl="1" indent="0">
              <a:buNone/>
            </a:pPr>
            <a:endParaRPr lang="en-US" sz="2000" dirty="0"/>
          </a:p>
          <a:p>
            <a:r>
              <a:rPr lang="en-US" dirty="0"/>
              <a:t>Utah: Natural Resources fund Schools</a:t>
            </a:r>
          </a:p>
          <a:p>
            <a:pPr lvl="1"/>
            <a:r>
              <a:rPr lang="en-US" sz="2000" dirty="0"/>
              <a:t>SITLA is a state agency that stewards trust lands. Generates revenue from them to fund high-quality public schools.</a:t>
            </a:r>
          </a:p>
          <a:p>
            <a:pPr lvl="1"/>
            <a:r>
              <a:rPr lang="en-US" sz="2000" dirty="0"/>
              <a:t>Permanent fund has grown from $50 million in 1994 to $3.2 billion today.</a:t>
            </a:r>
          </a:p>
          <a:p>
            <a:pPr lvl="1"/>
            <a:r>
              <a:rPr lang="en-US" sz="2000" dirty="0"/>
              <a:t>Can do land swaps with the federal government to bring lands with natural resources into SITLA stewardship. Exchanging parcels from Bear’s Ears National Park with state lands could be next. </a:t>
            </a:r>
          </a:p>
          <a:p>
            <a:pPr marL="2286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21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62A76-D7FA-9460-E3A8-31423558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" y="874658"/>
            <a:ext cx="3507377" cy="423484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Community</a:t>
            </a:r>
            <a:br>
              <a:rPr lang="en-US" sz="3600" dirty="0"/>
            </a:br>
            <a:r>
              <a:rPr lang="en-US" sz="3600" dirty="0"/>
              <a:t>Benefit Agreement (CBA)</a:t>
            </a:r>
            <a:br>
              <a:rPr lang="en-US" sz="3600" dirty="0"/>
            </a:br>
            <a:r>
              <a:rPr lang="en-US" sz="3600" dirty="0"/>
              <a:t>Development 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2A1A17-8417-85BB-96E7-72D98910A6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36508" y="465464"/>
            <a:ext cx="1858002" cy="77079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CA" sz="1600" b="1" dirty="0"/>
              <a:t>Engage local partners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860F6-8BD1-D16B-2F0D-E7B525AED31C}"/>
              </a:ext>
            </a:extLst>
          </p:cNvPr>
          <p:cNvSpPr txBox="1"/>
          <p:nvPr/>
        </p:nvSpPr>
        <p:spPr>
          <a:xfrm>
            <a:off x="2478505" y="505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1AFF10-766D-E38B-6C11-E04ABC96BC95}"/>
              </a:ext>
            </a:extLst>
          </p:cNvPr>
          <p:cNvSpPr/>
          <p:nvPr/>
        </p:nvSpPr>
        <p:spPr>
          <a:xfrm>
            <a:off x="4336508" y="1606126"/>
            <a:ext cx="1858002" cy="77079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Scoping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FF30A8-6895-17EB-FBD3-9BAE03591FC2}"/>
              </a:ext>
            </a:extLst>
          </p:cNvPr>
          <p:cNvSpPr/>
          <p:nvPr/>
        </p:nvSpPr>
        <p:spPr>
          <a:xfrm>
            <a:off x="4392125" y="2824273"/>
            <a:ext cx="1858002" cy="77079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Engage local stakeholders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736A90-0965-2635-362C-89472B5D4B0F}"/>
              </a:ext>
            </a:extLst>
          </p:cNvPr>
          <p:cNvSpPr/>
          <p:nvPr/>
        </p:nvSpPr>
        <p:spPr>
          <a:xfrm>
            <a:off x="4411571" y="4042420"/>
            <a:ext cx="1858002" cy="77079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Prioritize, Propose &amp; Finalize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92801B8-A424-5CE7-B514-929909DAA909}"/>
              </a:ext>
            </a:extLst>
          </p:cNvPr>
          <p:cNvSpPr/>
          <p:nvPr/>
        </p:nvSpPr>
        <p:spPr>
          <a:xfrm>
            <a:off x="4411570" y="5288740"/>
            <a:ext cx="1858003" cy="77079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/>
              <a:t>Formalize &amp; Implement CBA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01F03BA-D08E-DB1B-C580-A99ABE872588}"/>
              </a:ext>
            </a:extLst>
          </p:cNvPr>
          <p:cNvSpPr txBox="1">
            <a:spLocks/>
          </p:cNvSpPr>
          <p:nvPr/>
        </p:nvSpPr>
        <p:spPr>
          <a:xfrm>
            <a:off x="6305743" y="1471594"/>
            <a:ext cx="4410785" cy="1039860"/>
          </a:xfrm>
          <a:prstGeom prst="rect">
            <a:avLst/>
          </a:prstGeom>
          <a:noFill/>
        </p:spPr>
        <p:txBody>
          <a:bodyPr lIns="0" tIns="180000" rIns="36000" bIns="0" numCol="1"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8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+mn-lt"/>
              </a:rPr>
              <a:t>Stakeholder Mapping</a:t>
            </a:r>
          </a:p>
          <a:p>
            <a:pPr marL="285750" indent="-18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+mn-lt"/>
              </a:rPr>
              <a:t>Analyse community needs assessments and development plans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F064CBC-E50B-75FB-EE44-24988ADD924E}"/>
              </a:ext>
            </a:extLst>
          </p:cNvPr>
          <p:cNvSpPr txBox="1">
            <a:spLocks/>
          </p:cNvSpPr>
          <p:nvPr/>
        </p:nvSpPr>
        <p:spPr>
          <a:xfrm>
            <a:off x="6269573" y="354728"/>
            <a:ext cx="4631772" cy="1039860"/>
          </a:xfrm>
          <a:prstGeom prst="rect">
            <a:avLst/>
          </a:prstGeom>
          <a:noFill/>
        </p:spPr>
        <p:txBody>
          <a:bodyPr lIns="0" tIns="180000" rIns="36000" bIns="0" numCol="1"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8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+mn-lt"/>
              </a:rPr>
              <a:t>Initial engagement with a wide array of government, community, indigenous groups, civil society entities and NGOs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7C52D313-9229-CFBA-BACA-457928C7DB9E}"/>
              </a:ext>
            </a:extLst>
          </p:cNvPr>
          <p:cNvSpPr txBox="1">
            <a:spLocks/>
          </p:cNvSpPr>
          <p:nvPr/>
        </p:nvSpPr>
        <p:spPr>
          <a:xfrm>
            <a:off x="6305743" y="2817152"/>
            <a:ext cx="4559432" cy="777918"/>
          </a:xfrm>
          <a:prstGeom prst="rect">
            <a:avLst/>
          </a:prstGeom>
          <a:noFill/>
        </p:spPr>
        <p:txBody>
          <a:bodyPr lIns="0" tIns="180000" rIns="36000" bIns="0" numCol="1"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8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+mn-lt"/>
              </a:rPr>
              <a:t>Community dialogues, engagement meetings and Town Halls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7782EBC-31B8-DACC-1187-2C340089C257}"/>
              </a:ext>
            </a:extLst>
          </p:cNvPr>
          <p:cNvSpPr txBox="1">
            <a:spLocks/>
          </p:cNvSpPr>
          <p:nvPr/>
        </p:nvSpPr>
        <p:spPr>
          <a:xfrm>
            <a:off x="6305744" y="4042419"/>
            <a:ext cx="4767069" cy="770797"/>
          </a:xfrm>
          <a:prstGeom prst="rect">
            <a:avLst/>
          </a:prstGeom>
          <a:noFill/>
        </p:spPr>
        <p:txBody>
          <a:bodyPr lIns="0" tIns="180000" rIns="36000" bIns="0" numCol="1"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8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+mn-lt"/>
              </a:rPr>
              <a:t>Synthesize findings and propose approach</a:t>
            </a:r>
          </a:p>
          <a:p>
            <a:pPr marL="285750" indent="-18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+mn-lt"/>
              </a:rPr>
              <a:t>Share for stakeholder input and approval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D337709-5CBE-4EE9-E544-9F9516905F49}"/>
              </a:ext>
            </a:extLst>
          </p:cNvPr>
          <p:cNvSpPr txBox="1">
            <a:spLocks/>
          </p:cNvSpPr>
          <p:nvPr/>
        </p:nvSpPr>
        <p:spPr>
          <a:xfrm>
            <a:off x="6305743" y="5293249"/>
            <a:ext cx="4767070" cy="777917"/>
          </a:xfrm>
          <a:prstGeom prst="rect">
            <a:avLst/>
          </a:prstGeom>
          <a:noFill/>
        </p:spPr>
        <p:txBody>
          <a:bodyPr lIns="0" tIns="180000" rIns="36000" bIns="0" numCol="1"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8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+mn-lt"/>
              </a:rPr>
              <a:t>Sign agreement and implement the agreed deliverables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947C5DEA-FC4C-C295-1493-661F6083B292}"/>
              </a:ext>
            </a:extLst>
          </p:cNvPr>
          <p:cNvSpPr/>
          <p:nvPr/>
        </p:nvSpPr>
        <p:spPr>
          <a:xfrm>
            <a:off x="5023193" y="1305087"/>
            <a:ext cx="484632" cy="230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2331AED-1048-8EC1-5F93-326FB8067766}"/>
              </a:ext>
            </a:extLst>
          </p:cNvPr>
          <p:cNvSpPr/>
          <p:nvPr/>
        </p:nvSpPr>
        <p:spPr>
          <a:xfrm>
            <a:off x="5078810" y="2458459"/>
            <a:ext cx="484632" cy="2642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B75771D3-0E7D-4294-8A5B-ADAF2BF41D8A}"/>
              </a:ext>
            </a:extLst>
          </p:cNvPr>
          <p:cNvSpPr/>
          <p:nvPr/>
        </p:nvSpPr>
        <p:spPr>
          <a:xfrm>
            <a:off x="5078810" y="3694636"/>
            <a:ext cx="484632" cy="2642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C7330E16-93BD-6145-3B60-864C916C3B99}"/>
              </a:ext>
            </a:extLst>
          </p:cNvPr>
          <p:cNvSpPr/>
          <p:nvPr/>
        </p:nvSpPr>
        <p:spPr>
          <a:xfrm>
            <a:off x="5098256" y="4918875"/>
            <a:ext cx="484632" cy="2642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2667-75F4-D023-C50E-38F5CB55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20" y="720135"/>
            <a:ext cx="9548981" cy="618353"/>
          </a:xfrm>
        </p:spPr>
        <p:txBody>
          <a:bodyPr>
            <a:normAutofit/>
          </a:bodyPr>
          <a:lstStyle/>
          <a:p>
            <a:r>
              <a:rPr lang="en-US" sz="2800" dirty="0"/>
              <a:t>CBA in a broader Community Engagement Strategy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DE24895-F922-5CD5-282A-3550F7826CA5}"/>
              </a:ext>
            </a:extLst>
          </p:cNvPr>
          <p:cNvSpPr txBox="1">
            <a:spLocks/>
          </p:cNvSpPr>
          <p:nvPr/>
        </p:nvSpPr>
        <p:spPr>
          <a:xfrm>
            <a:off x="732881" y="1769073"/>
            <a:ext cx="3584595" cy="3136378"/>
          </a:xfrm>
          <a:prstGeom prst="rect">
            <a:avLst/>
          </a:prstGeom>
          <a:solidFill>
            <a:schemeClr val="accent6"/>
          </a:solidFill>
        </p:spPr>
        <p:txBody>
          <a:bodyPr lIns="0" tIns="180000" rIns="36000" bIns="0"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dirty="0">
                <a:solidFill>
                  <a:schemeClr val="tx1"/>
                </a:solidFill>
                <a:latin typeface="+mn-lt"/>
              </a:rPr>
              <a:t>ONGOING ENGAGEMENT</a:t>
            </a:r>
          </a:p>
          <a:p>
            <a:pPr marL="361950" indent="-166688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b="0" dirty="0">
                <a:solidFill>
                  <a:schemeClr val="tx1"/>
                </a:solidFill>
                <a:latin typeface="+mn-lt"/>
              </a:rPr>
              <a:t>Open houses, town halls, job fairs.</a:t>
            </a:r>
          </a:p>
          <a:p>
            <a:pPr marL="361950" indent="-166688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1600" b="0" dirty="0">
                <a:solidFill>
                  <a:schemeClr val="tx1"/>
                </a:solidFill>
                <a:latin typeface="+mn-lt"/>
              </a:rPr>
              <a:t>Participation in local, national and international events</a:t>
            </a:r>
          </a:p>
          <a:p>
            <a:pPr marL="361950" indent="-166688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1600" b="0" dirty="0">
                <a:solidFill>
                  <a:schemeClr val="tx1"/>
                </a:solidFill>
                <a:latin typeface="+mn-lt"/>
              </a:rPr>
              <a:t>Grievance mechanism</a:t>
            </a:r>
          </a:p>
          <a:p>
            <a:pPr marL="361950" indent="-166688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1600" b="0" dirty="0">
                <a:solidFill>
                  <a:schemeClr val="tx1"/>
                </a:solidFill>
                <a:latin typeface="+mn-lt"/>
              </a:rPr>
              <a:t>Information sharing</a:t>
            </a:r>
          </a:p>
          <a:p>
            <a:pPr marL="361950" indent="-166688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1600" b="0" dirty="0">
                <a:solidFill>
                  <a:schemeClr val="tx1"/>
                </a:solidFill>
                <a:latin typeface="+mn-lt"/>
              </a:rPr>
              <a:t>Volunteerism</a:t>
            </a:r>
          </a:p>
          <a:p>
            <a:pPr marL="361950" indent="-166688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sz="1600" b="0" dirty="0">
                <a:solidFill>
                  <a:schemeClr val="tx1"/>
                </a:solidFill>
                <a:latin typeface="+mn-lt"/>
              </a:rPr>
              <a:t>Partnerships and collaborative strategies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45AA11B-F0E8-5789-88D9-509F527F2D1A}"/>
              </a:ext>
            </a:extLst>
          </p:cNvPr>
          <p:cNvSpPr txBox="1">
            <a:spLocks/>
          </p:cNvSpPr>
          <p:nvPr/>
        </p:nvSpPr>
        <p:spPr>
          <a:xfrm>
            <a:off x="5129048" y="1769073"/>
            <a:ext cx="6162022" cy="432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3" indent="-41275">
              <a:spcBef>
                <a:spcPts val="0"/>
              </a:spcBef>
            </a:pPr>
            <a:r>
              <a:rPr lang="en-AU" dirty="0">
                <a:solidFill>
                  <a:sysClr val="windowText" lastClr="000000"/>
                </a:solidFill>
              </a:rPr>
              <a:t>COMMUNITY INVESTMENTS: “Community Benefits Agreement”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9CED0A6-6DDA-7DC0-8681-23F3226FC65F}"/>
              </a:ext>
            </a:extLst>
          </p:cNvPr>
          <p:cNvSpPr txBox="1">
            <a:spLocks/>
          </p:cNvSpPr>
          <p:nvPr/>
        </p:nvSpPr>
        <p:spPr>
          <a:xfrm>
            <a:off x="5129048" y="2325081"/>
            <a:ext cx="6162022" cy="432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3" indent="-41275">
              <a:spcBef>
                <a:spcPts val="0"/>
              </a:spcBef>
            </a:pPr>
            <a:r>
              <a:rPr lang="en-AU" dirty="0">
                <a:solidFill>
                  <a:sysClr val="windowText" lastClr="000000"/>
                </a:solidFill>
              </a:rPr>
              <a:t>LOCAL EMPLOYMENT STRATEGIES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D0B6E3-0B21-6E52-02EE-FB5E8EC58D2D}"/>
              </a:ext>
            </a:extLst>
          </p:cNvPr>
          <p:cNvSpPr txBox="1">
            <a:spLocks/>
          </p:cNvSpPr>
          <p:nvPr/>
        </p:nvSpPr>
        <p:spPr>
          <a:xfrm>
            <a:off x="5129047" y="2860615"/>
            <a:ext cx="6162022" cy="432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3" indent="-41275">
              <a:spcBef>
                <a:spcPts val="0"/>
              </a:spcBef>
            </a:pPr>
            <a:r>
              <a:rPr lang="en-AU" dirty="0">
                <a:solidFill>
                  <a:sysClr val="windowText" lastClr="000000"/>
                </a:solidFill>
              </a:rPr>
              <a:t>LOCAL PROCUREMENT STRATEGIES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6417FF8-902D-489C-6277-C3DE602D4A5A}"/>
              </a:ext>
            </a:extLst>
          </p:cNvPr>
          <p:cNvSpPr txBox="1">
            <a:spLocks/>
          </p:cNvSpPr>
          <p:nvPr/>
        </p:nvSpPr>
        <p:spPr>
          <a:xfrm>
            <a:off x="5129047" y="3413518"/>
            <a:ext cx="6162022" cy="432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3" indent="-41275">
              <a:spcBef>
                <a:spcPts val="0"/>
              </a:spcBef>
            </a:pPr>
            <a:r>
              <a:rPr lang="en-AU" dirty="0">
                <a:solidFill>
                  <a:sysClr val="windowText" lastClr="000000"/>
                </a:solidFill>
              </a:rPr>
              <a:t>RESEARCH &amp; DEVELOPMENT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090C5A7-E70F-6F72-2BA5-2E0E632BB95E}"/>
              </a:ext>
            </a:extLst>
          </p:cNvPr>
          <p:cNvSpPr txBox="1">
            <a:spLocks/>
          </p:cNvSpPr>
          <p:nvPr/>
        </p:nvSpPr>
        <p:spPr>
          <a:xfrm>
            <a:off x="5129047" y="3959069"/>
            <a:ext cx="6162022" cy="432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3" indent="-41275">
              <a:spcBef>
                <a:spcPts val="0"/>
              </a:spcBef>
            </a:pPr>
            <a:r>
              <a:rPr lang="en-AU" dirty="0">
                <a:solidFill>
                  <a:sysClr val="windowText" lastClr="000000"/>
                </a:solidFill>
              </a:rPr>
              <a:t>TAX &amp; NON-TAX CONTRIBUTIONS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D11828B-D183-0927-6ADB-6F5EB42B1ED8}"/>
              </a:ext>
            </a:extLst>
          </p:cNvPr>
          <p:cNvSpPr txBox="1">
            <a:spLocks/>
          </p:cNvSpPr>
          <p:nvPr/>
        </p:nvSpPr>
        <p:spPr>
          <a:xfrm>
            <a:off x="5129046" y="4519557"/>
            <a:ext cx="6162022" cy="432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243C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3" indent="-41275">
              <a:spcBef>
                <a:spcPts val="0"/>
              </a:spcBef>
            </a:pPr>
            <a:r>
              <a:rPr lang="en-AU" dirty="0">
                <a:solidFill>
                  <a:sysClr val="windowText" lastClr="000000"/>
                </a:solidFill>
              </a:rPr>
              <a:t>OTHER PARTNERSHIPS &amp; COLLABORATIONS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89459-9263-4636-89A9-851A04D8C26A}"/>
              </a:ext>
            </a:extLst>
          </p:cNvPr>
          <p:cNvSpPr txBox="1"/>
          <p:nvPr/>
        </p:nvSpPr>
        <p:spPr>
          <a:xfrm>
            <a:off x="1009976" y="5449865"/>
            <a:ext cx="101720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Community Stakeholders  </a:t>
            </a:r>
            <a:r>
              <a:rPr lang="en-US" b="1" dirty="0"/>
              <a:t>|</a:t>
            </a:r>
            <a:r>
              <a:rPr lang="en-US" dirty="0"/>
              <a:t>  Indigenous Peoples  </a:t>
            </a:r>
            <a:r>
              <a:rPr lang="en-US" b="1" dirty="0"/>
              <a:t>|</a:t>
            </a:r>
            <a:r>
              <a:rPr lang="en-US" dirty="0"/>
              <a:t>  Local, State and Federal Governments</a:t>
            </a:r>
          </a:p>
          <a:p>
            <a:pPr algn="ctr"/>
            <a:r>
              <a:rPr lang="en-US" dirty="0"/>
              <a:t>Academic and Research Institutions </a:t>
            </a:r>
            <a:r>
              <a:rPr lang="en-US" b="1" dirty="0"/>
              <a:t> |</a:t>
            </a:r>
            <a:r>
              <a:rPr lang="en-US" dirty="0"/>
              <a:t>  Investors  </a:t>
            </a:r>
            <a:r>
              <a:rPr lang="en-US" b="1" dirty="0"/>
              <a:t>|</a:t>
            </a:r>
            <a:r>
              <a:rPr lang="en-US" dirty="0"/>
              <a:t> Non-Governmental Organizations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DD0DFA-E317-11B4-8D21-DE556F61AF61}"/>
              </a:ext>
            </a:extLst>
          </p:cNvPr>
          <p:cNvCxnSpPr>
            <a:cxnSpLocks/>
          </p:cNvCxnSpPr>
          <p:nvPr/>
        </p:nvCxnSpPr>
        <p:spPr>
          <a:xfrm>
            <a:off x="4444309" y="1994929"/>
            <a:ext cx="575326" cy="0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BE1D5C-B996-A0F6-A35D-375854B3A5CF}"/>
              </a:ext>
            </a:extLst>
          </p:cNvPr>
          <p:cNvCxnSpPr>
            <a:cxnSpLocks/>
          </p:cNvCxnSpPr>
          <p:nvPr/>
        </p:nvCxnSpPr>
        <p:spPr>
          <a:xfrm>
            <a:off x="4460589" y="2495361"/>
            <a:ext cx="575326" cy="0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3D10E7-E23C-189A-FE5A-AADB245DF342}"/>
              </a:ext>
            </a:extLst>
          </p:cNvPr>
          <p:cNvCxnSpPr>
            <a:cxnSpLocks/>
          </p:cNvCxnSpPr>
          <p:nvPr/>
        </p:nvCxnSpPr>
        <p:spPr>
          <a:xfrm>
            <a:off x="4444309" y="3076615"/>
            <a:ext cx="575326" cy="0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6D04E3-C6D8-A450-494C-364E431FF47B}"/>
              </a:ext>
            </a:extLst>
          </p:cNvPr>
          <p:cNvCxnSpPr>
            <a:cxnSpLocks/>
          </p:cNvCxnSpPr>
          <p:nvPr/>
        </p:nvCxnSpPr>
        <p:spPr>
          <a:xfrm>
            <a:off x="4460589" y="3621030"/>
            <a:ext cx="575326" cy="0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7D3AB2-DE7E-BC38-B5F1-6B35ACBD7007}"/>
              </a:ext>
            </a:extLst>
          </p:cNvPr>
          <p:cNvCxnSpPr>
            <a:cxnSpLocks/>
          </p:cNvCxnSpPr>
          <p:nvPr/>
        </p:nvCxnSpPr>
        <p:spPr>
          <a:xfrm>
            <a:off x="4460589" y="4175069"/>
            <a:ext cx="575326" cy="0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8C9B72-F57C-9ABC-2451-60C3DBFF5F01}"/>
              </a:ext>
            </a:extLst>
          </p:cNvPr>
          <p:cNvCxnSpPr>
            <a:cxnSpLocks/>
          </p:cNvCxnSpPr>
          <p:nvPr/>
        </p:nvCxnSpPr>
        <p:spPr>
          <a:xfrm>
            <a:off x="4470338" y="4729018"/>
            <a:ext cx="575326" cy="0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FBB254-B885-7E17-7133-5E29A256C3D8}"/>
              </a:ext>
            </a:extLst>
          </p:cNvPr>
          <p:cNvCxnSpPr>
            <a:cxnSpLocks/>
          </p:cNvCxnSpPr>
          <p:nvPr/>
        </p:nvCxnSpPr>
        <p:spPr>
          <a:xfrm>
            <a:off x="2525178" y="4905451"/>
            <a:ext cx="0" cy="493235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40625BE-EC04-A25F-8C3E-A5D9FDD54639}"/>
              </a:ext>
            </a:extLst>
          </p:cNvPr>
          <p:cNvCxnSpPr>
            <a:cxnSpLocks/>
          </p:cNvCxnSpPr>
          <p:nvPr/>
        </p:nvCxnSpPr>
        <p:spPr>
          <a:xfrm>
            <a:off x="8210057" y="4951557"/>
            <a:ext cx="0" cy="493235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711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3478-EC1D-321D-C110-429B49E39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078037"/>
          </a:xfrm>
        </p:spPr>
        <p:txBody>
          <a:bodyPr anchor="ctr"/>
          <a:lstStyle/>
          <a:p>
            <a:r>
              <a:rPr lang="en-US" dirty="0"/>
              <a:t>Thank you /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7B62A7-6721-1145-F334-F30A3A9BD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285310"/>
            <a:ext cx="7588155" cy="2201090"/>
          </a:xfrm>
        </p:spPr>
        <p:txBody>
          <a:bodyPr>
            <a:normAutofit/>
          </a:bodyPr>
          <a:lstStyle/>
          <a:p>
            <a:r>
              <a:rPr lang="en-US" dirty="0"/>
              <a:t>Eric Miller</a:t>
            </a:r>
          </a:p>
          <a:p>
            <a:r>
              <a:rPr lang="en-US" dirty="0"/>
              <a:t>President, Rideau Potomac Strategy Group</a:t>
            </a:r>
          </a:p>
          <a:p>
            <a:r>
              <a:rPr lang="en-US" dirty="0"/>
              <a:t>Tel: (202) 320-6074</a:t>
            </a:r>
          </a:p>
          <a:p>
            <a:r>
              <a:rPr lang="en-US" dirty="0"/>
              <a:t>E-Mail: </a:t>
            </a:r>
            <a:r>
              <a:rPr lang="en-US" dirty="0">
                <a:hlinkClick r:id="rId2"/>
              </a:rPr>
              <a:t>eric.miller@rideaupotomac.com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5E951DC3-5C7B-D31D-2681-7B0F10A39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237" y="721882"/>
            <a:ext cx="2845526" cy="4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26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50C46-60A3-2F85-2985-F8BD2F03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4255"/>
            <a:ext cx="10741152" cy="758758"/>
          </a:xfrm>
        </p:spPr>
        <p:txBody>
          <a:bodyPr/>
          <a:lstStyle/>
          <a:p>
            <a:r>
              <a:rPr lang="en-US" dirty="0"/>
              <a:t>A Foundational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49F58-3A9E-A03E-6C5D-F80F75DF9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083013"/>
            <a:ext cx="5181600" cy="5110264"/>
          </a:xfrm>
        </p:spPr>
        <p:txBody>
          <a:bodyPr>
            <a:normAutofit/>
          </a:bodyPr>
          <a:lstStyle/>
          <a:p>
            <a:r>
              <a:rPr lang="en-US" sz="3200" i="1" dirty="0"/>
              <a:t>If it is not grown, it is mined.</a:t>
            </a:r>
          </a:p>
          <a:p>
            <a:endParaRPr lang="en-US" sz="3200" dirty="0"/>
          </a:p>
          <a:p>
            <a:r>
              <a:rPr lang="en-US" sz="3200" dirty="0"/>
              <a:t>Mining is almost as old as humanity.</a:t>
            </a:r>
          </a:p>
          <a:p>
            <a:endParaRPr lang="en-US" sz="3200" dirty="0"/>
          </a:p>
          <a:p>
            <a:r>
              <a:rPr lang="en-US" sz="3200" dirty="0"/>
              <a:t>But how we do it matters greatly!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C3844A-4A6B-D001-49F6-912A86A3F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5004" y="464648"/>
            <a:ext cx="3706116" cy="4632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9FA5D-A8E1-ACBC-9583-0B4F3FDE468A}"/>
              </a:ext>
            </a:extLst>
          </p:cNvPr>
          <p:cNvSpPr txBox="1"/>
          <p:nvPr/>
        </p:nvSpPr>
        <p:spPr>
          <a:xfrm>
            <a:off x="6965004" y="5161300"/>
            <a:ext cx="370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Celtic Sword</a:t>
            </a:r>
          </a:p>
          <a:p>
            <a:r>
              <a:rPr lang="en-US" sz="1200" dirty="0"/>
              <a:t>(Iron blade. Copper alloy hilt)</a:t>
            </a:r>
          </a:p>
          <a:p>
            <a:r>
              <a:rPr lang="en-US" sz="1200" dirty="0"/>
              <a:t>60 BCE</a:t>
            </a:r>
          </a:p>
          <a:p>
            <a:r>
              <a:rPr lang="en-US" sz="1200" dirty="0"/>
              <a:t>Image: Metropolitan Museum of Art. </a:t>
            </a:r>
          </a:p>
          <a:p>
            <a:r>
              <a:rPr lang="en-US" sz="1200" dirty="0">
                <a:hlinkClick r:id="rId3"/>
              </a:rPr>
              <a:t>https://www.metmuseum.org/art/collection/search/470298?img=1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460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iece of metal&#10;&#10;Description automatically generated">
            <a:extLst>
              <a:ext uri="{FF2B5EF4-FFF2-40B4-BE49-F238E27FC236}">
                <a16:creationId xmlns:a16="http://schemas.microsoft.com/office/drawing/2014/main" id="{85F1EB02-E02C-9DC5-F9A3-1EFCF11B6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43"/>
          <a:stretch/>
        </p:blipFill>
        <p:spPr>
          <a:xfrm>
            <a:off x="0" y="10"/>
            <a:ext cx="12191977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69A0A-07AA-9AB9-C9F8-C6C6FB7BE6A2}"/>
              </a:ext>
            </a:extLst>
          </p:cNvPr>
          <p:cNvSpPr txBox="1"/>
          <p:nvPr/>
        </p:nvSpPr>
        <p:spPr>
          <a:xfrm>
            <a:off x="3134994" y="2844225"/>
            <a:ext cx="59219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Are Critical Minerals? </a:t>
            </a:r>
          </a:p>
        </p:txBody>
      </p:sp>
    </p:spTree>
    <p:extLst>
      <p:ext uri="{BB962C8B-B14F-4D97-AF65-F5344CB8AC3E}">
        <p14:creationId xmlns:p14="http://schemas.microsoft.com/office/powerpoint/2010/main" val="309886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60FC-F39F-0720-4CFF-0BB2E135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0495"/>
            <a:ext cx="10741152" cy="635540"/>
          </a:xfrm>
        </p:spPr>
        <p:txBody>
          <a:bodyPr>
            <a:normAutofit fontScale="90000"/>
          </a:bodyPr>
          <a:lstStyle/>
          <a:p>
            <a:r>
              <a:rPr lang="en-US" dirty="0"/>
              <a:t>U.S. Critical Minerals List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18F3A89-1456-E652-A62D-47FBC37D174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9551737"/>
              </p:ext>
            </p:extLst>
          </p:nvPr>
        </p:nvGraphicFramePr>
        <p:xfrm>
          <a:off x="518809" y="1023756"/>
          <a:ext cx="5337241" cy="4810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118">
                  <a:extLst>
                    <a:ext uri="{9D8B030D-6E8A-4147-A177-3AD203B41FA5}">
                      <a16:colId xmlns:a16="http://schemas.microsoft.com/office/drawing/2014/main" val="1537334412"/>
                    </a:ext>
                  </a:extLst>
                </a:gridCol>
                <a:gridCol w="3660123">
                  <a:extLst>
                    <a:ext uri="{9D8B030D-6E8A-4147-A177-3AD203B41FA5}">
                      <a16:colId xmlns:a16="http://schemas.microsoft.com/office/drawing/2014/main" val="1044538510"/>
                    </a:ext>
                  </a:extLst>
                </a:gridCol>
              </a:tblGrid>
              <a:tr h="275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Mineral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Main Uses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3592308"/>
                  </a:ext>
                </a:extLst>
              </a:tr>
              <a:tr h="275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Aluminum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Applied in almost all sectors of the economy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7917106"/>
                  </a:ext>
                </a:extLst>
              </a:tr>
              <a:tr h="501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Antimony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Array of defense applications, lead-acid batteries and flame retardants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2922043"/>
                  </a:ext>
                </a:extLst>
              </a:tr>
              <a:tr h="275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Arsenic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Semi-conductors; hardening bullets.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6757874"/>
                  </a:ext>
                </a:extLst>
              </a:tr>
              <a:tr h="275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Barite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Hydrocarbon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3199154"/>
                  </a:ext>
                </a:extLst>
              </a:tr>
              <a:tr h="439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Beryllium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Alloying agent in aerospace and defense industries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9957473"/>
                  </a:ext>
                </a:extLst>
              </a:tr>
              <a:tr h="275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Bismuth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Cosmetics, pharmaceuticals, ammunition.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2026212"/>
                  </a:ext>
                </a:extLst>
              </a:tr>
              <a:tr h="501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Cerium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Catalytic converters, ceramics, glass, metallurgy, and polishing compounds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3261982"/>
                  </a:ext>
                </a:extLst>
              </a:tr>
              <a:tr h="501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Cesium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Night vision technology; scanners; research and development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4315742"/>
                  </a:ext>
                </a:extLst>
              </a:tr>
              <a:tr h="275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Chromium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Stainless steel; superalloys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6678160"/>
                  </a:ext>
                </a:extLst>
              </a:tr>
              <a:tr h="275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Cobalt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Rechargeable batteries and superalloys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0189926"/>
                  </a:ext>
                </a:extLst>
              </a:tr>
              <a:tr h="439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Dysprosium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Permanent magnets, data storage devices, and lasers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5650130"/>
                  </a:ext>
                </a:extLst>
              </a:tr>
              <a:tr h="501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Erbium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Fiber optics, optical amplifiers, lasers, and glass colorants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0248133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CE2D023-8EE4-99B2-CAFD-C9584C550E9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4249952"/>
              </p:ext>
            </p:extLst>
          </p:nvPr>
        </p:nvGraphicFramePr>
        <p:xfrm>
          <a:off x="6167337" y="1023756"/>
          <a:ext cx="5505854" cy="4810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0101">
                  <a:extLst>
                    <a:ext uri="{9D8B030D-6E8A-4147-A177-3AD203B41FA5}">
                      <a16:colId xmlns:a16="http://schemas.microsoft.com/office/drawing/2014/main" val="3479512037"/>
                    </a:ext>
                  </a:extLst>
                </a:gridCol>
                <a:gridCol w="3775753">
                  <a:extLst>
                    <a:ext uri="{9D8B030D-6E8A-4147-A177-3AD203B41FA5}">
                      <a16:colId xmlns:a16="http://schemas.microsoft.com/office/drawing/2014/main" val="1346942391"/>
                    </a:ext>
                  </a:extLst>
                </a:gridCol>
              </a:tblGrid>
              <a:tr h="263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Mineral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Main Uses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97848"/>
                  </a:ext>
                </a:extLst>
              </a:tr>
              <a:tr h="263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Europium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Phosphors and nuclear control rods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068810"/>
                  </a:ext>
                </a:extLst>
              </a:tr>
              <a:tr h="4802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Fluorspar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Input to the manufacture of aluminum, cement, steel, gasoline, and fluorine chemicals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5016786"/>
                  </a:ext>
                </a:extLst>
              </a:tr>
              <a:tr h="4802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Gadolinium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Medical imaging, permanent magnets, and steelmaking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7869132"/>
                  </a:ext>
                </a:extLst>
              </a:tr>
              <a:tr h="263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Gallium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Integrated circuits and optical devices like LEDs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3855430"/>
                  </a:ext>
                </a:extLst>
              </a:tr>
              <a:tr h="263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Germanium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Fiber optics and night vision applications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6513027"/>
                  </a:ext>
                </a:extLst>
              </a:tr>
              <a:tr h="263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Graphite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Lubricants, batteries, and fuel cells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8754593"/>
                  </a:ext>
                </a:extLst>
              </a:tr>
              <a:tr h="4802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Hafnium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Nuclear control rods, nickel superalloys, and high-temperature ceramics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3872193"/>
                  </a:ext>
                </a:extLst>
              </a:tr>
              <a:tr h="4206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Holmium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Permanent magnets, nuclear control rods, and lasers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8407713"/>
                  </a:ext>
                </a:extLst>
              </a:tr>
              <a:tr h="263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Indium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Liquid crystal display screens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3919957"/>
                  </a:ext>
                </a:extLst>
              </a:tr>
              <a:tr h="4802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Iridium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Coating of anodes for electrochemical processes and as a chemical catalyst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1197175"/>
                  </a:ext>
                </a:extLst>
              </a:tr>
              <a:tr h="625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Lanthanum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Produce catalysts, ceramics, glass for night vision tech, polishing compounds, metallurgy, and batteries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0988202"/>
                  </a:ext>
                </a:extLst>
              </a:tr>
              <a:tr h="263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Lithium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Rechargeable batteries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9709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28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BE11D-ABD5-7435-CE89-0A5776812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7044D-481F-BD0D-7000-DB19BF29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0495"/>
            <a:ext cx="10741152" cy="635540"/>
          </a:xfrm>
        </p:spPr>
        <p:txBody>
          <a:bodyPr>
            <a:normAutofit fontScale="90000"/>
          </a:bodyPr>
          <a:lstStyle/>
          <a:p>
            <a:r>
              <a:rPr lang="en-US" dirty="0"/>
              <a:t>U.S. Critical Minerals List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F80CC5B-BEFA-C0C1-4079-D23FEE1BD58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52061920"/>
              </p:ext>
            </p:extLst>
          </p:nvPr>
        </p:nvGraphicFramePr>
        <p:xfrm>
          <a:off x="505838" y="1031132"/>
          <a:ext cx="5298332" cy="5054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4891">
                  <a:extLst>
                    <a:ext uri="{9D8B030D-6E8A-4147-A177-3AD203B41FA5}">
                      <a16:colId xmlns:a16="http://schemas.microsoft.com/office/drawing/2014/main" val="494914885"/>
                    </a:ext>
                  </a:extLst>
                </a:gridCol>
                <a:gridCol w="3633441">
                  <a:extLst>
                    <a:ext uri="{9D8B030D-6E8A-4147-A177-3AD203B41FA5}">
                      <a16:colId xmlns:a16="http://schemas.microsoft.com/office/drawing/2014/main" val="3654159040"/>
                    </a:ext>
                  </a:extLst>
                </a:gridCol>
              </a:tblGrid>
              <a:tr h="255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Mineral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Main Uses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035589"/>
                  </a:ext>
                </a:extLst>
              </a:tr>
              <a:tr h="4663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Lutetium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Scintillators for medical imaging, electronics, and some cancer therapies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3251241"/>
                  </a:ext>
                </a:extLst>
              </a:tr>
              <a:tr h="255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Magnesium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Used as an alloy and for reducing metals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6415701"/>
                  </a:ext>
                </a:extLst>
              </a:tr>
              <a:tr h="255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Manganese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Steelmaking and batteries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7822476"/>
                  </a:ext>
                </a:extLst>
              </a:tr>
              <a:tr h="4663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Neodymium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Permanent magnets, rubber catalysts, and in medical and industrial lasers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3984662"/>
                  </a:ext>
                </a:extLst>
              </a:tr>
              <a:tr h="4663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Nickel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Stainless steel, superalloys, and rechargeable batteries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5481514"/>
                  </a:ext>
                </a:extLst>
              </a:tr>
              <a:tr h="255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Niobium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Steel and superalloys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159581"/>
                  </a:ext>
                </a:extLst>
              </a:tr>
              <a:tr h="255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Palladium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Catalytic converters and as a catalyst agent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3024005"/>
                  </a:ext>
                </a:extLst>
              </a:tr>
              <a:tr h="255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Platinum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Coatings for aerospace, catalytic converters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7074823"/>
                  </a:ext>
                </a:extLst>
              </a:tr>
              <a:tr h="4663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Praseodymium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Permanent magnets, batteries, aerospace alloys, ceramics, and colorants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2167720"/>
                  </a:ext>
                </a:extLst>
              </a:tr>
              <a:tr h="4663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Rhodium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Catalytic converters, electrical components, and as a catalyst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3078049"/>
                  </a:ext>
                </a:extLst>
              </a:tr>
              <a:tr h="255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Rubidium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Research and development in electronics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753198"/>
                  </a:ext>
                </a:extLst>
              </a:tr>
              <a:tr h="4663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Ruthenium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Catalysts, electrical contacts and chip resistors in computers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2182704"/>
                  </a:ext>
                </a:extLst>
              </a:tr>
              <a:tr h="4663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Samarium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Permanent magnets, as an absorber in nuclear reactors, and in cancer treatments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4153860"/>
                  </a:ext>
                </a:extLst>
              </a:tr>
            </a:tbl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96559004-55AF-ABAB-5C7B-15FA2085658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2998631"/>
              </p:ext>
            </p:extLst>
          </p:nvPr>
        </p:nvGraphicFramePr>
        <p:xfrm>
          <a:off x="6180305" y="1031126"/>
          <a:ext cx="5505857" cy="5054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0101">
                  <a:extLst>
                    <a:ext uri="{9D8B030D-6E8A-4147-A177-3AD203B41FA5}">
                      <a16:colId xmlns:a16="http://schemas.microsoft.com/office/drawing/2014/main" val="3902441062"/>
                    </a:ext>
                  </a:extLst>
                </a:gridCol>
                <a:gridCol w="3775756">
                  <a:extLst>
                    <a:ext uri="{9D8B030D-6E8A-4147-A177-3AD203B41FA5}">
                      <a16:colId xmlns:a16="http://schemas.microsoft.com/office/drawing/2014/main" val="1017730476"/>
                    </a:ext>
                  </a:extLst>
                </a:gridCol>
              </a:tblGrid>
              <a:tr h="270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Mineral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Main Uses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0651300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Scandium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Alloys, ceramics, and fuel cells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4247260"/>
                  </a:ext>
                </a:extLst>
              </a:tr>
              <a:tr h="492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Tantalum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Electronic components, mostly capacitors and in superalloys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2026791"/>
                  </a:ext>
                </a:extLst>
              </a:tr>
              <a:tr h="492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Tellurium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Solar cells, thermoelectric devices, and as alloying additive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0760888"/>
                  </a:ext>
                </a:extLst>
              </a:tr>
              <a:tr h="492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Terbium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Permanent magnets, fiber optics, lasers, and solid-state devices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6357773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Thulium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Various metal alloys and in lasers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4989503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Protective coatings and alloys for steel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6431233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Titanium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Fittings and attachments, alloys used in aerospace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1849771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Tungsten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Wear-resistant metals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3649360"/>
                  </a:ext>
                </a:extLst>
              </a:tr>
              <a:tr h="492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Vanadium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Alloying agent for iron and steel in aerospace and energy storage.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0624485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Ytterbium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Catalysts, scintillometers, lasers, and metallurgy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3799052"/>
                  </a:ext>
                </a:extLst>
              </a:tr>
              <a:tr h="431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Yttrium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Ceramic, catalysts, lasers, metallurgy, and phosphors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1175827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Zinc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Metallurgy to produce galvanized steel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2417290"/>
                  </a:ext>
                </a:extLst>
              </a:tr>
              <a:tr h="492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Zirconium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High-temperature ceramics and corrosion-resistant alloys.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9859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152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Content Placeholder 5" descr="A chart of different types of metals&#10;&#10;Description automatically generated">
            <a:extLst>
              <a:ext uri="{FF2B5EF4-FFF2-40B4-BE49-F238E27FC236}">
                <a16:creationId xmlns:a16="http://schemas.microsoft.com/office/drawing/2014/main" id="{D1439882-DB9B-0AAB-A5C1-0BBA3651FD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6426" b="8331"/>
          <a:stretch/>
        </p:blipFill>
        <p:spPr>
          <a:xfrm>
            <a:off x="20" y="10"/>
            <a:ext cx="772339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16C06-080D-101B-D65B-E500B129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413" y="797667"/>
            <a:ext cx="3929974" cy="16666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DOE – “Critical Materials for Energy”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DBD97-5C34-8A9C-1778-B350B601E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05345" y="3429000"/>
            <a:ext cx="3929974" cy="27513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i="1" dirty="0"/>
              <a:t>Some notable differences, including Copper and Uranium. </a:t>
            </a:r>
          </a:p>
        </p:txBody>
      </p:sp>
    </p:spTree>
    <p:extLst>
      <p:ext uri="{BB962C8B-B14F-4D97-AF65-F5344CB8AC3E}">
        <p14:creationId xmlns:p14="http://schemas.microsoft.com/office/powerpoint/2010/main" val="26270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F045-DB3B-A92A-68A1-BB235188E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26" y="232672"/>
            <a:ext cx="10653578" cy="722441"/>
          </a:xfrm>
        </p:spPr>
        <p:txBody>
          <a:bodyPr/>
          <a:lstStyle/>
          <a:p>
            <a:r>
              <a:rPr lang="en-US" dirty="0"/>
              <a:t>Select Defense 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DD18B-B038-1081-7F50-6DAE383CBD58}"/>
              </a:ext>
            </a:extLst>
          </p:cNvPr>
          <p:cNvSpPr txBox="1"/>
          <p:nvPr/>
        </p:nvSpPr>
        <p:spPr>
          <a:xfrm>
            <a:off x="297868" y="2015689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Tungsten</a:t>
            </a:r>
          </a:p>
          <a:p>
            <a:pPr algn="ctr"/>
            <a:r>
              <a:rPr lang="en-US" dirty="0"/>
              <a:t>(HIMARS)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12A61-9EF8-99DA-5B73-31C0498FBEDD}"/>
              </a:ext>
            </a:extLst>
          </p:cNvPr>
          <p:cNvSpPr txBox="1"/>
          <p:nvPr/>
        </p:nvSpPr>
        <p:spPr>
          <a:xfrm>
            <a:off x="326721" y="4150538"/>
            <a:ext cx="1226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Cobalt</a:t>
            </a:r>
          </a:p>
          <a:p>
            <a:pPr algn="ctr"/>
            <a:r>
              <a:rPr lang="en-US" dirty="0"/>
              <a:t>(Fighters)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83BDB-48C1-B5EA-49C0-6979B66F36EB}"/>
              </a:ext>
            </a:extLst>
          </p:cNvPr>
          <p:cNvSpPr txBox="1"/>
          <p:nvPr/>
        </p:nvSpPr>
        <p:spPr>
          <a:xfrm>
            <a:off x="8863751" y="2033279"/>
            <a:ext cx="2601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Neodymium</a:t>
            </a:r>
          </a:p>
          <a:p>
            <a:pPr algn="ctr"/>
            <a:r>
              <a:rPr lang="en-US" dirty="0"/>
              <a:t>(Laser Range-Finders)</a:t>
            </a:r>
          </a:p>
        </p:txBody>
      </p:sp>
      <p:pic>
        <p:nvPicPr>
          <p:cNvPr id="8" name="Picture 7" descr="A jet flying in the sky&#10;&#10;Description automatically generated">
            <a:extLst>
              <a:ext uri="{FF2B5EF4-FFF2-40B4-BE49-F238E27FC236}">
                <a16:creationId xmlns:a16="http://schemas.microsoft.com/office/drawing/2014/main" id="{F55D5A12-9399-DDA9-2E0A-A5E9FD3DC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99" y="3924607"/>
            <a:ext cx="3256330" cy="2035206"/>
          </a:xfrm>
          <a:prstGeom prst="rect">
            <a:avLst/>
          </a:prstGeom>
        </p:spPr>
      </p:pic>
      <p:pic>
        <p:nvPicPr>
          <p:cNvPr id="10" name="Picture 9" descr="A missile launch with flames and smoke&#10;&#10;Description automatically generated">
            <a:extLst>
              <a:ext uri="{FF2B5EF4-FFF2-40B4-BE49-F238E27FC236}">
                <a16:creationId xmlns:a16="http://schemas.microsoft.com/office/drawing/2014/main" id="{A81C8AEF-1CD7-EFAF-FD60-200F4FBA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531" y="1147783"/>
            <a:ext cx="3223098" cy="2417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BBDAF-0294-98C1-D92B-28484AE51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342" y="1146962"/>
            <a:ext cx="3223098" cy="2387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9DCB77-397D-E962-850D-9802C02B3496}"/>
              </a:ext>
            </a:extLst>
          </p:cNvPr>
          <p:cNvSpPr txBox="1"/>
          <p:nvPr/>
        </p:nvSpPr>
        <p:spPr>
          <a:xfrm>
            <a:off x="8863751" y="4150538"/>
            <a:ext cx="1681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Lanthanum</a:t>
            </a:r>
          </a:p>
          <a:p>
            <a:pPr algn="ctr"/>
            <a:r>
              <a:rPr lang="en-US" dirty="0"/>
              <a:t>(Night Vision)</a:t>
            </a:r>
          </a:p>
        </p:txBody>
      </p:sp>
      <p:pic>
        <p:nvPicPr>
          <p:cNvPr id="16" name="Picture 15" descr="A person in military uniform with a helmet and a helmet with red lights&#10;&#10;Description automatically generated">
            <a:extLst>
              <a:ext uri="{FF2B5EF4-FFF2-40B4-BE49-F238E27FC236}">
                <a16:creationId xmlns:a16="http://schemas.microsoft.com/office/drawing/2014/main" id="{558C9A6A-7861-7252-B62B-5C56361D5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066" y="3924607"/>
            <a:ext cx="3096726" cy="20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6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23885A-D204-5227-67A8-09DFDAE1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11" y="239950"/>
            <a:ext cx="10653578" cy="628735"/>
          </a:xfrm>
        </p:spPr>
        <p:txBody>
          <a:bodyPr>
            <a:normAutofit fontScale="90000"/>
          </a:bodyPr>
          <a:lstStyle/>
          <a:p>
            <a:r>
              <a:rPr lang="en-US" dirty="0"/>
              <a:t>Critical Minerals: A Small but Important Segment</a:t>
            </a:r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5110B194-095A-5F8B-6469-BFF20F62E7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277655"/>
              </p:ext>
            </p:extLst>
          </p:nvPr>
        </p:nvGraphicFramePr>
        <p:xfrm>
          <a:off x="830094" y="1504545"/>
          <a:ext cx="10436132" cy="433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C6C9421-A639-726B-5CA6-7C20F5429866}"/>
              </a:ext>
            </a:extLst>
          </p:cNvPr>
          <p:cNvSpPr txBox="1"/>
          <p:nvPr/>
        </p:nvSpPr>
        <p:spPr>
          <a:xfrm>
            <a:off x="8855535" y="5836596"/>
            <a:ext cx="2410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Mine 2023 Report. PWC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3948FB-76A2-2A7D-B1AE-8178EED0504B}"/>
              </a:ext>
            </a:extLst>
          </p:cNvPr>
          <p:cNvSpPr txBox="1"/>
          <p:nvPr/>
        </p:nvSpPr>
        <p:spPr>
          <a:xfrm>
            <a:off x="1497587" y="1033152"/>
            <a:ext cx="910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Top Forty Mining Companies: Share of Revenue by Commodity</a:t>
            </a:r>
          </a:p>
        </p:txBody>
      </p:sp>
    </p:spTree>
    <p:extLst>
      <p:ext uri="{BB962C8B-B14F-4D97-AF65-F5344CB8AC3E}">
        <p14:creationId xmlns:p14="http://schemas.microsoft.com/office/powerpoint/2010/main" val="3778526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3138</TotalTime>
  <Words>1584</Words>
  <Application>Microsoft Macintosh PowerPoint</Application>
  <PresentationFormat>Widescreen</PresentationFormat>
  <Paragraphs>255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Neue Haas Grotesk Text Pro</vt:lpstr>
      <vt:lpstr>Calibri Light</vt:lpstr>
      <vt:lpstr>Cambria</vt:lpstr>
      <vt:lpstr>Arial</vt:lpstr>
      <vt:lpstr>Office Theme</vt:lpstr>
      <vt:lpstr>Critical Minerals and America’s Future</vt:lpstr>
      <vt:lpstr>A Critical Issue</vt:lpstr>
      <vt:lpstr>A Foundational Activity</vt:lpstr>
      <vt:lpstr>PowerPoint Presentation</vt:lpstr>
      <vt:lpstr>U.S. Critical Minerals List</vt:lpstr>
      <vt:lpstr>U.S. Critical Minerals List</vt:lpstr>
      <vt:lpstr>DOE – “Critical Materials for Energy”</vt:lpstr>
      <vt:lpstr>Select Defense Uses</vt:lpstr>
      <vt:lpstr>Critical Minerals: A Small but Important Segment</vt:lpstr>
      <vt:lpstr>Select United States Critical Minerals Locations</vt:lpstr>
      <vt:lpstr>Key Vulnerabilities</vt:lpstr>
      <vt:lpstr>U.S. Import Dependence for Select Critical Minerals</vt:lpstr>
      <vt:lpstr>Where is America? Refining Capacity for Critical Minerals</vt:lpstr>
      <vt:lpstr>Critical Minerals Demand</vt:lpstr>
      <vt:lpstr>Recycling: All of the Above</vt:lpstr>
      <vt:lpstr>Price Declines Since 2022 Peak</vt:lpstr>
      <vt:lpstr>National Defense Stockpile: Nothing in the Bank</vt:lpstr>
      <vt:lpstr>PowerPoint Presentation</vt:lpstr>
      <vt:lpstr>Changing the Trajectory</vt:lpstr>
      <vt:lpstr>Changing the Trajectory</vt:lpstr>
      <vt:lpstr>Considerations for the States</vt:lpstr>
      <vt:lpstr>How Companies See Things</vt:lpstr>
      <vt:lpstr>Considerations for the States</vt:lpstr>
      <vt:lpstr>Interesting State Models</vt:lpstr>
      <vt:lpstr>Community Benefit Agreement (CBA) Development Process</vt:lpstr>
      <vt:lpstr>CBA in a broader Community Engagement Strategy</vt:lpstr>
      <vt:lpstr>Thank you /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Upcoming Forums</dc:title>
  <dc:creator>Microsoft Office User</dc:creator>
  <cp:lastModifiedBy>Michael Peterson</cp:lastModifiedBy>
  <cp:revision>70</cp:revision>
  <dcterms:created xsi:type="dcterms:W3CDTF">2019-07-10T09:35:07Z</dcterms:created>
  <dcterms:modified xsi:type="dcterms:W3CDTF">2024-10-10T18:20:05Z</dcterms:modified>
</cp:coreProperties>
</file>