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Lst>
  <p:notesMasterIdLst>
    <p:notesMasterId r:id="rId33"/>
  </p:notesMasterIdLst>
  <p:sldIdLst>
    <p:sldId id="259" r:id="rId6"/>
    <p:sldId id="1375" r:id="rId7"/>
    <p:sldId id="1385" r:id="rId8"/>
    <p:sldId id="1376" r:id="rId9"/>
    <p:sldId id="315" r:id="rId10"/>
    <p:sldId id="282" r:id="rId11"/>
    <p:sldId id="1364" r:id="rId12"/>
    <p:sldId id="1446" r:id="rId13"/>
    <p:sldId id="1367" r:id="rId14"/>
    <p:sldId id="281" r:id="rId15"/>
    <p:sldId id="269" r:id="rId16"/>
    <p:sldId id="1386" r:id="rId17"/>
    <p:sldId id="1234" r:id="rId18"/>
    <p:sldId id="1239" r:id="rId19"/>
    <p:sldId id="1445" r:id="rId20"/>
    <p:sldId id="1231" r:id="rId21"/>
    <p:sldId id="1201" r:id="rId22"/>
    <p:sldId id="1221" r:id="rId23"/>
    <p:sldId id="314" r:id="rId24"/>
    <p:sldId id="1387" r:id="rId25"/>
    <p:sldId id="319" r:id="rId26"/>
    <p:sldId id="1372" r:id="rId27"/>
    <p:sldId id="383" r:id="rId28"/>
    <p:sldId id="340" r:id="rId29"/>
    <p:sldId id="1380" r:id="rId30"/>
    <p:sldId id="1382" r:id="rId31"/>
    <p:sldId id="34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te revenue and spending" id="{C339D986-5006-4316-93A6-BF4FBB2B19DF}">
          <p14:sldIdLst>
            <p14:sldId id="259"/>
            <p14:sldId id="1375"/>
            <p14:sldId id="1385"/>
            <p14:sldId id="1376"/>
            <p14:sldId id="315"/>
            <p14:sldId id="282"/>
            <p14:sldId id="1364"/>
            <p14:sldId id="1446"/>
            <p14:sldId id="1367"/>
          </p14:sldIdLst>
        </p14:section>
        <p14:section name="Federal context and crosswinds" id="{7114D7EC-D467-4CB5-8653-C28BC5E8159E}">
          <p14:sldIdLst>
            <p14:sldId id="281"/>
            <p14:sldId id="269"/>
            <p14:sldId id="1386"/>
            <p14:sldId id="1234"/>
            <p14:sldId id="1239"/>
            <p14:sldId id="1445"/>
            <p14:sldId id="1231"/>
            <p14:sldId id="1201"/>
            <p14:sldId id="1221"/>
          </p14:sldIdLst>
        </p14:section>
        <p14:section name="Policy tools" id="{BC9E336B-DE05-4719-8F9D-BC864715D526}">
          <p14:sldIdLst>
            <p14:sldId id="314"/>
            <p14:sldId id="1387"/>
            <p14:sldId id="319"/>
            <p14:sldId id="1372"/>
            <p14:sldId id="383"/>
            <p14:sldId id="340"/>
            <p14:sldId id="1380"/>
            <p14:sldId id="1382"/>
            <p14:sldId id="34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6E3D04-F746-2A5F-26AD-D9E6B3CC5AED}" name="Margot Hoagland" initials="MH" userId="S::mhoagland@pewtrusts.org::ae5fe8c1-a51f-48ba-b257-887bad41f2a9" providerId="AD"/>
  <p188:author id="{68397135-05BF-9660-4866-779E293DB57A}" name="Jeff Chapman" initials="JC" userId="S::jchapman@pewtrusts.org::e66d766c-ca2b-423e-8693-a397a2b88e1a" providerId="AD"/>
  <p188:author id="{2A774C37-8B4D-81B4-B79E-FDEC96F98A54}" name="Angela Oh" initials="AO" userId="S::aoh@pewtrusts.org::6245ccc8-6b72-47c2-ac86-b8095b31f42f" providerId="AD"/>
  <p188:author id="{EA0B4779-D69A-9258-5892-21AD128DFCDF}" name="Mary Murphy" initials="MM" userId="S::mmurphy@pewtrusts.org::66089264-8fc2-46f8-a854-3fab27a453fd" providerId="AD"/>
  <p188:author id="{416A9A87-CA79-5D01-C36B-F487035337D5}" name="Josh Goodman" initials="JG" userId="S::jgoodman@pewtrusts.org::4ede000e-ef4f-4f6a-a5b1-b06a9c03a4ab" providerId="AD"/>
  <p188:author id="{DE8197B4-7E2F-1901-07D4-18D7D8CA2FBC}" name="Page Forrest" initials="PF" userId="S::pforrest@pewtrusts.org::f55b5c6b-ce65-4a02-9ef3-770193d177ab" providerId="AD"/>
  <p188:author id="{5DA6E4B6-5C92-D3E2-1F8E-A08D97221F9E}" name="Melissa Maynard" initials="MM" userId="S::mmaynard@pewtrusts.org::db447e00-1e42-438b-b3a0-5d5f81230a16" providerId="AD"/>
  <p188:author id="{F5E932D1-D282-7449-922C-7129526E3D3F}" name="Riley Judd" initials="RJ" userId="S::rjudd@pewtrusts.org::6b8a728a-e2fb-4dfc-9c6c-7b3ec16a782d" providerId="AD"/>
  <p188:author id="{7D4567F1-8C9B-8C19-52ED-CCA5BBCEB4A7}" name="Justin Theal" initials="JT" userId="S::jtheal@pewtrusts.org::eea4592b-54f8-4771-ac57-a91065b8443c" providerId="AD"/>
  <p188:author id="{B12C93F7-116A-D568-EE7B-0F844A9F6A7D}" name="Rebecca Thiess" initials="RT" userId="S::rthiess@pewtrusts.org::017485e0-b8ae-4ac6-99fc-90529ecec6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6EC3"/>
    <a:srgbClr val="5AC7BE"/>
    <a:srgbClr val="FF7F49"/>
    <a:srgbClr val="D85555"/>
    <a:srgbClr val="6D99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853E4-A26C-C544-91DE-9E9EE076A394}" v="14" dt="2025-09-06T20:29:28.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Gross" userId="83841ae3-a4e3-40f1-83b8-c98d3a2cbfab" providerId="ADAL" clId="{66835984-44DE-5E09-B39B-D72037EC41F4}"/>
    <pc:docChg chg="undo custSel addSld delSld modSld sldOrd modSection">
      <pc:chgData name="Matt Gross" userId="83841ae3-a4e3-40f1-83b8-c98d3a2cbfab" providerId="ADAL" clId="{66835984-44DE-5E09-B39B-D72037EC41F4}" dt="2025-09-06T20:29:33.099" v="147"/>
      <pc:docMkLst>
        <pc:docMk/>
      </pc:docMkLst>
      <pc:sldChg chg="ord">
        <pc:chgData name="Matt Gross" userId="83841ae3-a4e3-40f1-83b8-c98d3a2cbfab" providerId="ADAL" clId="{66835984-44DE-5E09-B39B-D72037EC41F4}" dt="2025-09-06T16:26:50.768" v="4" actId="20578"/>
        <pc:sldMkLst>
          <pc:docMk/>
          <pc:sldMk cId="1819232392" sldId="259"/>
        </pc:sldMkLst>
      </pc:sldChg>
      <pc:sldChg chg="modSp add del mod setBg">
        <pc:chgData name="Matt Gross" userId="83841ae3-a4e3-40f1-83b8-c98d3a2cbfab" providerId="ADAL" clId="{66835984-44DE-5E09-B39B-D72037EC41F4}" dt="2025-09-06T20:29:33.099" v="147"/>
        <pc:sldMkLst>
          <pc:docMk/>
          <pc:sldMk cId="3940096518" sldId="268"/>
        </pc:sldMkLst>
        <pc:spChg chg="mod">
          <ac:chgData name="Matt Gross" userId="83841ae3-a4e3-40f1-83b8-c98d3a2cbfab" providerId="ADAL" clId="{66835984-44DE-5E09-B39B-D72037EC41F4}" dt="2025-09-06T20:29:33.099" v="147"/>
          <ac:spMkLst>
            <pc:docMk/>
            <pc:sldMk cId="3940096518" sldId="268"/>
            <ac:spMk id="4" creationId="{D27FCD96-A3D6-7EC2-A66E-EBD84F767288}"/>
          </ac:spMkLst>
        </pc:spChg>
      </pc:sldChg>
      <pc:sldChg chg="add del">
        <pc:chgData name="Matt Gross" userId="83841ae3-a4e3-40f1-83b8-c98d3a2cbfab" providerId="ADAL" clId="{66835984-44DE-5E09-B39B-D72037EC41F4}" dt="2025-09-06T16:26:36.880" v="2"/>
        <pc:sldMkLst>
          <pc:docMk/>
          <pc:sldMk cId="433228717" sldId="271"/>
        </pc:sldMkLst>
      </pc:sldChg>
      <pc:sldChg chg="add del">
        <pc:chgData name="Matt Gross" userId="83841ae3-a4e3-40f1-83b8-c98d3a2cbfab" providerId="ADAL" clId="{66835984-44DE-5E09-B39B-D72037EC41F4}" dt="2025-09-06T16:26:36.880" v="2"/>
        <pc:sldMkLst>
          <pc:docMk/>
          <pc:sldMk cId="1965918559" sldId="297"/>
        </pc:sldMkLst>
      </pc:sldChg>
      <pc:sldChg chg="add del">
        <pc:chgData name="Matt Gross" userId="83841ae3-a4e3-40f1-83b8-c98d3a2cbfab" providerId="ADAL" clId="{66835984-44DE-5E09-B39B-D72037EC41F4}" dt="2025-09-06T16:26:36.880" v="2"/>
        <pc:sldMkLst>
          <pc:docMk/>
          <pc:sldMk cId="511892413" sldId="429"/>
        </pc:sldMkLst>
      </pc:sldChg>
      <pc:sldChg chg="add del setBg">
        <pc:chgData name="Matt Gross" userId="83841ae3-a4e3-40f1-83b8-c98d3a2cbfab" providerId="ADAL" clId="{66835984-44DE-5E09-B39B-D72037EC41F4}" dt="2025-09-06T16:26:36.880" v="2"/>
        <pc:sldMkLst>
          <pc:docMk/>
          <pc:sldMk cId="3974734171" sldId="430"/>
        </pc:sldMkLst>
      </pc:sldChg>
      <pc:sldChg chg="add">
        <pc:chgData name="Matt Gross" userId="83841ae3-a4e3-40f1-83b8-c98d3a2cbfab" providerId="ADAL" clId="{66835984-44DE-5E09-B39B-D72037EC41F4}" dt="2025-09-06T16:36:51.964" v="132"/>
        <pc:sldMkLst>
          <pc:docMk/>
          <pc:sldMk cId="824492568" sldId="1447"/>
        </pc:sldMkLst>
      </pc:sldChg>
      <pc:sldChg chg="addSp modSp new ord modAnim">
        <pc:chgData name="Matt Gross" userId="83841ae3-a4e3-40f1-83b8-c98d3a2cbfab" providerId="ADAL" clId="{66835984-44DE-5E09-B39B-D72037EC41F4}" dt="2025-09-06T16:38:27.863" v="138" actId="20578"/>
        <pc:sldMkLst>
          <pc:docMk/>
          <pc:sldMk cId="3302103170" sldId="1448"/>
        </pc:sldMkLst>
        <pc:picChg chg="add mod">
          <ac:chgData name="Matt Gross" userId="83841ae3-a4e3-40f1-83b8-c98d3a2cbfab" providerId="ADAL" clId="{66835984-44DE-5E09-B39B-D72037EC41F4}" dt="2025-09-06T16:37:35.226" v="134"/>
          <ac:picMkLst>
            <pc:docMk/>
            <pc:sldMk cId="3302103170" sldId="1448"/>
            <ac:picMk id="2" creationId="{AEC47A33-C5C3-1D64-6BFB-6FBCF527439C}"/>
          </ac:picMkLst>
        </pc:picChg>
      </pc:sldChg>
      <pc:sldChg chg="add del ord">
        <pc:chgData name="Matt Gross" userId="83841ae3-a4e3-40f1-83b8-c98d3a2cbfab" providerId="ADAL" clId="{66835984-44DE-5E09-B39B-D72037EC41F4}" dt="2025-09-06T18:18:27.246" v="145" actId="2696"/>
        <pc:sldMkLst>
          <pc:docMk/>
          <pc:sldMk cId="3967079380" sldId="1449"/>
        </pc:sldMkLst>
      </pc:sldChg>
      <pc:sldChg chg="add del">
        <pc:chgData name="Matt Gross" userId="83841ae3-a4e3-40f1-83b8-c98d3a2cbfab" providerId="ADAL" clId="{66835984-44DE-5E09-B39B-D72037EC41F4}" dt="2025-09-06T18:18:24.715" v="142" actId="2696"/>
        <pc:sldMkLst>
          <pc:docMk/>
          <pc:sldMk cId="3897745124" sldId="1450"/>
        </pc:sldMkLst>
      </pc:sldChg>
      <pc:sldChg chg="add del setBg">
        <pc:chgData name="Matt Gross" userId="83841ae3-a4e3-40f1-83b8-c98d3a2cbfab" providerId="ADAL" clId="{66835984-44DE-5E09-B39B-D72037EC41F4}" dt="2025-09-06T18:18:24.730" v="144" actId="2696"/>
        <pc:sldMkLst>
          <pc:docMk/>
          <pc:sldMk cId="4069043837" sldId="1451"/>
        </pc:sldMkLst>
      </pc:sldChg>
      <pc:sldChg chg="add del setBg">
        <pc:chgData name="Matt Gross" userId="83841ae3-a4e3-40f1-83b8-c98d3a2cbfab" providerId="ADAL" clId="{66835984-44DE-5E09-B39B-D72037EC41F4}" dt="2025-09-06T18:18:24.726" v="143" actId="2696"/>
        <pc:sldMkLst>
          <pc:docMk/>
          <pc:sldMk cId="2026517272" sldId="1452"/>
        </pc:sldMkLst>
      </pc:sldChg>
      <pc:sldChg chg="add">
        <pc:chgData name="Matt Gross" userId="83841ae3-a4e3-40f1-83b8-c98d3a2cbfab" providerId="ADAL" clId="{66835984-44DE-5E09-B39B-D72037EC41F4}" dt="2025-09-06T18:14:18.324" v="140" actId="2890"/>
        <pc:sldMkLst>
          <pc:docMk/>
          <pc:sldMk cId="884864038" sldId="145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ln w="31750"/>
          </c:spPr>
          <c:dPt>
            <c:idx val="0"/>
            <c:bubble3D val="0"/>
            <c:spPr>
              <a:solidFill>
                <a:srgbClr val="2A6EC3"/>
              </a:solidFill>
              <a:ln w="31750">
                <a:solidFill>
                  <a:schemeClr val="lt1"/>
                </a:solidFill>
              </a:ln>
              <a:effectLst/>
            </c:spPr>
            <c:extLst>
              <c:ext xmlns:c16="http://schemas.microsoft.com/office/drawing/2014/chart" uri="{C3380CC4-5D6E-409C-BE32-E72D297353CC}">
                <c16:uniqueId val="{00000001-D9D1-4EAF-B325-483A328CEDAF}"/>
              </c:ext>
            </c:extLst>
          </c:dPt>
          <c:dPt>
            <c:idx val="1"/>
            <c:bubble3D val="0"/>
            <c:spPr>
              <a:solidFill>
                <a:srgbClr val="5AC7BE"/>
              </a:solidFill>
              <a:ln w="31750">
                <a:solidFill>
                  <a:schemeClr val="lt1"/>
                </a:solidFill>
              </a:ln>
              <a:effectLst/>
            </c:spPr>
            <c:extLst>
              <c:ext xmlns:c16="http://schemas.microsoft.com/office/drawing/2014/chart" uri="{C3380CC4-5D6E-409C-BE32-E72D297353CC}">
                <c16:uniqueId val="{00000003-D9D1-4EAF-B325-483A328CEDAF}"/>
              </c:ext>
            </c:extLst>
          </c:dPt>
          <c:dPt>
            <c:idx val="2"/>
            <c:bubble3D val="0"/>
            <c:spPr>
              <a:solidFill>
                <a:srgbClr val="FF7F49"/>
              </a:solidFill>
              <a:ln w="31750">
                <a:solidFill>
                  <a:schemeClr val="lt1"/>
                </a:solidFill>
              </a:ln>
              <a:effectLst/>
            </c:spPr>
            <c:extLst>
              <c:ext xmlns:c16="http://schemas.microsoft.com/office/drawing/2014/chart" uri="{C3380CC4-5D6E-409C-BE32-E72D297353CC}">
                <c16:uniqueId val="{00000005-D9D1-4EAF-B325-483A328CEDAF}"/>
              </c:ext>
            </c:extLst>
          </c:dPt>
          <c:dPt>
            <c:idx val="3"/>
            <c:bubble3D val="0"/>
            <c:spPr>
              <a:solidFill>
                <a:srgbClr val="D85555"/>
              </a:solidFill>
              <a:ln w="31750">
                <a:solidFill>
                  <a:schemeClr val="lt1"/>
                </a:solidFill>
              </a:ln>
              <a:effectLst/>
            </c:spPr>
            <c:extLst>
              <c:ext xmlns:c16="http://schemas.microsoft.com/office/drawing/2014/chart" uri="{C3380CC4-5D6E-409C-BE32-E72D297353CC}">
                <c16:uniqueId val="{00000007-D9D1-4EAF-B325-483A328CEDAF}"/>
              </c:ext>
            </c:extLst>
          </c:dPt>
          <c:dPt>
            <c:idx val="4"/>
            <c:bubble3D val="0"/>
            <c:spPr>
              <a:solidFill>
                <a:srgbClr val="6D9953"/>
              </a:solidFill>
              <a:ln w="31750">
                <a:solidFill>
                  <a:schemeClr val="lt1"/>
                </a:solidFill>
              </a:ln>
              <a:effectLst/>
            </c:spPr>
            <c:extLst>
              <c:ext xmlns:c16="http://schemas.microsoft.com/office/drawing/2014/chart" uri="{C3380CC4-5D6E-409C-BE32-E72D297353CC}">
                <c16:uniqueId val="{00000009-D9D1-4EAF-B325-483A328CEDAF}"/>
              </c:ext>
            </c:extLst>
          </c:dPt>
          <c:dLbls>
            <c:dLbl>
              <c:idx val="0"/>
              <c:layout>
                <c:manualLayout>
                  <c:x val="-1.4510779436152494E-2"/>
                  <c:y val="2.415458937198067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D1-4EAF-B325-483A328CEDAF}"/>
                </c:ext>
              </c:extLst>
            </c:dLbl>
            <c:dLbl>
              <c:idx val="1"/>
              <c:layout>
                <c:manualLayout>
                  <c:x val="1.5321195857980439E-2"/>
                  <c:y val="-1.1070725572191298E-1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947650200441362"/>
                      <c:h val="0.37248373844573779"/>
                    </c:manualLayout>
                  </c15:layout>
                </c:ext>
                <c:ext xmlns:c16="http://schemas.microsoft.com/office/drawing/2014/chart" uri="{C3380CC4-5D6E-409C-BE32-E72D297353CC}">
                  <c16:uniqueId val="{00000003-D9D1-4EAF-B325-483A328CEDAF}"/>
                </c:ext>
              </c:extLst>
            </c:dLbl>
            <c:dLbl>
              <c:idx val="2"/>
              <c:layout>
                <c:manualLayout>
                  <c:x val="1.8656798030843139E-2"/>
                  <c:y val="-0.1086954144318916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5430895895114713"/>
                      <c:h val="0.22706401634521745"/>
                    </c:manualLayout>
                  </c15:layout>
                </c:ext>
                <c:ext xmlns:c16="http://schemas.microsoft.com/office/drawing/2014/chart" uri="{C3380CC4-5D6E-409C-BE32-E72D297353CC}">
                  <c16:uniqueId val="{00000005-D9D1-4EAF-B325-483A328CEDAF}"/>
                </c:ext>
              </c:extLst>
            </c:dLbl>
            <c:dLbl>
              <c:idx val="3"/>
              <c:layout>
                <c:manualLayout>
                  <c:x val="2.9021558872305123E-2"/>
                  <c:y val="4.227053140096618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704906092294887"/>
                      <c:h val="0.29977378297845297"/>
                    </c:manualLayout>
                  </c15:layout>
                </c:ext>
                <c:ext xmlns:c16="http://schemas.microsoft.com/office/drawing/2014/chart" uri="{C3380CC4-5D6E-409C-BE32-E72D297353CC}">
                  <c16:uniqueId val="{00000007-D9D1-4EAF-B325-483A328CEDAF}"/>
                </c:ext>
              </c:extLst>
            </c:dLbl>
            <c:dLbl>
              <c:idx val="4"/>
              <c:layout>
                <c:manualLayout>
                  <c:x val="1.0364842454394693E-2"/>
                  <c:y val="3.62318840579710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D1-4EAF-B325-483A328CEDAF}"/>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Lato" panose="020F0502020204030203" pitchFamily="34" charset="0"/>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Work requirements</c:v>
                </c:pt>
                <c:pt idx="1">
                  <c:v>Un-streamlining eligibility and enrollment</c:v>
                </c:pt>
                <c:pt idx="2">
                  <c:v>Limits on provider taxes</c:v>
                </c:pt>
                <c:pt idx="3">
                  <c:v>Limits on state directed payments</c:v>
                </c:pt>
                <c:pt idx="4">
                  <c:v>Other</c:v>
                </c:pt>
              </c:strCache>
            </c:strRef>
          </c:cat>
          <c:val>
            <c:numRef>
              <c:f>Sheet1!$B$2:$B$6</c:f>
              <c:numCache>
                <c:formatCode>#,##0</c:formatCode>
                <c:ptCount val="5"/>
                <c:pt idx="0">
                  <c:v>-325.76</c:v>
                </c:pt>
                <c:pt idx="1">
                  <c:v>-229.501</c:v>
                </c:pt>
                <c:pt idx="2">
                  <c:v>-191.13300000000001</c:v>
                </c:pt>
                <c:pt idx="3">
                  <c:v>-149.42400000000001</c:v>
                </c:pt>
                <c:pt idx="4">
                  <c:v>-139.15199999999999</c:v>
                </c:pt>
              </c:numCache>
            </c:numRef>
          </c:val>
          <c:extLst>
            <c:ext xmlns:c16="http://schemas.microsoft.com/office/drawing/2014/chart" uri="{C3380CC4-5D6E-409C-BE32-E72D297353CC}">
              <c16:uniqueId val="{0000000A-D9D1-4EAF-B325-483A328CEDA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ln w="31750"/>
          </c:spPr>
          <c:dPt>
            <c:idx val="0"/>
            <c:bubble3D val="0"/>
            <c:spPr>
              <a:solidFill>
                <a:srgbClr val="2A6EC3"/>
              </a:solidFill>
              <a:ln w="31750">
                <a:solidFill>
                  <a:schemeClr val="lt1"/>
                </a:solidFill>
              </a:ln>
              <a:effectLst/>
            </c:spPr>
            <c:extLst>
              <c:ext xmlns:c16="http://schemas.microsoft.com/office/drawing/2014/chart" uri="{C3380CC4-5D6E-409C-BE32-E72D297353CC}">
                <c16:uniqueId val="{00000001-7ABD-4D8A-8B85-2B69E89F712D}"/>
              </c:ext>
            </c:extLst>
          </c:dPt>
          <c:dPt>
            <c:idx val="1"/>
            <c:bubble3D val="0"/>
            <c:spPr>
              <a:solidFill>
                <a:srgbClr val="5AC7BE"/>
              </a:solidFill>
              <a:ln w="31750">
                <a:solidFill>
                  <a:schemeClr val="lt1"/>
                </a:solidFill>
              </a:ln>
              <a:effectLst/>
            </c:spPr>
            <c:extLst>
              <c:ext xmlns:c16="http://schemas.microsoft.com/office/drawing/2014/chart" uri="{C3380CC4-5D6E-409C-BE32-E72D297353CC}">
                <c16:uniqueId val="{00000003-7ABD-4D8A-8B85-2B69E89F712D}"/>
              </c:ext>
            </c:extLst>
          </c:dPt>
          <c:dPt>
            <c:idx val="2"/>
            <c:bubble3D val="0"/>
            <c:spPr>
              <a:solidFill>
                <a:srgbClr val="FF7F49"/>
              </a:solidFill>
              <a:ln w="31750">
                <a:solidFill>
                  <a:schemeClr val="lt1"/>
                </a:solidFill>
              </a:ln>
              <a:effectLst/>
            </c:spPr>
            <c:extLst>
              <c:ext xmlns:c16="http://schemas.microsoft.com/office/drawing/2014/chart" uri="{C3380CC4-5D6E-409C-BE32-E72D297353CC}">
                <c16:uniqueId val="{00000005-7ABD-4D8A-8B85-2B69E89F712D}"/>
              </c:ext>
            </c:extLst>
          </c:dPt>
          <c:dPt>
            <c:idx val="3"/>
            <c:bubble3D val="0"/>
            <c:spPr>
              <a:solidFill>
                <a:srgbClr val="D85555"/>
              </a:solidFill>
              <a:ln w="31750">
                <a:solidFill>
                  <a:schemeClr val="lt1"/>
                </a:solidFill>
              </a:ln>
              <a:effectLst/>
            </c:spPr>
            <c:extLst>
              <c:ext xmlns:c16="http://schemas.microsoft.com/office/drawing/2014/chart" uri="{C3380CC4-5D6E-409C-BE32-E72D297353CC}">
                <c16:uniqueId val="{00000007-7ABD-4D8A-8B85-2B69E89F712D}"/>
              </c:ext>
            </c:extLst>
          </c:dPt>
          <c:dLbls>
            <c:dLbl>
              <c:idx val="0"/>
              <c:layout>
                <c:manualLayout>
                  <c:x val="4.1459369817578775E-3"/>
                  <c:y val="-3.96825396825396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BD-4D8A-8B85-2B69E89F712D}"/>
                </c:ext>
              </c:extLst>
            </c:dLbl>
            <c:dLbl>
              <c:idx val="1"/>
              <c:layout>
                <c:manualLayout>
                  <c:x val="2.3507870751230703E-2"/>
                  <c:y val="-0.1091082364704411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329938608813279"/>
                      <c:h val="0.3724837841063724"/>
                    </c:manualLayout>
                  </c15:layout>
                </c:ext>
                <c:ext xmlns:c16="http://schemas.microsoft.com/office/drawing/2014/chart" uri="{C3380CC4-5D6E-409C-BE32-E72D297353CC}">
                  <c16:uniqueId val="{00000003-7ABD-4D8A-8B85-2B69E89F712D}"/>
                </c:ext>
              </c:extLst>
            </c:dLbl>
            <c:dLbl>
              <c:idx val="2"/>
              <c:layout>
                <c:manualLayout>
                  <c:x val="-3.5286983716587665E-3"/>
                  <c:y val="7.309919593384160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5430895895114713"/>
                      <c:h val="0.22706401634521745"/>
                    </c:manualLayout>
                  </c15:layout>
                </c:ext>
                <c:ext xmlns:c16="http://schemas.microsoft.com/office/drawing/2014/chart" uri="{C3380CC4-5D6E-409C-BE32-E72D297353CC}">
                  <c16:uniqueId val="{00000005-7ABD-4D8A-8B85-2B69E89F712D}"/>
                </c:ext>
              </c:extLst>
            </c:dLbl>
            <c:dLbl>
              <c:idx val="3"/>
              <c:layout>
                <c:manualLayout>
                  <c:x val="-6.6658015695799225E-2"/>
                  <c:y val="3.705239970003748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704906092294887"/>
                      <c:h val="0.29977378297845297"/>
                    </c:manualLayout>
                  </c15:layout>
                </c:ext>
                <c:ext xmlns:c16="http://schemas.microsoft.com/office/drawing/2014/chart" uri="{C3380CC4-5D6E-409C-BE32-E72D297353CC}">
                  <c16:uniqueId val="{00000007-7ABD-4D8A-8B85-2B69E89F712D}"/>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Lato" panose="020F0502020204030203" pitchFamily="34" charset="0"/>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Work requirements</c:v>
                </c:pt>
                <c:pt idx="1">
                  <c:v>Cost shift to states</c:v>
                </c:pt>
                <c:pt idx="2">
                  <c:v>Re-evaluation of Thrifty Food Plan</c:v>
                </c:pt>
                <c:pt idx="3">
                  <c:v>Other</c:v>
                </c:pt>
              </c:strCache>
            </c:strRef>
          </c:cat>
          <c:val>
            <c:numRef>
              <c:f>Sheet1!$B$2:$B$5</c:f>
              <c:numCache>
                <c:formatCode>#,##0</c:formatCode>
                <c:ptCount val="4"/>
                <c:pt idx="0">
                  <c:v>-68.599999999999994</c:v>
                </c:pt>
                <c:pt idx="1">
                  <c:v>-64.7</c:v>
                </c:pt>
                <c:pt idx="2">
                  <c:v>-37.299999999999997</c:v>
                </c:pt>
                <c:pt idx="3">
                  <c:v>-15.34</c:v>
                </c:pt>
              </c:numCache>
            </c:numRef>
          </c:val>
          <c:extLst>
            <c:ext xmlns:c16="http://schemas.microsoft.com/office/drawing/2014/chart" uri="{C3380CC4-5D6E-409C-BE32-E72D297353CC}">
              <c16:uniqueId val="{00000008-7ABD-4D8A-8B85-2B69E89F712D}"/>
            </c:ext>
          </c:extLst>
        </c:ser>
        <c:dLbls>
          <c:showLegendKey val="0"/>
          <c:showVal val="0"/>
          <c:showCatName val="0"/>
          <c:showSerName val="0"/>
          <c:showPercent val="0"/>
          <c:showBubbleSize val="0"/>
          <c:showLeaderLines val="0"/>
        </c:dLbls>
        <c:firstSliceAng val="4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58322-6F37-403B-A8C0-5312AC206D8E}"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04306068-6785-4977-97C0-B71C87D612CA}">
      <dgm:prSet custT="1"/>
      <dgm:spPr>
        <a:noFill/>
        <a:ln w="57150">
          <a:solidFill>
            <a:srgbClr val="0070C0"/>
          </a:solidFill>
        </a:ln>
      </dgm:spPr>
      <dgm:t>
        <a:bodyPr/>
        <a:lstStyle/>
        <a:p>
          <a:r>
            <a:rPr lang="en-US" sz="2000" b="1">
              <a:solidFill>
                <a:schemeClr val="tx1"/>
              </a:solidFill>
            </a:rPr>
            <a:t>Structural Balance</a:t>
          </a:r>
        </a:p>
        <a:p>
          <a:r>
            <a:rPr lang="en-US" sz="1400" i="1">
              <a:solidFill>
                <a:schemeClr val="tx1"/>
              </a:solidFill>
            </a:rPr>
            <a:t>Do resources and spending needs align over time? </a:t>
          </a:r>
          <a:endParaRPr lang="en-US" sz="1400">
            <a:solidFill>
              <a:schemeClr val="tx1"/>
            </a:solidFill>
          </a:endParaRPr>
        </a:p>
      </dgm:t>
    </dgm:pt>
    <dgm:pt modelId="{54BDD3C7-51C7-40CA-B92E-CA162F22C03C}" type="parTrans" cxnId="{18FA7701-F842-420C-ADEA-55723DC76976}">
      <dgm:prSet/>
      <dgm:spPr/>
      <dgm:t>
        <a:bodyPr/>
        <a:lstStyle/>
        <a:p>
          <a:endParaRPr lang="en-US">
            <a:solidFill>
              <a:schemeClr val="tx1"/>
            </a:solidFill>
          </a:endParaRPr>
        </a:p>
      </dgm:t>
    </dgm:pt>
    <dgm:pt modelId="{A30D7D54-3248-4798-B3A6-55A5E41B9E57}" type="sibTrans" cxnId="{18FA7701-F842-420C-ADEA-55723DC76976}">
      <dgm:prSet/>
      <dgm:spPr/>
      <dgm:t>
        <a:bodyPr/>
        <a:lstStyle/>
        <a:p>
          <a:endParaRPr lang="en-US">
            <a:solidFill>
              <a:schemeClr val="tx1"/>
            </a:solidFill>
          </a:endParaRPr>
        </a:p>
      </dgm:t>
    </dgm:pt>
    <dgm:pt modelId="{775BDC3A-5FDB-478E-B3C5-6F7BBF50421D}">
      <dgm:prSet custT="1"/>
      <dgm:spPr>
        <a:noFill/>
        <a:ln w="57150">
          <a:solidFill>
            <a:srgbClr val="0070C0"/>
          </a:solidFill>
        </a:ln>
      </dgm:spPr>
      <dgm:t>
        <a:bodyPr/>
        <a:lstStyle/>
        <a:p>
          <a:r>
            <a:rPr lang="en-US" sz="2000" b="1">
              <a:solidFill>
                <a:schemeClr val="tx1"/>
              </a:solidFill>
            </a:rPr>
            <a:t>Downturns and short-term shocks</a:t>
          </a:r>
        </a:p>
        <a:p>
          <a:r>
            <a:rPr lang="en-US" sz="1400" i="1" baseline="0">
              <a:solidFill>
                <a:schemeClr val="tx1"/>
              </a:solidFill>
            </a:rPr>
            <a:t>Have known risks—including recessions, state-specific risks—been appropriately evaluated?</a:t>
          </a:r>
          <a:endParaRPr lang="en-US" sz="1400">
            <a:solidFill>
              <a:schemeClr val="tx1"/>
            </a:solidFill>
          </a:endParaRPr>
        </a:p>
      </dgm:t>
    </dgm:pt>
    <dgm:pt modelId="{32CB0490-94F7-4FEE-BA04-8F0AE9602755}" type="parTrans" cxnId="{51D9944A-F583-44F4-B12F-A30E3E00AE22}">
      <dgm:prSet/>
      <dgm:spPr/>
      <dgm:t>
        <a:bodyPr/>
        <a:lstStyle/>
        <a:p>
          <a:endParaRPr lang="en-US">
            <a:solidFill>
              <a:schemeClr val="tx1"/>
            </a:solidFill>
          </a:endParaRPr>
        </a:p>
      </dgm:t>
    </dgm:pt>
    <dgm:pt modelId="{FA77F57D-AE6A-4709-9C45-8556569DBC25}" type="sibTrans" cxnId="{51D9944A-F583-44F4-B12F-A30E3E00AE22}">
      <dgm:prSet/>
      <dgm:spPr/>
      <dgm:t>
        <a:bodyPr/>
        <a:lstStyle/>
        <a:p>
          <a:endParaRPr lang="en-US">
            <a:solidFill>
              <a:schemeClr val="tx1"/>
            </a:solidFill>
          </a:endParaRPr>
        </a:p>
      </dgm:t>
    </dgm:pt>
    <dgm:pt modelId="{77B07C08-C26E-4783-ACE5-65F3B8570AB0}">
      <dgm:prSet custT="1"/>
      <dgm:spPr>
        <a:noFill/>
        <a:ln w="57150">
          <a:solidFill>
            <a:srgbClr val="0070C0"/>
          </a:solidFill>
        </a:ln>
      </dgm:spPr>
      <dgm:t>
        <a:bodyPr/>
        <a:lstStyle/>
        <a:p>
          <a:r>
            <a:rPr lang="en-US" sz="2000" b="1">
              <a:solidFill>
                <a:schemeClr val="tx1"/>
              </a:solidFill>
            </a:rPr>
            <a:t>Emerging risks and trends </a:t>
          </a:r>
        </a:p>
        <a:p>
          <a:r>
            <a:rPr lang="en-US" sz="1400" i="1">
              <a:solidFill>
                <a:schemeClr val="tx1"/>
              </a:solidFill>
            </a:rPr>
            <a:t>How can states project the impact of trends and dynamics like demographic shifts, increasing natural disaster risk, technological advancements, changing work and labor force dynamics on state budgets?</a:t>
          </a:r>
          <a:endParaRPr lang="en-US" sz="1400">
            <a:solidFill>
              <a:schemeClr val="tx1"/>
            </a:solidFill>
          </a:endParaRPr>
        </a:p>
      </dgm:t>
    </dgm:pt>
    <dgm:pt modelId="{E5EB7205-3BBA-4640-9AEC-5A0A985CFA06}" type="parTrans" cxnId="{FE6DADE9-F770-46AE-9F73-B30BC1BE7E8C}">
      <dgm:prSet/>
      <dgm:spPr/>
      <dgm:t>
        <a:bodyPr/>
        <a:lstStyle/>
        <a:p>
          <a:endParaRPr lang="en-US">
            <a:solidFill>
              <a:schemeClr val="tx1"/>
            </a:solidFill>
          </a:endParaRPr>
        </a:p>
      </dgm:t>
    </dgm:pt>
    <dgm:pt modelId="{C9C6E67F-3224-47B8-ABFF-5E879DEDA52F}" type="sibTrans" cxnId="{FE6DADE9-F770-46AE-9F73-B30BC1BE7E8C}">
      <dgm:prSet/>
      <dgm:spPr/>
      <dgm:t>
        <a:bodyPr/>
        <a:lstStyle/>
        <a:p>
          <a:endParaRPr lang="en-US">
            <a:solidFill>
              <a:schemeClr val="tx1"/>
            </a:solidFill>
          </a:endParaRPr>
        </a:p>
      </dgm:t>
    </dgm:pt>
    <dgm:pt modelId="{8451EE58-729F-44FB-94BB-8F8255878E44}" type="pres">
      <dgm:prSet presAssocID="{1AB58322-6F37-403B-A8C0-5312AC206D8E}" presName="diagram" presStyleCnt="0">
        <dgm:presLayoutVars>
          <dgm:dir/>
          <dgm:resizeHandles val="exact"/>
        </dgm:presLayoutVars>
      </dgm:prSet>
      <dgm:spPr/>
    </dgm:pt>
    <dgm:pt modelId="{B6BD39C0-D849-496A-8944-2545FE3FC021}" type="pres">
      <dgm:prSet presAssocID="{04306068-6785-4977-97C0-B71C87D612CA}" presName="node" presStyleLbl="node1" presStyleIdx="0" presStyleCnt="3">
        <dgm:presLayoutVars>
          <dgm:bulletEnabled val="1"/>
        </dgm:presLayoutVars>
      </dgm:prSet>
      <dgm:spPr/>
    </dgm:pt>
    <dgm:pt modelId="{A50575B7-CECA-46B4-852A-207579B7ACED}" type="pres">
      <dgm:prSet presAssocID="{A30D7D54-3248-4798-B3A6-55A5E41B9E57}" presName="sibTrans" presStyleCnt="0"/>
      <dgm:spPr/>
    </dgm:pt>
    <dgm:pt modelId="{B2562C95-9F26-4CDF-9974-7B7936A26C64}" type="pres">
      <dgm:prSet presAssocID="{775BDC3A-5FDB-478E-B3C5-6F7BBF50421D}" presName="node" presStyleLbl="node1" presStyleIdx="1" presStyleCnt="3">
        <dgm:presLayoutVars>
          <dgm:bulletEnabled val="1"/>
        </dgm:presLayoutVars>
      </dgm:prSet>
      <dgm:spPr/>
    </dgm:pt>
    <dgm:pt modelId="{FBFCED19-E845-4E70-84BA-E350D65AC48E}" type="pres">
      <dgm:prSet presAssocID="{FA77F57D-AE6A-4709-9C45-8556569DBC25}" presName="sibTrans" presStyleCnt="0"/>
      <dgm:spPr/>
    </dgm:pt>
    <dgm:pt modelId="{F1DC8BDA-ADC6-482C-B908-45B0069CE122}" type="pres">
      <dgm:prSet presAssocID="{77B07C08-C26E-4783-ACE5-65F3B8570AB0}" presName="node" presStyleLbl="node1" presStyleIdx="2" presStyleCnt="3" custScaleX="210051">
        <dgm:presLayoutVars>
          <dgm:bulletEnabled val="1"/>
        </dgm:presLayoutVars>
      </dgm:prSet>
      <dgm:spPr/>
    </dgm:pt>
  </dgm:ptLst>
  <dgm:cxnLst>
    <dgm:cxn modelId="{18FA7701-F842-420C-ADEA-55723DC76976}" srcId="{1AB58322-6F37-403B-A8C0-5312AC206D8E}" destId="{04306068-6785-4977-97C0-B71C87D612CA}" srcOrd="0" destOrd="0" parTransId="{54BDD3C7-51C7-40CA-B92E-CA162F22C03C}" sibTransId="{A30D7D54-3248-4798-B3A6-55A5E41B9E57}"/>
    <dgm:cxn modelId="{79560E05-2EA6-422B-9BBF-6E79CAFAF51D}" type="presOf" srcId="{77B07C08-C26E-4783-ACE5-65F3B8570AB0}" destId="{F1DC8BDA-ADC6-482C-B908-45B0069CE122}" srcOrd="0" destOrd="0" presId="urn:microsoft.com/office/officeart/2005/8/layout/default"/>
    <dgm:cxn modelId="{51D9944A-F583-44F4-B12F-A30E3E00AE22}" srcId="{1AB58322-6F37-403B-A8C0-5312AC206D8E}" destId="{775BDC3A-5FDB-478E-B3C5-6F7BBF50421D}" srcOrd="1" destOrd="0" parTransId="{32CB0490-94F7-4FEE-BA04-8F0AE9602755}" sibTransId="{FA77F57D-AE6A-4709-9C45-8556569DBC25}"/>
    <dgm:cxn modelId="{8B0E7EC3-6CAF-427C-AFDA-F015993A1138}" type="presOf" srcId="{1AB58322-6F37-403B-A8C0-5312AC206D8E}" destId="{8451EE58-729F-44FB-94BB-8F8255878E44}" srcOrd="0" destOrd="0" presId="urn:microsoft.com/office/officeart/2005/8/layout/default"/>
    <dgm:cxn modelId="{5B1B3EC9-70FC-4282-9DBB-7E9B35BE0D02}" type="presOf" srcId="{775BDC3A-5FDB-478E-B3C5-6F7BBF50421D}" destId="{B2562C95-9F26-4CDF-9974-7B7936A26C64}" srcOrd="0" destOrd="0" presId="urn:microsoft.com/office/officeart/2005/8/layout/default"/>
    <dgm:cxn modelId="{DC22C2CC-349A-46F0-85DB-4951482ED439}" type="presOf" srcId="{04306068-6785-4977-97C0-B71C87D612CA}" destId="{B6BD39C0-D849-496A-8944-2545FE3FC021}" srcOrd="0" destOrd="0" presId="urn:microsoft.com/office/officeart/2005/8/layout/default"/>
    <dgm:cxn modelId="{FE6DADE9-F770-46AE-9F73-B30BC1BE7E8C}" srcId="{1AB58322-6F37-403B-A8C0-5312AC206D8E}" destId="{77B07C08-C26E-4783-ACE5-65F3B8570AB0}" srcOrd="2" destOrd="0" parTransId="{E5EB7205-3BBA-4640-9AEC-5A0A985CFA06}" sibTransId="{C9C6E67F-3224-47B8-ABFF-5E879DEDA52F}"/>
    <dgm:cxn modelId="{19814A69-FD5D-45D3-A8B0-BBFA762F44F2}" type="presParOf" srcId="{8451EE58-729F-44FB-94BB-8F8255878E44}" destId="{B6BD39C0-D849-496A-8944-2545FE3FC021}" srcOrd="0" destOrd="0" presId="urn:microsoft.com/office/officeart/2005/8/layout/default"/>
    <dgm:cxn modelId="{38B0C1CE-3A0F-4C22-9DAE-2FC15C068621}" type="presParOf" srcId="{8451EE58-729F-44FB-94BB-8F8255878E44}" destId="{A50575B7-CECA-46B4-852A-207579B7ACED}" srcOrd="1" destOrd="0" presId="urn:microsoft.com/office/officeart/2005/8/layout/default"/>
    <dgm:cxn modelId="{686F11C7-522E-40AB-8AF3-57EDF9CC7D15}" type="presParOf" srcId="{8451EE58-729F-44FB-94BB-8F8255878E44}" destId="{B2562C95-9F26-4CDF-9974-7B7936A26C64}" srcOrd="2" destOrd="0" presId="urn:microsoft.com/office/officeart/2005/8/layout/default"/>
    <dgm:cxn modelId="{E0CC5E74-7964-430E-AF66-544E17ECE575}" type="presParOf" srcId="{8451EE58-729F-44FB-94BB-8F8255878E44}" destId="{FBFCED19-E845-4E70-84BA-E350D65AC48E}" srcOrd="3" destOrd="0" presId="urn:microsoft.com/office/officeart/2005/8/layout/default"/>
    <dgm:cxn modelId="{40E71B96-4858-413C-9B4D-E4B6924B0C0B}" type="presParOf" srcId="{8451EE58-729F-44FB-94BB-8F8255878E44}" destId="{F1DC8BDA-ADC6-482C-B908-45B0069CE122}"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39C0-D849-496A-8944-2545FE3FC021}">
      <dsp:nvSpPr>
        <dsp:cNvPr id="0" name=""/>
        <dsp:cNvSpPr/>
      </dsp:nvSpPr>
      <dsp:spPr>
        <a:xfrm>
          <a:off x="666" y="18879"/>
          <a:ext cx="2599886" cy="1559931"/>
        </a:xfrm>
        <a:prstGeom prst="rect">
          <a:avLst/>
        </a:prstGeom>
        <a:noFill/>
        <a:ln w="571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Structural Balance</a:t>
          </a:r>
        </a:p>
        <a:p>
          <a:pPr marL="0" lvl="0" indent="0" algn="ctr" defTabSz="889000">
            <a:lnSpc>
              <a:spcPct val="90000"/>
            </a:lnSpc>
            <a:spcBef>
              <a:spcPct val="0"/>
            </a:spcBef>
            <a:spcAft>
              <a:spcPct val="35000"/>
            </a:spcAft>
            <a:buNone/>
          </a:pPr>
          <a:r>
            <a:rPr lang="en-US" sz="1400" i="1" kern="1200">
              <a:solidFill>
                <a:schemeClr val="tx1"/>
              </a:solidFill>
            </a:rPr>
            <a:t>Do resources and spending needs align over time? </a:t>
          </a:r>
          <a:endParaRPr lang="en-US" sz="1400" kern="1200">
            <a:solidFill>
              <a:schemeClr val="tx1"/>
            </a:solidFill>
          </a:endParaRPr>
        </a:p>
      </dsp:txBody>
      <dsp:txXfrm>
        <a:off x="666" y="18879"/>
        <a:ext cx="2599886" cy="1559931"/>
      </dsp:txXfrm>
    </dsp:sp>
    <dsp:sp modelId="{B2562C95-9F26-4CDF-9974-7B7936A26C64}">
      <dsp:nvSpPr>
        <dsp:cNvPr id="0" name=""/>
        <dsp:cNvSpPr/>
      </dsp:nvSpPr>
      <dsp:spPr>
        <a:xfrm>
          <a:off x="2860541" y="18879"/>
          <a:ext cx="2599886" cy="1559931"/>
        </a:xfrm>
        <a:prstGeom prst="rect">
          <a:avLst/>
        </a:prstGeom>
        <a:noFill/>
        <a:ln w="571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Downturns and short-term shocks</a:t>
          </a:r>
        </a:p>
        <a:p>
          <a:pPr marL="0" lvl="0" indent="0" algn="ctr" defTabSz="889000">
            <a:lnSpc>
              <a:spcPct val="90000"/>
            </a:lnSpc>
            <a:spcBef>
              <a:spcPct val="0"/>
            </a:spcBef>
            <a:spcAft>
              <a:spcPct val="35000"/>
            </a:spcAft>
            <a:buNone/>
          </a:pPr>
          <a:r>
            <a:rPr lang="en-US" sz="1400" i="1" kern="1200" baseline="0">
              <a:solidFill>
                <a:schemeClr val="tx1"/>
              </a:solidFill>
            </a:rPr>
            <a:t>Have known risks—including recessions, state-specific risks—been appropriately evaluated?</a:t>
          </a:r>
          <a:endParaRPr lang="en-US" sz="1400" kern="1200">
            <a:solidFill>
              <a:schemeClr val="tx1"/>
            </a:solidFill>
          </a:endParaRPr>
        </a:p>
      </dsp:txBody>
      <dsp:txXfrm>
        <a:off x="2860541" y="18879"/>
        <a:ext cx="2599886" cy="1559931"/>
      </dsp:txXfrm>
    </dsp:sp>
    <dsp:sp modelId="{F1DC8BDA-ADC6-482C-B908-45B0069CE122}">
      <dsp:nvSpPr>
        <dsp:cNvPr id="0" name=""/>
        <dsp:cNvSpPr/>
      </dsp:nvSpPr>
      <dsp:spPr>
        <a:xfrm>
          <a:off x="3" y="1838799"/>
          <a:ext cx="5461087" cy="1559931"/>
        </a:xfrm>
        <a:prstGeom prst="rect">
          <a:avLst/>
        </a:prstGeom>
        <a:noFill/>
        <a:ln w="571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Emerging risks and trends </a:t>
          </a:r>
        </a:p>
        <a:p>
          <a:pPr marL="0" lvl="0" indent="0" algn="ctr" defTabSz="889000">
            <a:lnSpc>
              <a:spcPct val="90000"/>
            </a:lnSpc>
            <a:spcBef>
              <a:spcPct val="0"/>
            </a:spcBef>
            <a:spcAft>
              <a:spcPct val="35000"/>
            </a:spcAft>
            <a:buNone/>
          </a:pPr>
          <a:r>
            <a:rPr lang="en-US" sz="1400" i="1" kern="1200">
              <a:solidFill>
                <a:schemeClr val="tx1"/>
              </a:solidFill>
            </a:rPr>
            <a:t>How can states project the impact of trends and dynamics like demographic shifts, increasing natural disaster risk, technological advancements, changing work and labor force dynamics on state budgets?</a:t>
          </a:r>
          <a:endParaRPr lang="en-US" sz="1400" kern="1200">
            <a:solidFill>
              <a:schemeClr val="tx1"/>
            </a:solidFill>
          </a:endParaRPr>
        </a:p>
      </dsp:txBody>
      <dsp:txXfrm>
        <a:off x="3" y="1838799"/>
        <a:ext cx="5461087" cy="15599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64D15-0FEA-4109-B566-725CDB608E85}"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26757-7D71-4651-AE2D-78B9832C065A}" type="slidenum">
              <a:rPr lang="en-US" smtClean="0"/>
              <a:t>‹#›</a:t>
            </a:fld>
            <a:endParaRPr lang="en-US"/>
          </a:p>
        </p:txBody>
      </p:sp>
    </p:spTree>
    <p:extLst>
      <p:ext uri="{BB962C8B-B14F-4D97-AF65-F5344CB8AC3E}">
        <p14:creationId xmlns:p14="http://schemas.microsoft.com/office/powerpoint/2010/main" val="298536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20842-9FFC-41B0-B273-F0F10E2B6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86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B1128-BDE9-4459-A87B-5A058CE018C9}" type="slidenum">
              <a:rPr lang="en-US" smtClean="0"/>
              <a:t>10</a:t>
            </a:fld>
            <a:endParaRPr lang="en-US"/>
          </a:p>
        </p:txBody>
      </p:sp>
    </p:spTree>
    <p:extLst>
      <p:ext uri="{BB962C8B-B14F-4D97-AF65-F5344CB8AC3E}">
        <p14:creationId xmlns:p14="http://schemas.microsoft.com/office/powerpoint/2010/main" val="158817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01954-BDA3-637D-7634-F020326DA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3AC71-FB76-2487-EF74-894E06A40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18E11-0460-194E-8511-6AC2903B59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B8FA6D-7B1E-445C-95DD-D64D2393BCC1}"/>
              </a:ext>
            </a:extLst>
          </p:cNvPr>
          <p:cNvSpPr>
            <a:spLocks noGrp="1"/>
          </p:cNvSpPr>
          <p:nvPr>
            <p:ph type="sldNum" sz="quarter" idx="5"/>
          </p:nvPr>
        </p:nvSpPr>
        <p:spPr/>
        <p:txBody>
          <a:bodyPr/>
          <a:lstStyle/>
          <a:p>
            <a:fld id="{21A26757-7D71-4651-AE2D-78B9832C065A}" type="slidenum">
              <a:rPr lang="en-US" smtClean="0"/>
              <a:t>12</a:t>
            </a:fld>
            <a:endParaRPr lang="en-US"/>
          </a:p>
        </p:txBody>
      </p:sp>
    </p:spTree>
    <p:extLst>
      <p:ext uri="{BB962C8B-B14F-4D97-AF65-F5344CB8AC3E}">
        <p14:creationId xmlns:p14="http://schemas.microsoft.com/office/powerpoint/2010/main" val="55847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6CD9-D84B-98FE-CED3-6DFC5B41B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D2DC4-308C-8783-DDF5-3BD80E498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D0553-DAED-2FC1-EE03-EC1AD7B386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686D7D-9ED9-FDEB-A3EC-17D19BD3DC1E}"/>
              </a:ext>
            </a:extLst>
          </p:cNvPr>
          <p:cNvSpPr>
            <a:spLocks noGrp="1"/>
          </p:cNvSpPr>
          <p:nvPr>
            <p:ph type="sldNum" sz="quarter" idx="5"/>
          </p:nvPr>
        </p:nvSpPr>
        <p:spPr/>
        <p:txBody>
          <a:bodyPr/>
          <a:lstStyle/>
          <a:p>
            <a:fld id="{F79B1128-BDE9-4459-A87B-5A058CE018C9}" type="slidenum">
              <a:rPr lang="en-US" smtClean="0"/>
              <a:t>14</a:t>
            </a:fld>
            <a:endParaRPr lang="en-US"/>
          </a:p>
        </p:txBody>
      </p:sp>
    </p:spTree>
    <p:extLst>
      <p:ext uri="{BB962C8B-B14F-4D97-AF65-F5344CB8AC3E}">
        <p14:creationId xmlns:p14="http://schemas.microsoft.com/office/powerpoint/2010/main" val="397815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15</a:t>
            </a:fld>
            <a:endParaRPr lang="en-US"/>
          </a:p>
        </p:txBody>
      </p:sp>
    </p:spTree>
    <p:extLst>
      <p:ext uri="{BB962C8B-B14F-4D97-AF65-F5344CB8AC3E}">
        <p14:creationId xmlns:p14="http://schemas.microsoft.com/office/powerpoint/2010/main" val="306879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025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19</a:t>
            </a:fld>
            <a:endParaRPr lang="en-US"/>
          </a:p>
        </p:txBody>
      </p:sp>
    </p:spTree>
    <p:extLst>
      <p:ext uri="{BB962C8B-B14F-4D97-AF65-F5344CB8AC3E}">
        <p14:creationId xmlns:p14="http://schemas.microsoft.com/office/powerpoint/2010/main" val="421869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CCD9C-DBA6-CDD0-913A-E3604B640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69EB9-94E2-4036-E861-F30540323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35029-7369-4B53-D6A4-9D3A0C10AE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B1B07E-1AA0-550A-BE91-94759D52B1CA}"/>
              </a:ext>
            </a:extLst>
          </p:cNvPr>
          <p:cNvSpPr>
            <a:spLocks noGrp="1"/>
          </p:cNvSpPr>
          <p:nvPr>
            <p:ph type="sldNum" sz="quarter" idx="5"/>
          </p:nvPr>
        </p:nvSpPr>
        <p:spPr/>
        <p:txBody>
          <a:bodyPr/>
          <a:lstStyle/>
          <a:p>
            <a:fld id="{2245B780-3E92-478E-86A5-114A72EECE0C}" type="slidenum">
              <a:rPr lang="en-US" smtClean="0"/>
              <a:t>20</a:t>
            </a:fld>
            <a:endParaRPr lang="en-US"/>
          </a:p>
        </p:txBody>
      </p:sp>
    </p:spTree>
    <p:extLst>
      <p:ext uri="{BB962C8B-B14F-4D97-AF65-F5344CB8AC3E}">
        <p14:creationId xmlns:p14="http://schemas.microsoft.com/office/powerpoint/2010/main" val="331042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21</a:t>
            </a:fld>
            <a:endParaRPr lang="en-US"/>
          </a:p>
        </p:txBody>
      </p:sp>
    </p:spTree>
    <p:extLst>
      <p:ext uri="{BB962C8B-B14F-4D97-AF65-F5344CB8AC3E}">
        <p14:creationId xmlns:p14="http://schemas.microsoft.com/office/powerpoint/2010/main" val="240322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A26757-7D71-4651-AE2D-78B9832C065A}" type="slidenum">
              <a:rPr lang="en-US" smtClean="0"/>
              <a:t>22</a:t>
            </a:fld>
            <a:endParaRPr lang="en-US"/>
          </a:p>
        </p:txBody>
      </p:sp>
    </p:spTree>
    <p:extLst>
      <p:ext uri="{BB962C8B-B14F-4D97-AF65-F5344CB8AC3E}">
        <p14:creationId xmlns:p14="http://schemas.microsoft.com/office/powerpoint/2010/main" val="1662482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1208-7616-242C-F61F-9BABE1F72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350D8-879A-690E-3F5C-8AE615FE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D44D9-BD26-9EC2-56C3-9ECBAE239E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164912-54EB-7FF0-5E93-856DAF5304C7}"/>
              </a:ext>
            </a:extLst>
          </p:cNvPr>
          <p:cNvSpPr>
            <a:spLocks noGrp="1"/>
          </p:cNvSpPr>
          <p:nvPr>
            <p:ph type="sldNum" sz="quarter" idx="5"/>
          </p:nvPr>
        </p:nvSpPr>
        <p:spPr/>
        <p:txBody>
          <a:bodyPr/>
          <a:lstStyle/>
          <a:p>
            <a:fld id="{2245B780-3E92-478E-86A5-114A72EECE0C}" type="slidenum">
              <a:rPr lang="en-US" smtClean="0"/>
              <a:t>25</a:t>
            </a:fld>
            <a:endParaRPr lang="en-US"/>
          </a:p>
        </p:txBody>
      </p:sp>
    </p:spTree>
    <p:extLst>
      <p:ext uri="{BB962C8B-B14F-4D97-AF65-F5344CB8AC3E}">
        <p14:creationId xmlns:p14="http://schemas.microsoft.com/office/powerpoint/2010/main" val="218461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245B780-3E92-478E-86A5-114A72EECE0C}" type="slidenum">
              <a:rPr lang="en-US" smtClean="0"/>
              <a:t>2</a:t>
            </a:fld>
            <a:endParaRPr lang="en-US"/>
          </a:p>
        </p:txBody>
      </p:sp>
    </p:spTree>
    <p:extLst>
      <p:ext uri="{BB962C8B-B14F-4D97-AF65-F5344CB8AC3E}">
        <p14:creationId xmlns:p14="http://schemas.microsoft.com/office/powerpoint/2010/main" val="815316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51199-D4D0-B3E9-75AA-8E6DC22E1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A3269-1D72-8F42-EDDC-998114320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3C6E0-7BF6-DBC6-A92C-EDCB29626B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EA9231-7BC0-9531-FF3F-0B5203F11A50}"/>
              </a:ext>
            </a:extLst>
          </p:cNvPr>
          <p:cNvSpPr>
            <a:spLocks noGrp="1"/>
          </p:cNvSpPr>
          <p:nvPr>
            <p:ph type="sldNum" sz="quarter" idx="5"/>
          </p:nvPr>
        </p:nvSpPr>
        <p:spPr/>
        <p:txBody>
          <a:bodyPr/>
          <a:lstStyle/>
          <a:p>
            <a:fld id="{2245B780-3E92-478E-86A5-114A72EECE0C}" type="slidenum">
              <a:rPr lang="en-US" smtClean="0"/>
              <a:t>26</a:t>
            </a:fld>
            <a:endParaRPr lang="en-US"/>
          </a:p>
        </p:txBody>
      </p:sp>
    </p:spTree>
    <p:extLst>
      <p:ext uri="{BB962C8B-B14F-4D97-AF65-F5344CB8AC3E}">
        <p14:creationId xmlns:p14="http://schemas.microsoft.com/office/powerpoint/2010/main" val="2028131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FC3B-25A5-FCC6-8480-1730289CC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A4324-DFA6-F230-A80B-9D834CD3B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6122F-A95D-467C-7707-53AB1D2E5E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29661B-C2EA-4630-F9C1-63A7A4BB15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20842-9FFC-41B0-B273-F0F10E2B6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64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02BD1-6660-40C1-FE01-A9902A83B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053CB-B4F0-1BAC-8D48-C5D6CC811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D00A6-B879-AFC5-B758-D62FCF832C57}"/>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C8F7B7F-F052-F07B-4F97-82BD6E86B0D8}"/>
              </a:ext>
            </a:extLst>
          </p:cNvPr>
          <p:cNvSpPr>
            <a:spLocks noGrp="1"/>
          </p:cNvSpPr>
          <p:nvPr>
            <p:ph type="sldNum" sz="quarter" idx="5"/>
          </p:nvPr>
        </p:nvSpPr>
        <p:spPr/>
        <p:txBody>
          <a:bodyPr/>
          <a:lstStyle/>
          <a:p>
            <a:fld id="{2245B780-3E92-478E-86A5-114A72EECE0C}" type="slidenum">
              <a:rPr lang="en-US" smtClean="0"/>
              <a:t>3</a:t>
            </a:fld>
            <a:endParaRPr lang="en-US"/>
          </a:p>
        </p:txBody>
      </p:sp>
    </p:spTree>
    <p:extLst>
      <p:ext uri="{BB962C8B-B14F-4D97-AF65-F5344CB8AC3E}">
        <p14:creationId xmlns:p14="http://schemas.microsoft.com/office/powerpoint/2010/main" val="96713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B1128-BDE9-4459-A87B-5A058CE018C9}" type="slidenum">
              <a:rPr lang="en-US" smtClean="0"/>
              <a:t>4</a:t>
            </a:fld>
            <a:endParaRPr lang="en-US"/>
          </a:p>
        </p:txBody>
      </p:sp>
    </p:spTree>
    <p:extLst>
      <p:ext uri="{BB962C8B-B14F-4D97-AF65-F5344CB8AC3E}">
        <p14:creationId xmlns:p14="http://schemas.microsoft.com/office/powerpoint/2010/main" val="403109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5</a:t>
            </a:fld>
            <a:endParaRPr lang="en-US"/>
          </a:p>
        </p:txBody>
      </p:sp>
    </p:spTree>
    <p:extLst>
      <p:ext uri="{BB962C8B-B14F-4D97-AF65-F5344CB8AC3E}">
        <p14:creationId xmlns:p14="http://schemas.microsoft.com/office/powerpoint/2010/main" val="194268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6</a:t>
            </a:fld>
            <a:endParaRPr lang="en-US"/>
          </a:p>
        </p:txBody>
      </p:sp>
    </p:spTree>
    <p:extLst>
      <p:ext uri="{BB962C8B-B14F-4D97-AF65-F5344CB8AC3E}">
        <p14:creationId xmlns:p14="http://schemas.microsoft.com/office/powerpoint/2010/main" val="318907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5B780-3E92-478E-86A5-114A72EECE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569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40E68-C474-3505-3C99-D926D50D3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D1C1E-2C4A-4165-715C-228E349C8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7213D-4A27-FF52-BCDB-3ECE6EE129F6}"/>
              </a:ext>
            </a:extLst>
          </p:cNvPr>
          <p:cNvSpPr>
            <a:spLocks noGrp="1"/>
          </p:cNvSpPr>
          <p:nvPr>
            <p:ph type="body" idx="1"/>
          </p:nvPr>
        </p:nvSpPr>
        <p:spPr/>
        <p:txBody>
          <a:bodyPr/>
          <a:lstStyle/>
          <a:p>
            <a:pPr marL="171450" indent="-171450">
              <a:buFont typeface="Arial"/>
              <a:buChar char="•"/>
            </a:pPr>
            <a:endParaRPr lang="en-US"/>
          </a:p>
        </p:txBody>
      </p:sp>
      <p:sp>
        <p:nvSpPr>
          <p:cNvPr id="4" name="Slide Number Placeholder 3">
            <a:extLst>
              <a:ext uri="{FF2B5EF4-FFF2-40B4-BE49-F238E27FC236}">
                <a16:creationId xmlns:a16="http://schemas.microsoft.com/office/drawing/2014/main" id="{31258029-AC32-06F6-9234-B5E8260A8015}"/>
              </a:ext>
            </a:extLst>
          </p:cNvPr>
          <p:cNvSpPr>
            <a:spLocks noGrp="1"/>
          </p:cNvSpPr>
          <p:nvPr>
            <p:ph type="sldNum" sz="quarter" idx="5"/>
          </p:nvPr>
        </p:nvSpPr>
        <p:spPr/>
        <p:txBody>
          <a:bodyPr/>
          <a:lstStyle/>
          <a:p>
            <a:fld id="{2245B780-3E92-478E-86A5-114A72EECE0C}" type="slidenum">
              <a:rPr lang="en-US" smtClean="0"/>
              <a:t>8</a:t>
            </a:fld>
            <a:endParaRPr lang="en-US"/>
          </a:p>
        </p:txBody>
      </p:sp>
    </p:spTree>
    <p:extLst>
      <p:ext uri="{BB962C8B-B14F-4D97-AF65-F5344CB8AC3E}">
        <p14:creationId xmlns:p14="http://schemas.microsoft.com/office/powerpoint/2010/main" val="376581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9</a:t>
            </a:fld>
            <a:endParaRPr lang="en-US"/>
          </a:p>
        </p:txBody>
      </p:sp>
    </p:spTree>
    <p:extLst>
      <p:ext uri="{BB962C8B-B14F-4D97-AF65-F5344CB8AC3E}">
        <p14:creationId xmlns:p14="http://schemas.microsoft.com/office/powerpoint/2010/main" val="143449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Users/richardfriend/Dropbox/PEW/Powerpoint%20Update%202023/pew-blue-background.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DB0D-C7BB-7CD8-AF3F-4A632C25B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82F903-76C3-84A8-F5FA-9EFF43E91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3D050B-1CC2-07BF-C98C-A3258C096102}"/>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5" name="Footer Placeholder 4">
            <a:extLst>
              <a:ext uri="{FF2B5EF4-FFF2-40B4-BE49-F238E27FC236}">
                <a16:creationId xmlns:a16="http://schemas.microsoft.com/office/drawing/2014/main" id="{CA815F15-DD82-6656-B1F8-5C96E092D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838CE-0DFB-3804-A829-7FCFA825FB17}"/>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198734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2DA0-21F7-BC01-78A3-B1048B92DC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887437-1561-1F4D-B43A-F2BF37F32F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6C3DF-0DED-936D-9FAF-72C368A5CA70}"/>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5" name="Footer Placeholder 4">
            <a:extLst>
              <a:ext uri="{FF2B5EF4-FFF2-40B4-BE49-F238E27FC236}">
                <a16:creationId xmlns:a16="http://schemas.microsoft.com/office/drawing/2014/main" id="{008B38E2-28A6-F51C-92B3-1C5B619FB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D3758-0312-8A83-7C6E-5A503B86578F}"/>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285309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72664-D648-C000-C7C7-67E1AFA1BE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99F8C4-0D12-264B-36D7-BB3FFA1C5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02583-D291-ADC5-F526-2D2C03F5525A}"/>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5" name="Footer Placeholder 4">
            <a:extLst>
              <a:ext uri="{FF2B5EF4-FFF2-40B4-BE49-F238E27FC236}">
                <a16:creationId xmlns:a16="http://schemas.microsoft.com/office/drawing/2014/main" id="{A0D0499B-6A49-401C-79F4-DD5108A15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355-17E4-72F9-7FA5-04AB4E2937A1}"/>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401958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oyal Blue interior slide">
    <p:spTree>
      <p:nvGrpSpPr>
        <p:cNvPr id="1" name=""/>
        <p:cNvGrpSpPr/>
        <p:nvPr/>
      </p:nvGrpSpPr>
      <p:grpSpPr>
        <a:xfrm>
          <a:off x="0" y="0"/>
          <a:ext cx="0" cy="0"/>
          <a:chOff x="0" y="0"/>
          <a:chExt cx="0" cy="0"/>
        </a:xfrm>
      </p:grpSpPr>
      <p:sp>
        <p:nvSpPr>
          <p:cNvPr id="6" name="Google Shape;240;p34">
            <a:extLst>
              <a:ext uri="{FF2B5EF4-FFF2-40B4-BE49-F238E27FC236}">
                <a16:creationId xmlns:a16="http://schemas.microsoft.com/office/drawing/2014/main" id="{2AFD3153-640C-77EE-00A9-0C7A79075325}"/>
              </a:ext>
            </a:extLst>
          </p:cNvPr>
          <p:cNvSpPr/>
          <p:nvPr userDrawn="1"/>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2F07ADB8-EB97-BA8E-43DD-5BCF61F2EEEA}"/>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82E1144-DF98-276E-3E45-0BB414954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Tree>
    <p:extLst>
      <p:ext uri="{BB962C8B-B14F-4D97-AF65-F5344CB8AC3E}">
        <p14:creationId xmlns:p14="http://schemas.microsoft.com/office/powerpoint/2010/main" val="417569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53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74E6E0C-85C8-E7CB-421B-7F41730BC9E8}"/>
              </a:ext>
            </a:extLst>
          </p:cNvPr>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6370"/>
            <a:ext cx="12192000" cy="6858000"/>
          </a:xfrm>
          <a:prstGeom prst="rect">
            <a:avLst/>
          </a:prstGeom>
        </p:spPr>
      </p:pic>
      <p:pic>
        <p:nvPicPr>
          <p:cNvPr id="4" name="Picture 3" descr="Pew logo. White text spelling the Pew name (P-e-w) on bright blue background.&#10;">
            <a:extLst>
              <a:ext uri="{FF2B5EF4-FFF2-40B4-BE49-F238E27FC236}">
                <a16:creationId xmlns:a16="http://schemas.microsoft.com/office/drawing/2014/main" id="{438C1960-9D27-141A-3D03-31985F7F64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3480" y="5918791"/>
            <a:ext cx="1371883" cy="565689"/>
          </a:xfrm>
          <a:prstGeom prst="rect">
            <a:avLst/>
          </a:prstGeom>
        </p:spPr>
      </p:pic>
    </p:spTree>
    <p:extLst>
      <p:ext uri="{BB962C8B-B14F-4D97-AF65-F5344CB8AC3E}">
        <p14:creationId xmlns:p14="http://schemas.microsoft.com/office/powerpoint/2010/main" val="79438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B33DA2-077B-1E30-E0C9-3F73AB4DC442}"/>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2547A3-3B5D-D6AA-6EF2-2669D47F8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9" name="Text Placeholder 8">
            <a:extLst>
              <a:ext uri="{FF2B5EF4-FFF2-40B4-BE49-F238E27FC236}">
                <a16:creationId xmlns:a16="http://schemas.microsoft.com/office/drawing/2014/main" id="{BED59750-3505-BF92-3896-D9D9204B4290}"/>
              </a:ext>
            </a:extLst>
          </p:cNvPr>
          <p:cNvSpPr>
            <a:spLocks noGrp="1"/>
          </p:cNvSpPr>
          <p:nvPr>
            <p:ph type="body" sz="quarter" idx="10"/>
          </p:nvPr>
        </p:nvSpPr>
        <p:spPr>
          <a:xfrm>
            <a:off x="329707" y="2437534"/>
            <a:ext cx="8739043" cy="738538"/>
          </a:xfrm>
          <a:prstGeom prst="rect">
            <a:avLst/>
          </a:prstGeom>
        </p:spPr>
        <p:txBody>
          <a:bodyPr/>
          <a:lstStyle>
            <a:lvl1pPr marL="0" indent="0">
              <a:buFontTx/>
              <a:buNone/>
              <a:defRPr lang="en-US" sz="4800" b="1" kern="1200" spc="-150" baseline="0" dirty="0" smtClean="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4" name="Text Placeholder 8">
            <a:extLst>
              <a:ext uri="{FF2B5EF4-FFF2-40B4-BE49-F238E27FC236}">
                <a16:creationId xmlns:a16="http://schemas.microsoft.com/office/drawing/2014/main" id="{84F022C6-8FAA-3BD0-5852-3B73D9FDC53B}"/>
              </a:ext>
            </a:extLst>
          </p:cNvPr>
          <p:cNvSpPr>
            <a:spLocks noGrp="1"/>
          </p:cNvSpPr>
          <p:nvPr>
            <p:ph type="body" sz="quarter" idx="11"/>
          </p:nvPr>
        </p:nvSpPr>
        <p:spPr>
          <a:xfrm>
            <a:off x="329709" y="3176071"/>
            <a:ext cx="8739042" cy="1050059"/>
          </a:xfrm>
          <a:prstGeom prst="rect">
            <a:avLst/>
          </a:prstGeom>
        </p:spPr>
        <p:txBody>
          <a:bodyPr/>
          <a:lstStyle>
            <a:lvl1pPr marL="0" indent="0">
              <a:buFontTx/>
              <a:buNone/>
              <a:defRPr lang="en-US" sz="3600" b="0" kern="1200" spc="-150" baseline="0" dirty="0" smtClean="0">
                <a:solidFill>
                  <a:srgbClr val="2A6EC3"/>
                </a:solidFill>
                <a:latin typeface="Lato" panose="020F0502020204030203" pitchFamily="34" charset="0"/>
                <a:ea typeface="Lato" panose="020F0502020204030203" pitchFamily="34" charset="0"/>
                <a:cs typeface="Lato" panose="020F050202020403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Footer Placeholder 4">
            <a:extLst>
              <a:ext uri="{FF2B5EF4-FFF2-40B4-BE49-F238E27FC236}">
                <a16:creationId xmlns:a16="http://schemas.microsoft.com/office/drawing/2014/main" id="{2F049F21-CA1E-5BE5-42F4-D966A2D7349C}"/>
              </a:ext>
            </a:extLst>
          </p:cNvPr>
          <p:cNvSpPr>
            <a:spLocks noGrp="1"/>
          </p:cNvSpPr>
          <p:nvPr>
            <p:ph type="ftr" sz="quarter" idx="3"/>
          </p:nvPr>
        </p:nvSpPr>
        <p:spPr>
          <a:xfrm>
            <a:off x="367856" y="6356350"/>
            <a:ext cx="8700894" cy="365125"/>
          </a:xfrm>
          <a:prstGeom prst="rect">
            <a:avLst/>
          </a:prstGeom>
        </p:spPr>
        <p:txBody>
          <a:bodyPr vert="horz" lIns="91440" tIns="45720" rIns="91440" bIns="45720" rtlCol="0" anchor="ctr"/>
          <a:lstStyle>
            <a:lvl1pPr marL="0" algn="l" defTabSz="914400" rtl="0" eaLnBrk="1" latinLnBrk="0" hangingPunct="1">
              <a:defRPr lang="en-US" sz="1200" b="1" kern="1200" dirty="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a:p>
        </p:txBody>
      </p:sp>
    </p:spTree>
    <p:extLst>
      <p:ext uri="{BB962C8B-B14F-4D97-AF65-F5344CB8AC3E}">
        <p14:creationId xmlns:p14="http://schemas.microsoft.com/office/powerpoint/2010/main" val="2459239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Google Shape;240;p34">
            <a:extLst>
              <a:ext uri="{FF2B5EF4-FFF2-40B4-BE49-F238E27FC236}">
                <a16:creationId xmlns:a16="http://schemas.microsoft.com/office/drawing/2014/main" id="{2AFD3153-640C-77EE-00A9-0C7A79075325}"/>
              </a:ext>
            </a:extLst>
          </p:cNvPr>
          <p:cNvSpPr/>
          <p:nvPr userDrawn="1"/>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2F07ADB8-EB97-BA8E-43DD-5BCF61F2EEEA}"/>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82E1144-DF98-276E-3E45-0BB414954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3" name="Date Placeholder 2">
            <a:extLst>
              <a:ext uri="{FF2B5EF4-FFF2-40B4-BE49-F238E27FC236}">
                <a16:creationId xmlns:a16="http://schemas.microsoft.com/office/drawing/2014/main" id="{C30541EC-1B31-859D-6558-949F3F22A719}"/>
              </a:ext>
            </a:extLst>
          </p:cNvPr>
          <p:cNvSpPr>
            <a:spLocks noGrp="1"/>
          </p:cNvSpPr>
          <p:nvPr>
            <p:ph type="dt" sz="half" idx="10"/>
          </p:nvPr>
        </p:nvSpPr>
        <p:spPr>
          <a:xfrm>
            <a:off x="354713" y="6408305"/>
            <a:ext cx="8255886" cy="365125"/>
          </a:xfrm>
          <a:prstGeom prst="rect">
            <a:avLst/>
          </a:prstGeom>
        </p:spPr>
        <p:txBody>
          <a:bodyPr/>
          <a:lstStyle/>
          <a:p>
            <a:r>
              <a:rPr lang="en-US" sz="1200" b="1">
                <a:solidFill>
                  <a:schemeClr val="bg1"/>
                </a:solidFill>
                <a:latin typeface="Lato Black" panose="020F0502020204030203" pitchFamily="34" charset="0"/>
                <a:ea typeface="Lato Black" panose="020F0502020204030203" pitchFamily="34" charset="0"/>
                <a:cs typeface="Lato Black" panose="020F0502020204030203" pitchFamily="34" charset="0"/>
              </a:rPr>
              <a:t>Title of Presentation Goes Here on All Slide Footers</a:t>
            </a:r>
          </a:p>
        </p:txBody>
      </p:sp>
      <p:sp>
        <p:nvSpPr>
          <p:cNvPr id="5" name="Slide Number Placeholder 4">
            <a:extLst>
              <a:ext uri="{FF2B5EF4-FFF2-40B4-BE49-F238E27FC236}">
                <a16:creationId xmlns:a16="http://schemas.microsoft.com/office/drawing/2014/main" id="{515F3091-8C06-E058-0F89-748BD73F147A}"/>
              </a:ext>
            </a:extLst>
          </p:cNvPr>
          <p:cNvSpPr>
            <a:spLocks noGrp="1"/>
          </p:cNvSpPr>
          <p:nvPr>
            <p:ph type="sldNum" sz="quarter" idx="12"/>
          </p:nvPr>
        </p:nvSpPr>
        <p:spPr>
          <a:xfrm>
            <a:off x="11233981" y="5900593"/>
            <a:ext cx="653219"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kumimoji="0" lang="en-US" sz="1400" b="1" i="0" u="none" strike="noStrike" kern="1200" cap="none" spc="0" normalizeH="0" baseline="0" noProof="0">
                <a:ln>
                  <a:noFill/>
                </a:ln>
                <a:solidFill>
                  <a:srgbClr val="2A6EC3"/>
                </a:solidFill>
                <a:effectLst/>
                <a:uLnTx/>
                <a:uFillTx/>
                <a:latin typeface="Lato Black" panose="020F0502020204030203" pitchFamily="34" charset="0"/>
                <a:ea typeface="Lato Black" panose="020F0502020204030203" pitchFamily="34" charset="0"/>
                <a:cs typeface="Lato Black" panose="020F0502020204030203" pitchFamily="34" charset="0"/>
              </a:rPr>
              <a:t>&lt;#&gt;</a:t>
            </a:r>
          </a:p>
        </p:txBody>
      </p:sp>
      <p:sp>
        <p:nvSpPr>
          <p:cNvPr id="15" name="Text Placeholder 14">
            <a:extLst>
              <a:ext uri="{FF2B5EF4-FFF2-40B4-BE49-F238E27FC236}">
                <a16:creationId xmlns:a16="http://schemas.microsoft.com/office/drawing/2014/main" id="{FEF7236B-3153-21F5-FDE8-57C4F3BFA56B}"/>
              </a:ext>
            </a:extLst>
          </p:cNvPr>
          <p:cNvSpPr>
            <a:spLocks noGrp="1"/>
          </p:cNvSpPr>
          <p:nvPr>
            <p:ph type="body" sz="quarter" idx="13"/>
          </p:nvPr>
        </p:nvSpPr>
        <p:spPr>
          <a:xfrm>
            <a:off x="333931" y="1046451"/>
            <a:ext cx="8276667" cy="650240"/>
          </a:xfrm>
          <a:prstGeom prst="rect">
            <a:avLst/>
          </a:prstGeom>
        </p:spPr>
        <p:txBody>
          <a:bodyPr/>
          <a:lstStyle>
            <a:lvl1pPr marL="0" indent="0">
              <a:buFontTx/>
              <a:buNone/>
              <a:defRPr kumimoji="0" lang="en-US" sz="2800" b="0" i="0" u="none" strike="noStrike" kern="1200" cap="none" spc="-50" normalizeH="0" baseline="0" dirty="0" smtClean="0">
                <a:ln>
                  <a:noFill/>
                </a:ln>
                <a:solidFill>
                  <a:prstClr val="black"/>
                </a:solidFill>
                <a:effectLst/>
                <a:uLnTx/>
                <a:uFillTx/>
                <a:latin typeface="Lato Black"/>
                <a:ea typeface="Lato Black"/>
                <a:cs typeface="Lato Black"/>
              </a:defRPr>
            </a:lvl1pPr>
          </a:lstStyle>
          <a:p>
            <a:pPr lvl="0"/>
            <a:r>
              <a:rPr lang="en-US"/>
              <a:t>Click to edit Master text styles</a:t>
            </a:r>
          </a:p>
        </p:txBody>
      </p:sp>
      <p:sp>
        <p:nvSpPr>
          <p:cNvPr id="18" name="Text Placeholder 17">
            <a:extLst>
              <a:ext uri="{FF2B5EF4-FFF2-40B4-BE49-F238E27FC236}">
                <a16:creationId xmlns:a16="http://schemas.microsoft.com/office/drawing/2014/main" id="{CE93CD9B-D76B-3B46-A4BF-E3F984D37771}"/>
              </a:ext>
            </a:extLst>
          </p:cNvPr>
          <p:cNvSpPr>
            <a:spLocks noGrp="1"/>
          </p:cNvSpPr>
          <p:nvPr>
            <p:ph type="body" sz="quarter" idx="14"/>
          </p:nvPr>
        </p:nvSpPr>
        <p:spPr>
          <a:xfrm>
            <a:off x="354713" y="1856798"/>
            <a:ext cx="8255886" cy="4043795"/>
          </a:xfrm>
          <a:prstGeom prst="rect">
            <a:avLst/>
          </a:prstGeom>
        </p:spPr>
        <p:txBody>
          <a:bodyPr/>
          <a:lstStyle>
            <a:lvl1pPr marL="0" indent="0">
              <a:buFontTx/>
              <a:buNone/>
              <a:defRPr lang="en-US" sz="14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1pPr>
            <a:lvl2pPr marL="4572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2pPr>
            <a:lvl3pPr marL="9144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3pPr>
            <a:lvl4pPr marL="13716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4pPr>
            <a:lvl5pPr marL="1828800" indent="0">
              <a:buFontTx/>
              <a:buNone/>
              <a:defRPr lang="en-US" sz="1000" b="0" i="0" u="none" strike="noStrike" kern="1200" dirty="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401316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32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8202-B832-839C-991D-1CD067645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AC80F-C9B7-A60C-EE65-5FA89DC554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B2AC6-C69D-2CBA-BD65-3A7DB3370D9E}"/>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5" name="Footer Placeholder 4">
            <a:extLst>
              <a:ext uri="{FF2B5EF4-FFF2-40B4-BE49-F238E27FC236}">
                <a16:creationId xmlns:a16="http://schemas.microsoft.com/office/drawing/2014/main" id="{F26E5406-E24F-74F6-FDC1-D3A9B0511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586FF-3F32-5D40-4488-03E44DEA6A18}"/>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255480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AEC0-1DA9-50FC-EEEA-5C43F7E48B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D4591B-69F1-CA43-01C1-6FA27F9AA8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B86D5-DCDF-C48D-FA4E-3A109B5EB4B1}"/>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5" name="Footer Placeholder 4">
            <a:extLst>
              <a:ext uri="{FF2B5EF4-FFF2-40B4-BE49-F238E27FC236}">
                <a16:creationId xmlns:a16="http://schemas.microsoft.com/office/drawing/2014/main" id="{4F4B842B-52F3-C303-BE48-FD1E8800B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75578-50CE-C8D6-31CB-28B715CFE1FE}"/>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398216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5615-7340-0CA4-2548-15E7010BA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353F7-FE40-8A05-2537-FA910B43AF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C34A5-79E1-BADB-92AF-BFC46075F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F0C5F3-0009-7387-853D-EFCA3D28C80B}"/>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6" name="Footer Placeholder 5">
            <a:extLst>
              <a:ext uri="{FF2B5EF4-FFF2-40B4-BE49-F238E27FC236}">
                <a16:creationId xmlns:a16="http://schemas.microsoft.com/office/drawing/2014/main" id="{CC14B26B-A1CE-9E06-A9FE-96599F083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AE7A3-CE36-CC1B-C13B-CBD34764E13C}"/>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193768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BE17-2A6E-D171-FA15-476785DFE2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5B9B7A-9E9F-9601-A609-7BFA02F28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11E15A-19EE-9F24-EF58-5F9DAC601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B34524-6CDB-B3F6-4354-60C946F5D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482417-41BA-1752-76AD-B2EAB587B1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30809-D2E4-F040-3B41-56CAF770CBF8}"/>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8" name="Footer Placeholder 7">
            <a:extLst>
              <a:ext uri="{FF2B5EF4-FFF2-40B4-BE49-F238E27FC236}">
                <a16:creationId xmlns:a16="http://schemas.microsoft.com/office/drawing/2014/main" id="{B85550C7-0CCC-3B5B-4F4C-C5330CE690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6A0D22-E426-C043-6A7C-631748AF3954}"/>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60046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13D9-F9C3-BE11-AE3A-6A4686AD9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ECC69C-0307-23D3-E0D9-EA38ED6059E4}"/>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4" name="Footer Placeholder 3">
            <a:extLst>
              <a:ext uri="{FF2B5EF4-FFF2-40B4-BE49-F238E27FC236}">
                <a16:creationId xmlns:a16="http://schemas.microsoft.com/office/drawing/2014/main" id="{6C29629E-956B-400D-6373-19F99EBEF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4016CA-1280-C8C8-4FE1-EB9A60D90BB9}"/>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243917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85E51-1F90-46ED-5EA2-96B62B827B43}"/>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3" name="Footer Placeholder 2">
            <a:extLst>
              <a:ext uri="{FF2B5EF4-FFF2-40B4-BE49-F238E27FC236}">
                <a16:creationId xmlns:a16="http://schemas.microsoft.com/office/drawing/2014/main" id="{D70C1849-6F72-FFBE-1587-967455B41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B34CFA-F7D8-1597-3F75-3CAC40AB1D96}"/>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333652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CDF-D642-E31E-9602-C848048C6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E5DA9-0566-6143-3DDD-9D6FE1A46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2B415-2AB9-1158-E7AA-BA9BCCBC2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0AE44-7DA9-F63B-A5A2-BCA3A338CB2B}"/>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6" name="Footer Placeholder 5">
            <a:extLst>
              <a:ext uri="{FF2B5EF4-FFF2-40B4-BE49-F238E27FC236}">
                <a16:creationId xmlns:a16="http://schemas.microsoft.com/office/drawing/2014/main" id="{DA945281-8EE9-4503-3E0B-0C3163EE6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89BA0-0377-F5E3-9131-244727CE99F5}"/>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324696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89D1-33FA-D71D-BDF1-A3739C52D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FD7DA5-74A7-FD76-52DA-9C07DBCA1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5B4662-6E56-4B7E-9CB2-577FB8B73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85890-32A5-C588-1089-66A6F193D753}"/>
              </a:ext>
            </a:extLst>
          </p:cNvPr>
          <p:cNvSpPr>
            <a:spLocks noGrp="1"/>
          </p:cNvSpPr>
          <p:nvPr>
            <p:ph type="dt" sz="half" idx="10"/>
          </p:nvPr>
        </p:nvSpPr>
        <p:spPr/>
        <p:txBody>
          <a:bodyPr/>
          <a:lstStyle/>
          <a:p>
            <a:fld id="{E93C2FC1-C474-4AD3-803E-40A8637DC132}" type="datetimeFigureOut">
              <a:rPr lang="en-US" smtClean="0"/>
              <a:t>9/25/25</a:t>
            </a:fld>
            <a:endParaRPr lang="en-US"/>
          </a:p>
        </p:txBody>
      </p:sp>
      <p:sp>
        <p:nvSpPr>
          <p:cNvPr id="6" name="Footer Placeholder 5">
            <a:extLst>
              <a:ext uri="{FF2B5EF4-FFF2-40B4-BE49-F238E27FC236}">
                <a16:creationId xmlns:a16="http://schemas.microsoft.com/office/drawing/2014/main" id="{8416C32B-A8EF-AE35-76B6-8B6846FB3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9EE20-1F7C-688D-3141-D6A6747F897D}"/>
              </a:ext>
            </a:extLst>
          </p:cNvPr>
          <p:cNvSpPr>
            <a:spLocks noGrp="1"/>
          </p:cNvSpPr>
          <p:nvPr>
            <p:ph type="sldNum" sz="quarter" idx="12"/>
          </p:nvPr>
        </p:nvSpPr>
        <p:spPr/>
        <p:txBody>
          <a:bodyPr/>
          <a:lstStyle/>
          <a:p>
            <a:fld id="{B93AC300-398A-491A-9E44-59C241737AFA}" type="slidenum">
              <a:rPr lang="en-US" smtClean="0"/>
              <a:t>‹#›</a:t>
            </a:fld>
            <a:endParaRPr lang="en-US"/>
          </a:p>
        </p:txBody>
      </p:sp>
    </p:spTree>
    <p:extLst>
      <p:ext uri="{BB962C8B-B14F-4D97-AF65-F5344CB8AC3E}">
        <p14:creationId xmlns:p14="http://schemas.microsoft.com/office/powerpoint/2010/main" val="18032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70A7A-99BC-C99D-C61E-D055B790F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3E61A2-C43B-32CA-8B5B-CCE134FD7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81B72-AD26-BF8C-0648-ED65126CC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3C2FC1-C474-4AD3-803E-40A8637DC132}" type="datetimeFigureOut">
              <a:rPr lang="en-US" smtClean="0"/>
              <a:t>9/25/25</a:t>
            </a:fld>
            <a:endParaRPr lang="en-US"/>
          </a:p>
        </p:txBody>
      </p:sp>
      <p:sp>
        <p:nvSpPr>
          <p:cNvPr id="5" name="Footer Placeholder 4">
            <a:extLst>
              <a:ext uri="{FF2B5EF4-FFF2-40B4-BE49-F238E27FC236}">
                <a16:creationId xmlns:a16="http://schemas.microsoft.com/office/drawing/2014/main" id="{7EF94F54-DC98-169C-0E1A-E5CC4F213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8F38D9-9569-5189-A1EE-052FA28E5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3AC300-398A-491A-9E44-59C241737AFA}" type="slidenum">
              <a:rPr lang="en-US" smtClean="0"/>
              <a:t>‹#›</a:t>
            </a:fld>
            <a:endParaRPr lang="en-US"/>
          </a:p>
        </p:txBody>
      </p:sp>
    </p:spTree>
    <p:extLst>
      <p:ext uri="{BB962C8B-B14F-4D97-AF65-F5344CB8AC3E}">
        <p14:creationId xmlns:p14="http://schemas.microsoft.com/office/powerpoint/2010/main" val="54631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2863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emf"/><Relationship Id="rId4" Type="http://schemas.openxmlformats.org/officeDocument/2006/relationships/image" Target="file:////Users/richardfriend/Dropbox/PEW/Powerpoint%20Update%202023/pew-blue-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8.pn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0.png"/><Relationship Id="rId4" Type="http://schemas.openxmlformats.org/officeDocument/2006/relationships/image" Target="../media/image39.sv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3.emf"/><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emf"/><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hyperlink" Target="https://www.pew.org/en/projects/state-fiscal-policy"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s://www.pew.org/fiscal5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567A85F-C331-500D-A897-9D9E4738653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A982CDD-D5A9-4A53-BAF7-EC3507DA6BE8}"/>
              </a:ext>
            </a:extLst>
          </p:cNvPr>
          <p:cNvSpPr txBox="1"/>
          <p:nvPr/>
        </p:nvSpPr>
        <p:spPr>
          <a:xfrm>
            <a:off x="360881" y="6216010"/>
            <a:ext cx="4238828"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Lato Black" panose="020F0A02020204030203" pitchFamily="34" charset="0"/>
                <a:ea typeface="Lato" panose="020F0502020204030203" pitchFamily="34" charset="0"/>
                <a:cs typeface="Lato" panose="020F0502020204030203" pitchFamily="34" charset="0"/>
              </a:rPr>
              <a:t>September 6</a:t>
            </a:r>
            <a:r>
              <a:rPr kumimoji="0" lang="en-US" sz="1600" b="0" i="0" u="none" strike="noStrike" kern="1200" cap="none" spc="0" normalizeH="0" baseline="30000" noProof="0">
                <a:ln>
                  <a:noFill/>
                </a:ln>
                <a:solidFill>
                  <a:prstClr val="white"/>
                </a:solidFill>
                <a:effectLst/>
                <a:uLnTx/>
                <a:uFillTx/>
                <a:latin typeface="Lato Black" panose="020F0A02020204030203" pitchFamily="34" charset="0"/>
                <a:ea typeface="Lato" panose="020F0502020204030203" pitchFamily="34" charset="0"/>
                <a:cs typeface="Lato" panose="020F0502020204030203" pitchFamily="34" charset="0"/>
              </a:rPr>
              <a:t>th</a:t>
            </a:r>
            <a:r>
              <a:rPr lang="en-US" sz="1600">
                <a:solidFill>
                  <a:prstClr val="white"/>
                </a:solidFill>
                <a:latin typeface="Lato Black" panose="020F0A02020204030203" pitchFamily="34" charset="0"/>
                <a:ea typeface="Lato" panose="020F0502020204030203" pitchFamily="34" charset="0"/>
                <a:cs typeface="Lato" panose="020F0502020204030203" pitchFamily="34" charset="0"/>
              </a:rPr>
              <a:t>, 2025</a:t>
            </a:r>
            <a:endParaRPr kumimoji="0" lang="en-US" sz="1600" b="0" i="0" u="none" strike="noStrike" kern="1200" cap="none" spc="0" normalizeH="0" baseline="0" noProof="0">
              <a:ln>
                <a:noFill/>
              </a:ln>
              <a:solidFill>
                <a:prstClr val="white"/>
              </a:solidFill>
              <a:effectLst/>
              <a:uLnTx/>
              <a:uFillTx/>
              <a:latin typeface="Lato Black" panose="020F0A02020204030203" pitchFamily="34" charset="0"/>
              <a:ea typeface="Lato" panose="020F0502020204030203" pitchFamily="34" charset="0"/>
              <a:cs typeface="Lato" panose="020F0502020204030203" pitchFamily="34" charset="0"/>
            </a:endParaRPr>
          </a:p>
        </p:txBody>
      </p:sp>
      <p:pic>
        <p:nvPicPr>
          <p:cNvPr id="8" name="Picture 7" descr="Pew logo. White text spelling the Pew name (P-e-w) on bright blue background.&#10;">
            <a:extLst>
              <a:ext uri="{FF2B5EF4-FFF2-40B4-BE49-F238E27FC236}">
                <a16:creationId xmlns:a16="http://schemas.microsoft.com/office/drawing/2014/main" id="{192A1C2B-FEA0-7A0D-0DC2-58C424BAD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480" y="5918791"/>
            <a:ext cx="1371883" cy="565689"/>
          </a:xfrm>
          <a:prstGeom prst="rect">
            <a:avLst/>
          </a:prstGeom>
        </p:spPr>
      </p:pic>
      <p:sp>
        <p:nvSpPr>
          <p:cNvPr id="9" name="Title 1">
            <a:extLst>
              <a:ext uri="{FF2B5EF4-FFF2-40B4-BE49-F238E27FC236}">
                <a16:creationId xmlns:a16="http://schemas.microsoft.com/office/drawing/2014/main" id="{37B5810B-99CA-4C87-B33D-70DD94CE407A}"/>
              </a:ext>
            </a:extLst>
          </p:cNvPr>
          <p:cNvSpPr txBox="1">
            <a:spLocks/>
          </p:cNvSpPr>
          <p:nvPr/>
        </p:nvSpPr>
        <p:spPr>
          <a:xfrm>
            <a:off x="360881" y="2387928"/>
            <a:ext cx="10363200" cy="2084059"/>
          </a:xfrm>
          <a:prstGeom prst="rect">
            <a:avLst/>
          </a:prstGeom>
        </p:spPr>
        <p:txBody>
          <a:bodyPr vert="horz" lIns="91440" tIns="45720" rIns="91440" bIns="45720" rtlCol="0" anchor="ctr">
            <a:noAutofit/>
          </a:bodyPr>
          <a:lstStyle>
            <a:defPPr>
              <a:defRPr lang="en-US"/>
            </a:defPPr>
            <a:lvl1pPr marL="0" algn="l" defTabSz="609585" rtl="0" eaLnBrk="1" latinLnBrk="0" hangingPunct="1">
              <a:lnSpc>
                <a:spcPts val="5400"/>
              </a:lnSpc>
              <a:spcBef>
                <a:spcPct val="0"/>
              </a:spcBef>
              <a:buNone/>
              <a:defRPr sz="2400" b="1" kern="1200" spc="-250" baseline="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50" normalizeH="0" baseline="0" noProof="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Budget Resiliency in a Rapidly Changing Fiscal Environment</a:t>
            </a:r>
            <a:br>
              <a:rPr kumimoji="0" lang="en-US" sz="5867" b="1" i="0" u="none" strike="noStrike" kern="1200" cap="none" spc="-15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endParaRPr kumimoji="0" lang="en-US" sz="3600" b="0" i="0" u="none" strike="noStrike" kern="1200" cap="none" spc="-50" normalizeH="0" baseline="0" noProof="0">
              <a:ln>
                <a:noFill/>
              </a:ln>
              <a:solidFill>
                <a:prstClr val="white"/>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1923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EC3FDBF6-6B07-815C-3138-08E17101E1BE}"/>
              </a:ext>
            </a:extLst>
          </p:cNvPr>
          <p:cNvSpPr txBox="1">
            <a:spLocks/>
          </p:cNvSpPr>
          <p:nvPr/>
        </p:nvSpPr>
        <p:spPr>
          <a:xfrm>
            <a:off x="322669" y="168976"/>
            <a:ext cx="7688400" cy="960871"/>
          </a:xfrm>
          <a:prstGeom prst="rect">
            <a:avLst/>
          </a:prstGeom>
          <a:solidFill>
            <a:schemeClr val="bg1"/>
          </a:solid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spc="-50">
                <a:solidFill>
                  <a:schemeClr val="tx1"/>
                </a:solidFill>
                <a:latin typeface="Lato Black"/>
                <a:sym typeface="Lato Black"/>
              </a:rPr>
              <a:t>Federal Funds are a Key Part of State Budgets</a:t>
            </a:r>
            <a:endParaRPr lang="en-US" sz="2800" spc="-50">
              <a:solidFill>
                <a:schemeClr val="tx1"/>
              </a:solidFill>
            </a:endParaRPr>
          </a:p>
        </p:txBody>
      </p:sp>
      <p:pic>
        <p:nvPicPr>
          <p:cNvPr id="6" name="Picture 5">
            <a:extLst>
              <a:ext uri="{FF2B5EF4-FFF2-40B4-BE49-F238E27FC236}">
                <a16:creationId xmlns:a16="http://schemas.microsoft.com/office/drawing/2014/main" id="{AC11CF67-0A62-4A7A-EC2A-D59B14790710}"/>
              </a:ext>
            </a:extLst>
          </p:cNvPr>
          <p:cNvPicPr>
            <a:picLocks noChangeAspect="1"/>
          </p:cNvPicPr>
          <p:nvPr/>
        </p:nvPicPr>
        <p:blipFill>
          <a:blip r:embed="rId3"/>
          <a:srcRect l="1210" t="215" r="806" b="1288"/>
          <a:stretch>
            <a:fillRect/>
          </a:stretch>
        </p:blipFill>
        <p:spPr>
          <a:xfrm>
            <a:off x="580307" y="1330720"/>
            <a:ext cx="5083074" cy="4717762"/>
          </a:xfrm>
          <a:prstGeom prst="rect">
            <a:avLst/>
          </a:prstGeom>
        </p:spPr>
      </p:pic>
      <p:pic>
        <p:nvPicPr>
          <p:cNvPr id="8" name="Picture 7">
            <a:extLst>
              <a:ext uri="{FF2B5EF4-FFF2-40B4-BE49-F238E27FC236}">
                <a16:creationId xmlns:a16="http://schemas.microsoft.com/office/drawing/2014/main" id="{C1E12191-997B-1C0C-C6AE-B2462BE030A8}"/>
              </a:ext>
            </a:extLst>
          </p:cNvPr>
          <p:cNvPicPr>
            <a:picLocks noChangeAspect="1"/>
          </p:cNvPicPr>
          <p:nvPr/>
        </p:nvPicPr>
        <p:blipFill>
          <a:blip r:embed="rId4"/>
          <a:stretch>
            <a:fillRect/>
          </a:stretch>
        </p:blipFill>
        <p:spPr>
          <a:xfrm>
            <a:off x="6164824" y="1330720"/>
            <a:ext cx="5428320" cy="4389120"/>
          </a:xfrm>
          <a:prstGeom prst="rect">
            <a:avLst/>
          </a:prstGeom>
        </p:spPr>
      </p:pic>
      <p:pic>
        <p:nvPicPr>
          <p:cNvPr id="4" name="Picture 3" descr="A qr code with a white background&#10;&#10;AI-generated content may be incorrect.">
            <a:extLst>
              <a:ext uri="{FF2B5EF4-FFF2-40B4-BE49-F238E27FC236}">
                <a16:creationId xmlns:a16="http://schemas.microsoft.com/office/drawing/2014/main" id="{19745D96-0953-8238-CE1B-1CEE9A9562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5411" y="240586"/>
            <a:ext cx="817652" cy="817652"/>
          </a:xfrm>
          <a:prstGeom prst="rect">
            <a:avLst/>
          </a:prstGeom>
        </p:spPr>
      </p:pic>
    </p:spTree>
    <p:extLst>
      <p:ext uri="{BB962C8B-B14F-4D97-AF65-F5344CB8AC3E}">
        <p14:creationId xmlns:p14="http://schemas.microsoft.com/office/powerpoint/2010/main" val="196258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3ABBD-25F8-6AF4-E8C6-955CBE5DEC25}"/>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2F5A2270-4EC0-AA16-7884-185CA778C602}"/>
              </a:ext>
            </a:extLst>
          </p:cNvPr>
          <p:cNvSpPr txBox="1">
            <a:spLocks/>
          </p:cNvSpPr>
          <p:nvPr/>
        </p:nvSpPr>
        <p:spPr>
          <a:xfrm>
            <a:off x="332501" y="820388"/>
            <a:ext cx="768840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kern="1200" spc="-50">
                <a:solidFill>
                  <a:schemeClr val="tx1"/>
                </a:solidFill>
                <a:latin typeface="Lato Black"/>
                <a:ea typeface="Lato Black"/>
                <a:cs typeface="Lato Black"/>
                <a:sym typeface="Lato Black"/>
              </a:rPr>
              <a:t>Distribution of federal funds</a:t>
            </a:r>
            <a:endParaRPr lang="en-US" sz="2800" kern="1200" spc="-50">
              <a:solidFill>
                <a:schemeClr val="tx1"/>
              </a:solidFill>
            </a:endParaRPr>
          </a:p>
        </p:txBody>
      </p:sp>
      <p:sp>
        <p:nvSpPr>
          <p:cNvPr id="9" name="Page text">
            <a:extLst>
              <a:ext uri="{FF2B5EF4-FFF2-40B4-BE49-F238E27FC236}">
                <a16:creationId xmlns:a16="http://schemas.microsoft.com/office/drawing/2014/main" id="{07806256-3360-C892-B738-879B508A7262}"/>
              </a:ext>
            </a:extLst>
          </p:cNvPr>
          <p:cNvSpPr txBox="1"/>
          <p:nvPr/>
        </p:nvSpPr>
        <p:spPr>
          <a:xfrm>
            <a:off x="344325" y="1781259"/>
            <a:ext cx="5317440" cy="41520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200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Medicaid funding reigns supreme:  </a:t>
            </a:r>
            <a:r>
              <a:rPr lang="en-US" b="0" i="0" u="none" strike="noStrike">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rPr>
              <a:t>Medicaid makes up about 69% of all federal grants to states, and </a:t>
            </a:r>
            <a:r>
              <a:rPr lang="en-US">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in 2024 was the largest source of federal funding in all but one state.</a:t>
            </a:r>
            <a:endParaRPr>
              <a:solidFill>
                <a:schemeClr val="tx1">
                  <a:lumMod val="75000"/>
                  <a:lumOff val="25000"/>
                </a:schemeClr>
              </a:solidFill>
              <a:highlight>
                <a:schemeClr val="lt1"/>
              </a:highlight>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15000"/>
              </a:lnSpc>
              <a:spcBef>
                <a:spcPts val="0"/>
              </a:spcBef>
              <a:spcAft>
                <a:spcPts val="0"/>
              </a:spcAft>
              <a:buNone/>
            </a:pPr>
            <a:endParaRPr lang="en-US" sz="1200">
              <a:solidFill>
                <a:srgbClr val="434343"/>
              </a:solidFill>
              <a:highlight>
                <a:schemeClr val="lt1"/>
              </a:highlight>
              <a:latin typeface="Lato"/>
              <a:ea typeface="Lato"/>
              <a:cs typeface="Lato"/>
              <a:sym typeface="Lato"/>
            </a:endParaRPr>
          </a:p>
          <a:p>
            <a:pPr marL="0" lvl="0" indent="0" algn="l" rtl="0">
              <a:lnSpc>
                <a:spcPct val="115000"/>
              </a:lnSpc>
              <a:spcBef>
                <a:spcPts val="0"/>
              </a:spcBef>
              <a:spcAft>
                <a:spcPts val="0"/>
              </a:spcAft>
              <a:buNone/>
            </a:pPr>
            <a:r>
              <a:rPr lang="en" sz="200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Other grants fall into the following buckets</a:t>
            </a:r>
            <a:r>
              <a:rPr lang="en" sz="160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 </a:t>
            </a:r>
          </a:p>
          <a:p>
            <a:pPr marL="285750" lvl="0" indent="-285750" algn="l" rtl="0">
              <a:lnSpc>
                <a:spcPct val="115000"/>
              </a:lnSpc>
              <a:spcBef>
                <a:spcPts val="0"/>
              </a:spcBef>
              <a:spcAft>
                <a:spcPts val="0"/>
              </a:spcAft>
              <a:buFont typeface="Arial" panose="020B0604020202020204" pitchFamily="34" charset="0"/>
              <a:buChar char="•"/>
            </a:pPr>
            <a:r>
              <a:rPr lang="en-US" b="0" i="0" u="none" strike="noStrike">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rPr>
              <a:t>Income security programs (11%)</a:t>
            </a:r>
          </a:p>
          <a:p>
            <a:pPr marL="285750" lvl="0" indent="-285750" algn="l" rtl="0">
              <a:lnSpc>
                <a:spcPct val="115000"/>
              </a:lnSpc>
              <a:spcBef>
                <a:spcPts val="0"/>
              </a:spcBef>
              <a:spcAft>
                <a:spcPts val="0"/>
              </a:spcAft>
              <a:buFont typeface="Arial" panose="020B0604020202020204" pitchFamily="34" charset="0"/>
              <a:buChar char="•"/>
            </a:pPr>
            <a:r>
              <a:rPr lang="en-US">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a:t>
            </a:r>
            <a:r>
              <a:rPr lang="en-US" b="0" i="0" u="none" strike="noStrike">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rPr>
              <a:t>ransportation programs (8%)</a:t>
            </a:r>
          </a:p>
          <a:p>
            <a:pPr marL="285750" lvl="0" indent="-285750" algn="l" rtl="0">
              <a:lnSpc>
                <a:spcPct val="115000"/>
              </a:lnSpc>
              <a:spcBef>
                <a:spcPts val="0"/>
              </a:spcBef>
              <a:spcAft>
                <a:spcPts val="0"/>
              </a:spcAft>
              <a:buFont typeface="Arial" panose="020B0604020202020204" pitchFamily="34" charset="0"/>
              <a:buChar char="•"/>
            </a:pPr>
            <a:r>
              <a:rPr lang="en-US">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a:t>
            </a:r>
            <a:r>
              <a:rPr lang="en-US" b="0" i="0" u="none" strike="noStrike">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rPr>
              <a:t>ducation programs (5%)</a:t>
            </a:r>
          </a:p>
          <a:p>
            <a:pPr marL="285750" lvl="0" indent="-285750" algn="l" rtl="0">
              <a:lnSpc>
                <a:spcPct val="115000"/>
              </a:lnSpc>
              <a:spcBef>
                <a:spcPts val="0"/>
              </a:spcBef>
              <a:spcAft>
                <a:spcPts val="0"/>
              </a:spcAft>
              <a:buFont typeface="Arial" panose="020B0604020202020204" pitchFamily="34" charset="0"/>
              <a:buChar char="•"/>
            </a:pPr>
            <a:r>
              <a:rPr lang="en-US">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Other </a:t>
            </a:r>
            <a:r>
              <a:rPr lang="en-US" b="0" i="0" u="none" strike="noStrike">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rPr>
              <a:t>(non-Medicaid) health programs (4%)</a:t>
            </a:r>
          </a:p>
          <a:p>
            <a:pPr marL="285750" lvl="0" indent="-285750" algn="l" rtl="0">
              <a:lnSpc>
                <a:spcPct val="115000"/>
              </a:lnSpc>
              <a:spcBef>
                <a:spcPts val="0"/>
              </a:spcBef>
              <a:spcAft>
                <a:spcPts val="0"/>
              </a:spcAft>
              <a:buFont typeface="Arial" panose="020B0604020202020204" pitchFamily="34" charset="0"/>
              <a:buChar char="•"/>
            </a:pPr>
            <a:r>
              <a:rPr lang="en-US">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a:t>
            </a:r>
            <a:r>
              <a:rPr lang="en-US" b="0" i="0" u="none" strike="noStrike">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rPr>
              <a:t>verything else, which includes things </a:t>
            </a:r>
            <a:r>
              <a:rPr lang="en-US">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like housing programs, environmental protection, and public safety (3%)</a:t>
            </a:r>
            <a:endParaRPr lang="en-US" b="1">
              <a:solidFill>
                <a:schemeClr val="tx1">
                  <a:lumMod val="75000"/>
                  <a:lumOff val="25000"/>
                </a:schemeClr>
              </a:solidFill>
              <a:highlight>
                <a:schemeClr val="lt1"/>
              </a:highlight>
              <a:latin typeface="Lato" panose="020F0502020204030203" pitchFamily="34" charset="0"/>
              <a:ea typeface="Lato" panose="020F0502020204030203" pitchFamily="34" charset="0"/>
              <a:cs typeface="Lato" panose="020F0502020204030203" pitchFamily="34" charset="0"/>
              <a:sym typeface="Lato"/>
            </a:endParaRPr>
          </a:p>
          <a:p>
            <a:pPr marL="0" lvl="0" indent="0" algn="l" rtl="0">
              <a:lnSpc>
                <a:spcPct val="115000"/>
              </a:lnSpc>
              <a:spcBef>
                <a:spcPts val="0"/>
              </a:spcBef>
              <a:spcAft>
                <a:spcPts val="0"/>
              </a:spcAft>
              <a:buNone/>
            </a:pPr>
            <a:endParaRPr lang="en-US" sz="1200" b="1">
              <a:solidFill>
                <a:srgbClr val="434343"/>
              </a:solidFill>
              <a:highlight>
                <a:schemeClr val="lt1"/>
              </a:highlight>
              <a:latin typeface="Lato"/>
              <a:ea typeface="Lato"/>
              <a:cs typeface="Lato"/>
              <a:sym typeface="Lato"/>
            </a:endParaRPr>
          </a:p>
          <a:p>
            <a:pPr marL="0" lvl="0" indent="0" algn="l" rtl="0">
              <a:lnSpc>
                <a:spcPct val="115000"/>
              </a:lnSpc>
              <a:spcBef>
                <a:spcPts val="0"/>
              </a:spcBef>
              <a:spcAft>
                <a:spcPts val="0"/>
              </a:spcAft>
              <a:buNone/>
            </a:pPr>
            <a:endParaRPr lang="en-US" sz="1400">
              <a:solidFill>
                <a:srgbClr val="434343"/>
              </a:solidFill>
              <a:highlight>
                <a:schemeClr val="lt1"/>
              </a:highlight>
              <a:latin typeface="Lato"/>
              <a:ea typeface="Lato"/>
              <a:cs typeface="Lato"/>
              <a:sym typeface="Lato"/>
            </a:endParaRPr>
          </a:p>
          <a:p>
            <a:pPr marL="0" lvl="0" indent="0" algn="l" rtl="0">
              <a:lnSpc>
                <a:spcPct val="115000"/>
              </a:lnSpc>
              <a:spcBef>
                <a:spcPts val="0"/>
              </a:spcBef>
              <a:spcAft>
                <a:spcPts val="0"/>
              </a:spcAft>
              <a:buNone/>
            </a:pPr>
            <a:endParaRPr>
              <a:solidFill>
                <a:srgbClr val="434343"/>
              </a:solidFill>
              <a:highlight>
                <a:schemeClr val="lt1"/>
              </a:highlight>
              <a:latin typeface="Lato"/>
              <a:ea typeface="Lato"/>
              <a:cs typeface="Lato"/>
              <a:sym typeface="Lato"/>
            </a:endParaRPr>
          </a:p>
          <a:p>
            <a:pPr marL="0" lvl="0" indent="0" algn="l" rtl="0">
              <a:lnSpc>
                <a:spcPct val="115000"/>
              </a:lnSpc>
              <a:spcBef>
                <a:spcPts val="0"/>
              </a:spcBef>
              <a:spcAft>
                <a:spcPts val="0"/>
              </a:spcAft>
              <a:buNone/>
            </a:pPr>
            <a:r>
              <a:rPr lang="en">
                <a:solidFill>
                  <a:srgbClr val="434343"/>
                </a:solidFill>
                <a:highlight>
                  <a:schemeClr val="lt1"/>
                </a:highlight>
                <a:latin typeface="Proxima Nova"/>
                <a:ea typeface="Proxima Nova"/>
                <a:cs typeface="Proxima Nova"/>
                <a:sym typeface="Proxima Nova"/>
              </a:rPr>
              <a:t> </a:t>
            </a:r>
            <a:endParaRPr>
              <a:solidFill>
                <a:srgbClr val="434343"/>
              </a:solidFill>
              <a:highlight>
                <a:schemeClr val="lt1"/>
              </a:highlight>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b="0" i="0" u="none" strike="noStrike" cap="none">
                <a:solidFill>
                  <a:srgbClr val="000000"/>
                </a:solidFill>
                <a:latin typeface="Proxima Nova"/>
                <a:ea typeface="Proxima Nova"/>
                <a:cs typeface="Proxima Nova"/>
                <a:sym typeface="Proxima Nova"/>
              </a:rPr>
              <a:t> </a:t>
            </a:r>
            <a:endParaRPr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24242"/>
              </a:solidFill>
              <a:latin typeface="Proxima Nova"/>
              <a:ea typeface="Proxima Nova"/>
              <a:cs typeface="Proxima Nova"/>
              <a:sym typeface="Proxima Nova"/>
            </a:endParaRPr>
          </a:p>
        </p:txBody>
      </p:sp>
      <p:pic>
        <p:nvPicPr>
          <p:cNvPr id="4" name="Picture 3">
            <a:extLst>
              <a:ext uri="{FF2B5EF4-FFF2-40B4-BE49-F238E27FC236}">
                <a16:creationId xmlns:a16="http://schemas.microsoft.com/office/drawing/2014/main" id="{9441B22D-9EC6-66EF-CFF6-2CC4845D6410}"/>
              </a:ext>
            </a:extLst>
          </p:cNvPr>
          <p:cNvPicPr>
            <a:picLocks noChangeAspect="1"/>
          </p:cNvPicPr>
          <p:nvPr/>
        </p:nvPicPr>
        <p:blipFill>
          <a:blip r:embed="rId2"/>
          <a:stretch>
            <a:fillRect/>
          </a:stretch>
        </p:blipFill>
        <p:spPr>
          <a:xfrm>
            <a:off x="6193979" y="820388"/>
            <a:ext cx="5317440" cy="5112879"/>
          </a:xfrm>
          <a:prstGeom prst="rect">
            <a:avLst/>
          </a:prstGeom>
        </p:spPr>
      </p:pic>
      <p:pic>
        <p:nvPicPr>
          <p:cNvPr id="5" name="Picture 4" descr="A qr code with a black and white background&#10;&#10;AI-generated content may be incorrect.">
            <a:extLst>
              <a:ext uri="{FF2B5EF4-FFF2-40B4-BE49-F238E27FC236}">
                <a16:creationId xmlns:a16="http://schemas.microsoft.com/office/drawing/2014/main" id="{964CE712-0DE4-9853-642E-2B3636044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1667" y="5387940"/>
            <a:ext cx="740596" cy="740596"/>
          </a:xfrm>
          <a:prstGeom prst="rect">
            <a:avLst/>
          </a:prstGeom>
        </p:spPr>
      </p:pic>
    </p:spTree>
    <p:extLst>
      <p:ext uri="{BB962C8B-B14F-4D97-AF65-F5344CB8AC3E}">
        <p14:creationId xmlns:p14="http://schemas.microsoft.com/office/powerpoint/2010/main" val="2702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F84CE-FE62-D729-CC44-390695C292F2}"/>
            </a:ext>
          </a:extLst>
        </p:cNvPr>
        <p:cNvGrpSpPr/>
        <p:nvPr/>
      </p:nvGrpSpPr>
      <p:grpSpPr>
        <a:xfrm>
          <a:off x="0" y="0"/>
          <a:ext cx="0" cy="0"/>
          <a:chOff x="0" y="0"/>
          <a:chExt cx="0" cy="0"/>
        </a:xfrm>
      </p:grpSpPr>
      <p:sp>
        <p:nvSpPr>
          <p:cNvPr id="4" name="Google Shape;240;p34">
            <a:extLst>
              <a:ext uri="{FF2B5EF4-FFF2-40B4-BE49-F238E27FC236}">
                <a16:creationId xmlns:a16="http://schemas.microsoft.com/office/drawing/2014/main" id="{447CC67E-AA35-2F9C-301C-70F168AACA9E}"/>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AD44FDBB-8EAF-608D-6F59-8249599185EC}"/>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7E25EA1F-D4B7-F8BE-0C72-912F50E7CE5D}"/>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10938731-FCA9-D696-26EC-92A8FE81C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9" name="Google Shape;180;p27">
            <a:extLst>
              <a:ext uri="{FF2B5EF4-FFF2-40B4-BE49-F238E27FC236}">
                <a16:creationId xmlns:a16="http://schemas.microsoft.com/office/drawing/2014/main" id="{01EE9C80-D766-45CB-4E28-009A98D704D3}"/>
              </a:ext>
            </a:extLst>
          </p:cNvPr>
          <p:cNvSpPr txBox="1"/>
          <p:nvPr/>
        </p:nvSpPr>
        <p:spPr>
          <a:xfrm>
            <a:off x="511278" y="1493464"/>
            <a:ext cx="7596402" cy="4803427"/>
          </a:xfrm>
          <a:prstGeom prst="rect">
            <a:avLst/>
          </a:prstGeom>
          <a:noFill/>
          <a:ln>
            <a:noFill/>
          </a:ln>
        </p:spPr>
        <p:txBody>
          <a:bodyPr spcFirstLastPara="1" wrap="square" lIns="91425" tIns="91425" rIns="91425" bIns="91425" anchor="t" anchorCtr="0">
            <a:noAutofit/>
          </a:bodyPr>
          <a:lstStyle/>
          <a:p>
            <a:pPr>
              <a:spcBef>
                <a:spcPts val="600"/>
              </a:spcBef>
              <a:spcAft>
                <a:spcPts val="600"/>
              </a:spcAft>
            </a:pPr>
            <a:r>
              <a:rPr lang="en-US" sz="1600" b="1" dirty="0">
                <a:solidFill>
                  <a:srgbClr val="0070C0"/>
                </a:solidFill>
                <a:latin typeface="Lato"/>
                <a:ea typeface="Lato"/>
                <a:cs typeface="Lato"/>
              </a:rPr>
              <a:t>Medicaid</a:t>
            </a:r>
            <a:endParaRPr lang="en-US" sz="1600" dirty="0">
              <a:solidFill>
                <a:srgbClr val="0070C0"/>
              </a:solidFill>
              <a:latin typeface="Lato"/>
              <a:ea typeface="Lato"/>
              <a:cs typeface="Lato"/>
            </a:endParaRPr>
          </a:p>
          <a:p>
            <a:pPr marL="285750" indent="-285750">
              <a:spcAft>
                <a:spcPts val="600"/>
              </a:spcAft>
              <a:buFont typeface="Arial" panose="020B0604020202020204" pitchFamily="34" charset="0"/>
              <a:buChar char="•"/>
            </a:pPr>
            <a:r>
              <a:rPr lang="en-US" sz="1400" dirty="0">
                <a:latin typeface="Lato"/>
                <a:ea typeface="Lato"/>
                <a:cs typeface="Lato"/>
              </a:rPr>
              <a:t>CBO: federal Medicaid expenditures could decrease by $1 trillion over ten years </a:t>
            </a:r>
          </a:p>
          <a:p>
            <a:pPr marL="285750" indent="-285750">
              <a:spcAft>
                <a:spcPts val="600"/>
              </a:spcAft>
              <a:buFont typeface="Arial" panose="020B0604020202020204" pitchFamily="34" charset="0"/>
              <a:buChar char="•"/>
            </a:pPr>
            <a:r>
              <a:rPr lang="en-US" sz="1400" dirty="0">
                <a:latin typeface="Lato"/>
                <a:ea typeface="Lato"/>
                <a:cs typeface="Lato"/>
              </a:rPr>
              <a:t>Majority of savings from: expansion group work requirements, limiting revenue raising through provider taxes, changes to enroll in/renew coverage, restricting state directed payments to facilities and providers</a:t>
            </a:r>
          </a:p>
          <a:p>
            <a:pPr marL="285750" indent="-285750">
              <a:spcAft>
                <a:spcPts val="600"/>
              </a:spcAft>
              <a:buFont typeface="Arial" panose="020B0604020202020204" pitchFamily="34" charset="0"/>
              <a:buChar char="•"/>
            </a:pPr>
            <a:r>
              <a:rPr lang="en-US" sz="1400" dirty="0">
                <a:latin typeface="Lato"/>
                <a:ea typeface="Lato"/>
                <a:cs typeface="Lato"/>
              </a:rPr>
              <a:t>Impacts on state budgets will be felt most in 40 states and DC that have expanded Medicaid</a:t>
            </a:r>
          </a:p>
          <a:p>
            <a:pPr marL="742950" lvl="1" indent="-285750">
              <a:spcAft>
                <a:spcPts val="600"/>
              </a:spcAft>
              <a:buFont typeface="Arial" panose="020B0604020202020204" pitchFamily="34" charset="0"/>
              <a:buChar char="•"/>
            </a:pPr>
            <a:r>
              <a:rPr lang="en-US" sz="1400" dirty="0">
                <a:latin typeface="Lato"/>
                <a:ea typeface="Lato"/>
                <a:cs typeface="Lato"/>
              </a:rPr>
              <a:t>KFF: Medicaid reductions could result in between 8% – 20% reductions in federal spending in these states</a:t>
            </a:r>
            <a:endParaRPr lang="en-US" sz="600" b="1" dirty="0">
              <a:latin typeface="Lato"/>
              <a:ea typeface="Lato"/>
              <a:cs typeface="Lato"/>
            </a:endParaRPr>
          </a:p>
          <a:p>
            <a:pPr>
              <a:spcBef>
                <a:spcPts val="600"/>
              </a:spcBef>
              <a:spcAft>
                <a:spcPts val="600"/>
              </a:spcAft>
            </a:pPr>
            <a:r>
              <a:rPr lang="en-US" sz="1600" b="1" dirty="0">
                <a:solidFill>
                  <a:srgbClr val="0070C0"/>
                </a:solidFill>
                <a:latin typeface="Lato"/>
                <a:ea typeface="Lato"/>
                <a:cs typeface="Lato"/>
              </a:rPr>
              <a:t>SNAP</a:t>
            </a:r>
            <a:endParaRPr lang="en-US" sz="1600" dirty="0">
              <a:solidFill>
                <a:srgbClr val="0070C0"/>
              </a:solidFill>
              <a:latin typeface="Lato"/>
              <a:ea typeface="Lato"/>
              <a:cs typeface="Lato"/>
            </a:endParaRPr>
          </a:p>
          <a:p>
            <a:pPr marL="285750" indent="-285750">
              <a:spcAft>
                <a:spcPts val="600"/>
              </a:spcAft>
              <a:buFont typeface="Arial" panose="020B0604020202020204" pitchFamily="34" charset="0"/>
              <a:buChar char="•"/>
            </a:pPr>
            <a:r>
              <a:rPr lang="en-US" sz="1400" dirty="0">
                <a:latin typeface="Lato"/>
                <a:ea typeface="Lato"/>
                <a:cs typeface="Lato"/>
              </a:rPr>
              <a:t>Changes are projected to generate $186 billion in federal savings over ten years, including:</a:t>
            </a:r>
          </a:p>
          <a:p>
            <a:pPr marL="685800" lvl="1" indent="-228600">
              <a:spcAft>
                <a:spcPts val="600"/>
              </a:spcAft>
              <a:buFont typeface="Arial" panose="020B0604020202020204" pitchFamily="34" charset="0"/>
              <a:buChar char="•"/>
            </a:pPr>
            <a:r>
              <a:rPr lang="en-US" sz="1400" dirty="0">
                <a:latin typeface="Lato"/>
                <a:ea typeface="Lato"/>
                <a:cs typeface="Lato"/>
              </a:rPr>
              <a:t>Requiring states to pay a portion of SNAP benefit costs</a:t>
            </a:r>
          </a:p>
          <a:p>
            <a:pPr marL="685800" lvl="1" indent="-228600">
              <a:spcAft>
                <a:spcPts val="600"/>
              </a:spcAft>
              <a:buFont typeface="Arial" panose="020B0604020202020204" pitchFamily="34" charset="0"/>
              <a:buChar char="•"/>
            </a:pPr>
            <a:r>
              <a:rPr lang="en-US" sz="1400" dirty="0">
                <a:latin typeface="Lato"/>
                <a:ea typeface="Lato"/>
                <a:cs typeface="Lato"/>
              </a:rPr>
              <a:t>Increasing the state share of administrative costs</a:t>
            </a:r>
          </a:p>
          <a:p>
            <a:pPr lvl="1"/>
            <a:endParaRPr lang="en-US" sz="600" dirty="0">
              <a:latin typeface="Lato" panose="020F0502020204030203" pitchFamily="34" charset="0"/>
            </a:endParaRPr>
          </a:p>
          <a:p>
            <a:pPr>
              <a:spcBef>
                <a:spcPts val="600"/>
              </a:spcBef>
              <a:spcAft>
                <a:spcPts val="600"/>
              </a:spcAft>
            </a:pPr>
            <a:r>
              <a:rPr lang="en-US" sz="1600" b="1" dirty="0">
                <a:solidFill>
                  <a:srgbClr val="0070C0"/>
                </a:solidFill>
                <a:latin typeface="Lato"/>
                <a:ea typeface="Lato"/>
                <a:cs typeface="Lato"/>
              </a:rPr>
              <a:t>TCJA Extensions, Other Tax Provisions</a:t>
            </a:r>
          </a:p>
          <a:p>
            <a:pPr marL="285750" indent="-285750">
              <a:buFont typeface="Arial" panose="020B0604020202020204" pitchFamily="34" charset="0"/>
              <a:buChar char="•"/>
            </a:pPr>
            <a:r>
              <a:rPr lang="en-US" sz="1400" dirty="0">
                <a:latin typeface="Lato"/>
                <a:ea typeface="Proxima Nova"/>
                <a:cs typeface="Proxima Nova"/>
                <a:sym typeface="Proxima Nova"/>
              </a:rPr>
              <a:t>Federal changes will flow through to states, based on how states are linked to federal taxable income</a:t>
            </a:r>
            <a:endParaRPr lang="en-US" sz="1400" dirty="0">
              <a:latin typeface="Lato"/>
              <a:ea typeface="Proxima Nova"/>
              <a:cs typeface="Proxima Nova"/>
            </a:endParaRPr>
          </a:p>
          <a:p>
            <a:pPr marL="285750" indent="-285750">
              <a:buFont typeface="Arial" panose="020B0604020202020204" pitchFamily="34" charset="0"/>
              <a:buChar char="•"/>
            </a:pPr>
            <a:endParaRPr lang="en-US" sz="1400" dirty="0">
              <a:latin typeface="Lato" panose="020F0502020204030203" pitchFamily="34" charset="0"/>
            </a:endParaRPr>
          </a:p>
          <a:p>
            <a:pPr marL="0" marR="0" lvl="0" indent="0" algn="l" rtl="0">
              <a:spcBef>
                <a:spcPts val="0"/>
              </a:spcBef>
              <a:spcAft>
                <a:spcPts val="0"/>
              </a:spcAft>
              <a:buClr>
                <a:srgbClr val="000000"/>
              </a:buClr>
              <a:buSzPts val="1200"/>
              <a:buFont typeface="Arial"/>
              <a:buNone/>
            </a:pPr>
            <a:endParaRPr lang="en-US" sz="1200" b="0" i="0" u="none" strike="noStrike" cap="none" dirty="0">
              <a:latin typeface="Proxima Nova"/>
              <a:ea typeface="Proxima Nova"/>
              <a:cs typeface="Proxima Nova"/>
              <a:sym typeface="Proxima Nova"/>
            </a:endParaRPr>
          </a:p>
          <a:p>
            <a:pPr marL="0" marR="0" lvl="0" indent="0" algn="l" rtl="0">
              <a:spcBef>
                <a:spcPts val="0"/>
              </a:spcBef>
              <a:spcAft>
                <a:spcPts val="0"/>
              </a:spcAft>
              <a:buClr>
                <a:srgbClr val="000000"/>
              </a:buClr>
              <a:buSzPts val="1200"/>
              <a:buFont typeface="Arial"/>
              <a:buNone/>
            </a:pPr>
            <a:endParaRPr lang="en-US" sz="1200" b="0" i="0" u="none" strike="noStrike" cap="none" dirty="0">
              <a:latin typeface="Proxima Nova"/>
              <a:ea typeface="Proxima Nova"/>
              <a:cs typeface="Proxima Nova"/>
              <a:sym typeface="Proxima Nova"/>
            </a:endParaRPr>
          </a:p>
        </p:txBody>
      </p:sp>
      <p:sp>
        <p:nvSpPr>
          <p:cNvPr id="10" name="Rectangle 9">
            <a:extLst>
              <a:ext uri="{FF2B5EF4-FFF2-40B4-BE49-F238E27FC236}">
                <a16:creationId xmlns:a16="http://schemas.microsoft.com/office/drawing/2014/main" id="{49786025-F56D-8BAA-6E29-0C926DF70D61}"/>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AD43352-5A48-8BA2-8B2A-C8D71B3D5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2" name="TextBox 11">
            <a:extLst>
              <a:ext uri="{FF2B5EF4-FFF2-40B4-BE49-F238E27FC236}">
                <a16:creationId xmlns:a16="http://schemas.microsoft.com/office/drawing/2014/main" id="{01E732C5-2FAF-C9A8-85DE-6C6AA7BE3A8B}"/>
              </a:ext>
            </a:extLst>
          </p:cNvPr>
          <p:cNvSpPr txBox="1"/>
          <p:nvPr/>
        </p:nvSpPr>
        <p:spPr>
          <a:xfrm>
            <a:off x="420763" y="1031939"/>
            <a:ext cx="9370142" cy="461665"/>
          </a:xfrm>
          <a:prstGeom prst="rect">
            <a:avLst/>
          </a:prstGeom>
          <a:noFill/>
        </p:spPr>
        <p:txBody>
          <a:bodyPr wrap="square">
            <a:spAutoFit/>
          </a:bodyPr>
          <a:lstStyle/>
          <a:p>
            <a:r>
              <a:rPr lang="en-US" sz="2400" spc="-50">
                <a:latin typeface="Lato Black" panose="020F0502020204030203" pitchFamily="34" charset="0"/>
                <a:ea typeface="Lato Black" panose="020F0502020204030203" pitchFamily="34" charset="0"/>
                <a:cs typeface="Lato Black" panose="020F0502020204030203" pitchFamily="34" charset="0"/>
              </a:rPr>
              <a:t>Federal Funding and Programmatic Changes Impact States</a:t>
            </a:r>
          </a:p>
        </p:txBody>
      </p:sp>
      <p:graphicFrame>
        <p:nvGraphicFramePr>
          <p:cNvPr id="3" name="Chart 2">
            <a:extLst>
              <a:ext uri="{FF2B5EF4-FFF2-40B4-BE49-F238E27FC236}">
                <a16:creationId xmlns:a16="http://schemas.microsoft.com/office/drawing/2014/main" id="{283CDE08-692E-44CB-1A36-FE5CC3A32B0A}"/>
              </a:ext>
            </a:extLst>
          </p:cNvPr>
          <p:cNvGraphicFramePr/>
          <p:nvPr>
            <p:extLst>
              <p:ext uri="{D42A27DB-BD31-4B8C-83A1-F6EECF244321}">
                <p14:modId xmlns:p14="http://schemas.microsoft.com/office/powerpoint/2010/main" val="2884859443"/>
              </p:ext>
            </p:extLst>
          </p:nvPr>
        </p:nvGraphicFramePr>
        <p:xfrm>
          <a:off x="7044485" y="1667951"/>
          <a:ext cx="6126480" cy="192024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4D19C77E-6F01-E82C-CBEC-E38AA8D32491}"/>
              </a:ext>
            </a:extLst>
          </p:cNvPr>
          <p:cNvSpPr txBox="1"/>
          <p:nvPr/>
        </p:nvSpPr>
        <p:spPr>
          <a:xfrm>
            <a:off x="9092676" y="3372747"/>
            <a:ext cx="2615772" cy="215444"/>
          </a:xfrm>
          <a:prstGeom prst="rect">
            <a:avLst/>
          </a:prstGeom>
          <a:noFill/>
        </p:spPr>
        <p:txBody>
          <a:bodyPr wrap="square" rtlCol="0" anchor="ctr">
            <a:spAutoFit/>
          </a:bodyPr>
          <a:lstStyle/>
          <a:p>
            <a:r>
              <a:rPr lang="en-US" sz="800" i="1">
                <a:solidFill>
                  <a:schemeClr val="bg1">
                    <a:lumMod val="50000"/>
                  </a:schemeClr>
                </a:solidFill>
                <a:latin typeface="Lato" panose="020F0502020204030203" pitchFamily="34" charset="0"/>
                <a:ea typeface="Lato Black" panose="020F0502020204030203" pitchFamily="34" charset="0"/>
                <a:cs typeface="Lato Black" panose="020F0502020204030203" pitchFamily="34" charset="0"/>
              </a:rPr>
              <a:t>Source: CBO, KFF</a:t>
            </a:r>
          </a:p>
        </p:txBody>
      </p:sp>
      <p:graphicFrame>
        <p:nvGraphicFramePr>
          <p:cNvPr id="8" name="Chart 7">
            <a:extLst>
              <a:ext uri="{FF2B5EF4-FFF2-40B4-BE49-F238E27FC236}">
                <a16:creationId xmlns:a16="http://schemas.microsoft.com/office/drawing/2014/main" id="{C388C042-AEE6-9494-F4AF-821B1B1915AD}"/>
              </a:ext>
            </a:extLst>
          </p:cNvPr>
          <p:cNvGraphicFramePr/>
          <p:nvPr>
            <p:extLst>
              <p:ext uri="{D42A27DB-BD31-4B8C-83A1-F6EECF244321}">
                <p14:modId xmlns:p14="http://schemas.microsoft.com/office/powerpoint/2010/main" val="2242236278"/>
              </p:ext>
            </p:extLst>
          </p:nvPr>
        </p:nvGraphicFramePr>
        <p:xfrm>
          <a:off x="7044485" y="3982421"/>
          <a:ext cx="6126480" cy="192024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A41AB137-7EA9-1D8C-9D00-9B63A1BC933B}"/>
              </a:ext>
            </a:extLst>
          </p:cNvPr>
          <p:cNvSpPr txBox="1"/>
          <p:nvPr/>
        </p:nvSpPr>
        <p:spPr>
          <a:xfrm>
            <a:off x="9092676" y="5635883"/>
            <a:ext cx="2615772" cy="215444"/>
          </a:xfrm>
          <a:prstGeom prst="rect">
            <a:avLst/>
          </a:prstGeom>
          <a:noFill/>
        </p:spPr>
        <p:txBody>
          <a:bodyPr wrap="square" rtlCol="0" anchor="ctr">
            <a:spAutoFit/>
          </a:bodyPr>
          <a:lstStyle/>
          <a:p>
            <a:r>
              <a:rPr lang="en-US" sz="800" i="1">
                <a:solidFill>
                  <a:schemeClr val="bg1">
                    <a:lumMod val="50000"/>
                  </a:schemeClr>
                </a:solidFill>
                <a:latin typeface="Lato" panose="020F0502020204030203" pitchFamily="34" charset="0"/>
                <a:ea typeface="Lato Black" panose="020F0502020204030203" pitchFamily="34" charset="0"/>
                <a:cs typeface="Lato Black" panose="020F0502020204030203" pitchFamily="34" charset="0"/>
              </a:rPr>
              <a:t>Source: CBO</a:t>
            </a:r>
          </a:p>
        </p:txBody>
      </p:sp>
    </p:spTree>
    <p:extLst>
      <p:ext uri="{BB962C8B-B14F-4D97-AF65-F5344CB8AC3E}">
        <p14:creationId xmlns:p14="http://schemas.microsoft.com/office/powerpoint/2010/main" val="172008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Rectangle 786">
            <a:extLst>
              <a:ext uri="{FF2B5EF4-FFF2-40B4-BE49-F238E27FC236}">
                <a16:creationId xmlns:a16="http://schemas.microsoft.com/office/drawing/2014/main" id="{78982AF6-D20D-4BB5-30EA-AB3CFCD9DE25}"/>
              </a:ext>
            </a:extLst>
          </p:cNvPr>
          <p:cNvSpPr/>
          <p:nvPr/>
        </p:nvSpPr>
        <p:spPr>
          <a:xfrm>
            <a:off x="856948" y="4980663"/>
            <a:ext cx="7628684" cy="640753"/>
          </a:xfrm>
          <a:prstGeom prst="rect">
            <a:avLst/>
          </a:prstGeom>
          <a:noFill/>
          <a:ln w="28575">
            <a:solidFill>
              <a:srgbClr val="2A6E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Rectangle 783">
            <a:extLst>
              <a:ext uri="{FF2B5EF4-FFF2-40B4-BE49-F238E27FC236}">
                <a16:creationId xmlns:a16="http://schemas.microsoft.com/office/drawing/2014/main" id="{17BD3697-3E14-6922-5641-422A7FB00514}"/>
              </a:ext>
            </a:extLst>
          </p:cNvPr>
          <p:cNvSpPr/>
          <p:nvPr/>
        </p:nvSpPr>
        <p:spPr>
          <a:xfrm>
            <a:off x="885702" y="3442285"/>
            <a:ext cx="7628684" cy="640753"/>
          </a:xfrm>
          <a:prstGeom prst="rect">
            <a:avLst/>
          </a:prstGeom>
          <a:noFill/>
          <a:ln w="28575">
            <a:solidFill>
              <a:srgbClr val="2A6E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Rectangle 780">
            <a:extLst>
              <a:ext uri="{FF2B5EF4-FFF2-40B4-BE49-F238E27FC236}">
                <a16:creationId xmlns:a16="http://schemas.microsoft.com/office/drawing/2014/main" id="{E8A8B1D1-82AD-C348-23CB-9EB63709839A}"/>
              </a:ext>
            </a:extLst>
          </p:cNvPr>
          <p:cNvSpPr/>
          <p:nvPr/>
        </p:nvSpPr>
        <p:spPr>
          <a:xfrm>
            <a:off x="856948" y="1975795"/>
            <a:ext cx="7628684" cy="640753"/>
          </a:xfrm>
          <a:prstGeom prst="rect">
            <a:avLst/>
          </a:prstGeom>
          <a:noFill/>
          <a:ln w="28575">
            <a:solidFill>
              <a:srgbClr val="2A6E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CFDDFA-E837-EF76-AAE1-8E655436ECA3}"/>
              </a:ext>
            </a:extLst>
          </p:cNvPr>
          <p:cNvSpPr txBox="1"/>
          <p:nvPr/>
        </p:nvSpPr>
        <p:spPr>
          <a:xfrm>
            <a:off x="318249" y="854189"/>
            <a:ext cx="10894142" cy="523220"/>
          </a:xfrm>
          <a:prstGeom prst="rect">
            <a:avLst/>
          </a:prstGeom>
          <a:noFill/>
        </p:spPr>
        <p:txBody>
          <a:bodyPr wrap="square" lIns="91440" tIns="45720" rIns="91440" bIns="45720" anchor="t">
            <a:spAutoFit/>
          </a:bodyPr>
          <a:lstStyle/>
          <a:p>
            <a:r>
              <a:rPr lang="en-US" sz="2800" b="1" dirty="0">
                <a:highlight>
                  <a:srgbClr val="FFFFFF"/>
                </a:highlight>
                <a:latin typeface="Lato Black"/>
                <a:ea typeface="Lato Black"/>
                <a:cs typeface="Lato Black"/>
                <a:sym typeface="Lato Black"/>
              </a:rPr>
              <a:t>Natural Disasters: Overlapping pressures on the system</a:t>
            </a:r>
          </a:p>
        </p:txBody>
      </p:sp>
      <p:sp>
        <p:nvSpPr>
          <p:cNvPr id="777" name="Rectangle: Rounded Corners 776">
            <a:extLst>
              <a:ext uri="{FF2B5EF4-FFF2-40B4-BE49-F238E27FC236}">
                <a16:creationId xmlns:a16="http://schemas.microsoft.com/office/drawing/2014/main" id="{ADBF5853-2B38-38D4-A773-B93B1D9BE0F7}"/>
              </a:ext>
            </a:extLst>
          </p:cNvPr>
          <p:cNvSpPr/>
          <p:nvPr/>
        </p:nvSpPr>
        <p:spPr>
          <a:xfrm>
            <a:off x="1032342" y="1745758"/>
            <a:ext cx="6882925" cy="640753"/>
          </a:xfrm>
          <a:prstGeom prst="roundRect">
            <a:avLst/>
          </a:prstGeom>
          <a:solidFill>
            <a:srgbClr val="2A6EC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TextBox 778">
            <a:extLst>
              <a:ext uri="{FF2B5EF4-FFF2-40B4-BE49-F238E27FC236}">
                <a16:creationId xmlns:a16="http://schemas.microsoft.com/office/drawing/2014/main" id="{8F0B88F5-2584-9808-CC4E-3C636CF0DB15}"/>
              </a:ext>
            </a:extLst>
          </p:cNvPr>
          <p:cNvSpPr txBox="1"/>
          <p:nvPr/>
        </p:nvSpPr>
        <p:spPr>
          <a:xfrm>
            <a:off x="1078741" y="1872454"/>
            <a:ext cx="3557267" cy="461665"/>
          </a:xfrm>
          <a:prstGeom prst="rect">
            <a:avLst/>
          </a:prstGeom>
          <a:noFill/>
        </p:spPr>
        <p:txBody>
          <a:bodyPr wrap="square" lIns="91440" tIns="45720" rIns="91440" bIns="45720" anchor="t">
            <a:spAutoFit/>
          </a:bodyPr>
          <a:lstStyle/>
          <a:p>
            <a:pPr>
              <a:defRPr/>
            </a:pPr>
            <a:r>
              <a:rPr lang="en-US" sz="2400" b="1">
                <a:solidFill>
                  <a:schemeClr val="bg1"/>
                </a:solidFill>
                <a:latin typeface="Lato"/>
                <a:ea typeface="Lato"/>
                <a:cs typeface="Lato"/>
                <a:sym typeface="Lato Black"/>
              </a:rPr>
              <a:t>Disaster costs are rising</a:t>
            </a:r>
            <a:endParaRPr lang="en-US" sz="2400">
              <a:solidFill>
                <a:schemeClr val="bg1"/>
              </a:solidFill>
              <a:ea typeface="Calibri"/>
              <a:cs typeface="Calibri"/>
            </a:endParaRPr>
          </a:p>
        </p:txBody>
      </p:sp>
      <p:sp>
        <p:nvSpPr>
          <p:cNvPr id="782" name="Rectangle: Rounded Corners 781">
            <a:extLst>
              <a:ext uri="{FF2B5EF4-FFF2-40B4-BE49-F238E27FC236}">
                <a16:creationId xmlns:a16="http://schemas.microsoft.com/office/drawing/2014/main" id="{E4E9F521-17B1-9490-9FD4-1EC3C5F5BFE2}"/>
              </a:ext>
            </a:extLst>
          </p:cNvPr>
          <p:cNvSpPr/>
          <p:nvPr/>
        </p:nvSpPr>
        <p:spPr>
          <a:xfrm>
            <a:off x="1061096" y="3212248"/>
            <a:ext cx="6882925" cy="640753"/>
          </a:xfrm>
          <a:prstGeom prst="roundRect">
            <a:avLst/>
          </a:prstGeom>
          <a:solidFill>
            <a:srgbClr val="2A6EC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TextBox 782">
            <a:extLst>
              <a:ext uri="{FF2B5EF4-FFF2-40B4-BE49-F238E27FC236}">
                <a16:creationId xmlns:a16="http://schemas.microsoft.com/office/drawing/2014/main" id="{FF755BEC-064B-EEC2-CFBF-73566F0C6D3F}"/>
              </a:ext>
            </a:extLst>
          </p:cNvPr>
          <p:cNvSpPr txBox="1"/>
          <p:nvPr/>
        </p:nvSpPr>
        <p:spPr>
          <a:xfrm>
            <a:off x="1078741" y="3338944"/>
            <a:ext cx="4432043" cy="830997"/>
          </a:xfrm>
          <a:prstGeom prst="rect">
            <a:avLst/>
          </a:prstGeom>
          <a:noFill/>
        </p:spPr>
        <p:txBody>
          <a:bodyPr wrap="square" lIns="91440" tIns="45720" rIns="91440" bIns="45720" anchor="t">
            <a:spAutoFit/>
          </a:bodyPr>
          <a:lstStyle/>
          <a:p>
            <a:pPr>
              <a:defRPr/>
            </a:pPr>
            <a:r>
              <a:rPr lang="en-US" sz="2400" b="1">
                <a:solidFill>
                  <a:srgbClr val="FFFFFF"/>
                </a:solidFill>
                <a:latin typeface="Lato"/>
                <a:ea typeface="Lato"/>
                <a:cs typeface="Lato"/>
                <a:sym typeface="Lato Black"/>
              </a:rPr>
              <a:t>Public budgets are contracting</a:t>
            </a:r>
            <a:endParaRPr lang="en-US" sz="2400" b="1">
              <a:solidFill>
                <a:srgbClr val="FFFFFF"/>
              </a:solidFill>
              <a:latin typeface="Lato"/>
              <a:ea typeface="Lato"/>
              <a:cs typeface="Lato"/>
            </a:endParaRPr>
          </a:p>
          <a:p>
            <a:pPr marL="0" marR="0" lvl="0" indent="0" algn="l" defTabSz="914400">
              <a:spcBef>
                <a:spcPts val="0"/>
              </a:spcBef>
              <a:spcAft>
                <a:spcPts val="0"/>
              </a:spcAft>
              <a:buClrTx/>
              <a:buSzTx/>
              <a:buFontTx/>
              <a:buNone/>
              <a:tabLst/>
              <a:defRPr/>
            </a:pPr>
            <a:endParaRPr lang="en-US" sz="2400" b="1" i="0" u="none" strike="noStrike" kern="1200" cap="none" spc="0" normalizeH="0" baseline="0" noProof="0">
              <a:ln>
                <a:noFill/>
              </a:ln>
              <a:solidFill>
                <a:schemeClr val="bg1"/>
              </a:solidFill>
              <a:effectLst/>
              <a:uLnTx/>
              <a:uFillTx/>
              <a:latin typeface="Lato"/>
              <a:ea typeface="Lato"/>
              <a:cs typeface="Lato"/>
            </a:endParaRPr>
          </a:p>
        </p:txBody>
      </p:sp>
      <p:sp>
        <p:nvSpPr>
          <p:cNvPr id="785" name="Rectangle: Rounded Corners 784">
            <a:extLst>
              <a:ext uri="{FF2B5EF4-FFF2-40B4-BE49-F238E27FC236}">
                <a16:creationId xmlns:a16="http://schemas.microsoft.com/office/drawing/2014/main" id="{6546EEBD-BAF8-E9F5-D81D-993C20AB171F}"/>
              </a:ext>
            </a:extLst>
          </p:cNvPr>
          <p:cNvSpPr/>
          <p:nvPr/>
        </p:nvSpPr>
        <p:spPr>
          <a:xfrm>
            <a:off x="1032342" y="4750626"/>
            <a:ext cx="6882925" cy="640753"/>
          </a:xfrm>
          <a:prstGeom prst="roundRect">
            <a:avLst/>
          </a:prstGeom>
          <a:solidFill>
            <a:srgbClr val="2A6EC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TextBox 785">
            <a:extLst>
              <a:ext uri="{FF2B5EF4-FFF2-40B4-BE49-F238E27FC236}">
                <a16:creationId xmlns:a16="http://schemas.microsoft.com/office/drawing/2014/main" id="{6C93A55D-D588-0777-FEA7-5AC234AB17D4}"/>
              </a:ext>
            </a:extLst>
          </p:cNvPr>
          <p:cNvSpPr txBox="1"/>
          <p:nvPr/>
        </p:nvSpPr>
        <p:spPr>
          <a:xfrm>
            <a:off x="1078741" y="4877322"/>
            <a:ext cx="5221475" cy="461665"/>
          </a:xfrm>
          <a:prstGeom prst="rect">
            <a:avLst/>
          </a:prstGeom>
          <a:noFill/>
        </p:spPr>
        <p:txBody>
          <a:bodyPr wrap="square" lIns="91440" tIns="45720" rIns="91440" bIns="45720" anchor="t">
            <a:spAutoFit/>
          </a:bodyPr>
          <a:lstStyle/>
          <a:p>
            <a:pPr>
              <a:defRPr/>
            </a:pPr>
            <a:r>
              <a:rPr lang="en-US" sz="2400" b="1">
                <a:solidFill>
                  <a:schemeClr val="bg1"/>
                </a:solidFill>
                <a:latin typeface="Lato"/>
                <a:ea typeface="Lato"/>
                <a:cs typeface="Lato"/>
                <a:sym typeface="Lato Black"/>
              </a:rPr>
              <a:t>Federal policy landscape is uncertain</a:t>
            </a:r>
            <a:endParaRPr lang="en-US">
              <a:solidFill>
                <a:schemeClr val="bg1"/>
              </a:solidFill>
              <a:ea typeface="Calibri"/>
              <a:cs typeface="Calibri"/>
            </a:endParaRPr>
          </a:p>
        </p:txBody>
      </p:sp>
    </p:spTree>
    <p:extLst>
      <p:ext uri="{BB962C8B-B14F-4D97-AF65-F5344CB8AC3E}">
        <p14:creationId xmlns:p14="http://schemas.microsoft.com/office/powerpoint/2010/main" val="421230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F44F-2FE8-004F-7505-EF60B28060D4}"/>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E9809757-4537-92CD-92A3-7133A87C17FC}"/>
              </a:ext>
            </a:extLst>
          </p:cNvPr>
          <p:cNvSpPr txBox="1">
            <a:spLocks/>
          </p:cNvSpPr>
          <p:nvPr/>
        </p:nvSpPr>
        <p:spPr>
          <a:xfrm>
            <a:off x="332499" y="820388"/>
            <a:ext cx="10748455" cy="1404652"/>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pPr>
              <a:lnSpc>
                <a:spcPct val="100000"/>
              </a:lnSpc>
            </a:pPr>
            <a:r>
              <a:rPr lang="en-US" sz="2400" b="0" kern="1200" spc="-50">
                <a:solidFill>
                  <a:schemeClr val="tx1"/>
                </a:solidFill>
                <a:latin typeface="Lato Black"/>
                <a:sym typeface="Lato Black"/>
              </a:rPr>
              <a:t>Federal Disaster Assistance Under Discussion as Events Are More Frequent, Severe, Expensive</a:t>
            </a:r>
            <a:endParaRPr lang="en-US" sz="2400" kern="1200" spc="-50">
              <a:solidFill>
                <a:schemeClr val="tx1"/>
              </a:solidFill>
            </a:endParaRPr>
          </a:p>
        </p:txBody>
      </p:sp>
      <p:sp>
        <p:nvSpPr>
          <p:cNvPr id="9" name="Page text">
            <a:extLst>
              <a:ext uri="{FF2B5EF4-FFF2-40B4-BE49-F238E27FC236}">
                <a16:creationId xmlns:a16="http://schemas.microsoft.com/office/drawing/2014/main" id="{F3081FC6-63E8-C2DF-1A26-C6A3BFB745BB}"/>
              </a:ext>
            </a:extLst>
          </p:cNvPr>
          <p:cNvSpPr txBox="1"/>
          <p:nvPr/>
        </p:nvSpPr>
        <p:spPr>
          <a:xfrm>
            <a:off x="410651" y="2136036"/>
            <a:ext cx="4483200" cy="1874728"/>
          </a:xfrm>
          <a:prstGeom prst="rect">
            <a:avLst/>
          </a:prstGeom>
          <a:noFill/>
          <a:ln>
            <a:noFill/>
          </a:ln>
        </p:spPr>
        <p:txBody>
          <a:bodyPr spcFirstLastPara="1" wrap="square" lIns="91425" tIns="91425" rIns="91425" bIns="91425" anchor="t" anchorCtr="0">
            <a:noAutofit/>
          </a:bodyPr>
          <a:lstStyle/>
          <a:p>
            <a:pPr marL="285750" indent="-285750">
              <a:lnSpc>
                <a:spcPct val="115000"/>
              </a:lnSpc>
              <a:buClr>
                <a:srgbClr val="000000"/>
              </a:buClr>
              <a:buSzPts val="1100"/>
              <a:buFont typeface="Arial" panose="020B0604020202020204" pitchFamily="34" charset="0"/>
              <a:buChar char="•"/>
            </a:pPr>
            <a:endParaRPr lang="en" sz="1600">
              <a:highlight>
                <a:srgbClr val="FFFFFF"/>
              </a:highlight>
              <a:latin typeface="Lato" panose="020F0502020204030203" pitchFamily="34" charset="0"/>
              <a:ea typeface="Lato Black"/>
              <a:cs typeface="Lato Black"/>
              <a:sym typeface="Lato Black"/>
            </a:endParaRPr>
          </a:p>
          <a:p>
            <a:pPr marL="285750" lvl="0" indent="-285750" algn="l" rtl="0">
              <a:lnSpc>
                <a:spcPct val="115000"/>
              </a:lnSpc>
              <a:spcBef>
                <a:spcPts val="600"/>
              </a:spcBef>
              <a:spcAft>
                <a:spcPts val="600"/>
              </a:spcAft>
              <a:buFont typeface="Arial" panose="020B0604020202020204" pitchFamily="34" charset="0"/>
              <a:buChar char="•"/>
            </a:pPr>
            <a:r>
              <a:rPr lang="en-US" sz="1600" b="0" i="0" u="none" strike="noStrike">
                <a:effectLst/>
                <a:latin typeface="Lato" panose="020F0502020204030203" pitchFamily="34" charset="0"/>
                <a:ea typeface="Lato"/>
                <a:cs typeface="Lato"/>
              </a:rPr>
              <a:t>FEMA Review Council tasked with an agency overhaul</a:t>
            </a:r>
          </a:p>
          <a:p>
            <a:pPr marL="285750" lvl="0" indent="-285750" algn="l" rtl="0">
              <a:lnSpc>
                <a:spcPct val="115000"/>
              </a:lnSpc>
              <a:spcBef>
                <a:spcPts val="600"/>
              </a:spcBef>
              <a:spcAft>
                <a:spcPts val="600"/>
              </a:spcAft>
              <a:buFont typeface="Arial" panose="020B0604020202020204" pitchFamily="34" charset="0"/>
              <a:buChar char="•"/>
            </a:pPr>
            <a:r>
              <a:rPr lang="en-US" sz="1600">
                <a:latin typeface="Lato" panose="020F0502020204030203" pitchFamily="34" charset="0"/>
                <a:ea typeface="Lato"/>
                <a:cs typeface="Lato"/>
              </a:rPr>
              <a:t>Funding cuts for m</a:t>
            </a:r>
            <a:r>
              <a:rPr lang="en-US" sz="1600" b="0" i="0" u="none" strike="noStrike">
                <a:effectLst/>
                <a:latin typeface="Lato" panose="020F0502020204030203" pitchFamily="34" charset="0"/>
                <a:ea typeface="Lato"/>
                <a:cs typeface="Lato"/>
              </a:rPr>
              <a:t>itigation initiatives </a:t>
            </a:r>
          </a:p>
          <a:p>
            <a:pPr marL="285750" lvl="0" indent="-285750" algn="l" rtl="0">
              <a:lnSpc>
                <a:spcPct val="115000"/>
              </a:lnSpc>
              <a:spcBef>
                <a:spcPts val="600"/>
              </a:spcBef>
              <a:spcAft>
                <a:spcPts val="600"/>
              </a:spcAft>
              <a:buFont typeface="Arial" panose="020B0604020202020204" pitchFamily="34" charset="0"/>
              <a:buChar char="•"/>
            </a:pPr>
            <a:r>
              <a:rPr lang="en-US" sz="1600" b="0" i="0" u="none" strike="noStrike">
                <a:effectLst/>
                <a:latin typeface="Lato" panose="020F0502020204030203" pitchFamily="34" charset="0"/>
                <a:ea typeface="Lato"/>
                <a:cs typeface="Lato"/>
              </a:rPr>
              <a:t>Significant changes to criteria for disaster declarations under discussion </a:t>
            </a:r>
            <a:endParaRPr lang="en-US" sz="1600" b="1">
              <a:highlight>
                <a:srgbClr val="FFFFFF"/>
              </a:highlight>
              <a:latin typeface="Lato" panose="020F0502020204030203" pitchFamily="34" charset="0"/>
              <a:ea typeface="Lato"/>
              <a:cs typeface="Lato"/>
            </a:endParaRPr>
          </a:p>
        </p:txBody>
      </p:sp>
      <p:pic>
        <p:nvPicPr>
          <p:cNvPr id="4" name="Picture 3" descr="A graph of a graph with numbers and a line">
            <a:extLst>
              <a:ext uri="{FF2B5EF4-FFF2-40B4-BE49-F238E27FC236}">
                <a16:creationId xmlns:a16="http://schemas.microsoft.com/office/drawing/2014/main" id="{7738F869-E0EC-F61C-86A7-C8B2A0845CF9}"/>
              </a:ext>
            </a:extLst>
          </p:cNvPr>
          <p:cNvPicPr>
            <a:picLocks noChangeAspect="1"/>
          </p:cNvPicPr>
          <p:nvPr/>
        </p:nvPicPr>
        <p:blipFill>
          <a:blip r:embed="rId3">
            <a:extLst>
              <a:ext uri="{28A0092B-C50C-407E-A947-70E740481C1C}">
                <a14:useLocalDpi xmlns:a14="http://schemas.microsoft.com/office/drawing/2010/main" val="0"/>
              </a:ext>
            </a:extLst>
          </a:blip>
          <a:srcRect t="8920" b="12173"/>
          <a:stretch/>
        </p:blipFill>
        <p:spPr>
          <a:xfrm>
            <a:off x="5734089" y="1691148"/>
            <a:ext cx="5907012" cy="3886692"/>
          </a:xfrm>
          <a:prstGeom prst="rect">
            <a:avLst/>
          </a:prstGeom>
        </p:spPr>
      </p:pic>
      <p:sp>
        <p:nvSpPr>
          <p:cNvPr id="5" name="TextBox 4">
            <a:extLst>
              <a:ext uri="{FF2B5EF4-FFF2-40B4-BE49-F238E27FC236}">
                <a16:creationId xmlns:a16="http://schemas.microsoft.com/office/drawing/2014/main" id="{4855FAEA-707D-47CB-4EB2-0ED28D3E5485}"/>
              </a:ext>
            </a:extLst>
          </p:cNvPr>
          <p:cNvSpPr txBox="1"/>
          <p:nvPr/>
        </p:nvSpPr>
        <p:spPr>
          <a:xfrm>
            <a:off x="5954555" y="5852946"/>
            <a:ext cx="5466080" cy="369332"/>
          </a:xfrm>
          <a:prstGeom prst="rect">
            <a:avLst/>
          </a:prstGeom>
          <a:noFill/>
        </p:spPr>
        <p:txBody>
          <a:bodyPr wrap="square" rtlCol="0">
            <a:spAutoFit/>
          </a:bodyPr>
          <a:lstStyle/>
          <a:p>
            <a:pPr algn="r"/>
            <a:r>
              <a:rPr lang="en-US" sz="900"/>
              <a:t>Source: National Centers for Environmental Information, Billion-Dollar Weather and Climate Disasters</a:t>
            </a:r>
          </a:p>
          <a:p>
            <a:pPr algn="r"/>
            <a:r>
              <a:rPr lang="en-US" sz="900"/>
              <a:t>© 2025 The Pew Charitable Trusts</a:t>
            </a:r>
          </a:p>
        </p:txBody>
      </p:sp>
      <p:pic>
        <p:nvPicPr>
          <p:cNvPr id="2" name="Picture 1">
            <a:extLst>
              <a:ext uri="{FF2B5EF4-FFF2-40B4-BE49-F238E27FC236}">
                <a16:creationId xmlns:a16="http://schemas.microsoft.com/office/drawing/2014/main" id="{FA10E0E2-60BD-0D7A-0269-CDB7DB2F218E}"/>
              </a:ext>
            </a:extLst>
          </p:cNvPr>
          <p:cNvPicPr>
            <a:picLocks noChangeAspect="1"/>
          </p:cNvPicPr>
          <p:nvPr/>
        </p:nvPicPr>
        <p:blipFill>
          <a:blip r:embed="rId4"/>
          <a:stretch>
            <a:fillRect/>
          </a:stretch>
        </p:blipFill>
        <p:spPr>
          <a:xfrm>
            <a:off x="196939" y="5398360"/>
            <a:ext cx="748283" cy="748283"/>
          </a:xfrm>
          <a:prstGeom prst="rect">
            <a:avLst/>
          </a:prstGeom>
        </p:spPr>
      </p:pic>
    </p:spTree>
    <p:extLst>
      <p:ext uri="{BB962C8B-B14F-4D97-AF65-F5344CB8AC3E}">
        <p14:creationId xmlns:p14="http://schemas.microsoft.com/office/powerpoint/2010/main" val="405405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34F01-0991-3B83-3B27-3CD55897B37F}"/>
            </a:ext>
          </a:extLst>
        </p:cNvPr>
        <p:cNvGrpSpPr/>
        <p:nvPr/>
      </p:nvGrpSpPr>
      <p:grpSpPr>
        <a:xfrm>
          <a:off x="0" y="0"/>
          <a:ext cx="0" cy="0"/>
          <a:chOff x="0" y="0"/>
          <a:chExt cx="0" cy="0"/>
        </a:xfrm>
      </p:grpSpPr>
      <p:sp>
        <p:nvSpPr>
          <p:cNvPr id="4" name="Google Shape;240;p34">
            <a:extLst>
              <a:ext uri="{FF2B5EF4-FFF2-40B4-BE49-F238E27FC236}">
                <a16:creationId xmlns:a16="http://schemas.microsoft.com/office/drawing/2014/main" id="{8DDDF30D-97F2-9456-DA5E-B555D8AF9F5C}"/>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6A587FAF-CEF6-68B7-F7B8-2F55E9D33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FD24AC39-7B11-DAF7-F564-C57DB5FC9B8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ew logo. White text spelling the Pew name (P-e-w) on bright blue background.&#10;">
            <a:extLst>
              <a:ext uri="{FF2B5EF4-FFF2-40B4-BE49-F238E27FC236}">
                <a16:creationId xmlns:a16="http://schemas.microsoft.com/office/drawing/2014/main" id="{CCA1F44C-DA5C-C940-9A97-BFE438FE5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6" name="Google Shape;180;p27">
            <a:extLst>
              <a:ext uri="{FF2B5EF4-FFF2-40B4-BE49-F238E27FC236}">
                <a16:creationId xmlns:a16="http://schemas.microsoft.com/office/drawing/2014/main" id="{C651776D-1D8F-EA8D-BE49-BCB5BADDCA9D}"/>
              </a:ext>
            </a:extLst>
          </p:cNvPr>
          <p:cNvSpPr txBox="1"/>
          <p:nvPr/>
        </p:nvSpPr>
        <p:spPr>
          <a:xfrm>
            <a:off x="8517276" y="1480764"/>
            <a:ext cx="3233937" cy="4359586"/>
          </a:xfrm>
          <a:prstGeom prst="rect">
            <a:avLst/>
          </a:prstGeom>
          <a:noFill/>
          <a:ln>
            <a:noFill/>
          </a:ln>
        </p:spPr>
        <p:txBody>
          <a:bodyPr spcFirstLastPara="1" wrap="square" lIns="91425" tIns="91425" rIns="91425" bIns="91425" anchor="t" anchorCtr="0">
            <a:noAutofit/>
          </a:bodyPr>
          <a:lstStyle/>
          <a:p>
            <a:pPr marL="285750" marR="0" lvl="0" indent="-285750" algn="l" rtl="0">
              <a:lnSpc>
                <a:spcPct val="115000"/>
              </a:lnSpc>
              <a:spcBef>
                <a:spcPts val="0"/>
              </a:spcBef>
              <a:spcAft>
                <a:spcPts val="1200"/>
              </a:spcAft>
              <a:buClr>
                <a:srgbClr val="000000"/>
              </a:buClr>
              <a:buSzPct val="100000"/>
              <a:buFont typeface="Arial" panose="020B0604020202020204" pitchFamily="34" charset="0"/>
              <a:buChar char="•"/>
            </a:pPr>
            <a:r>
              <a:rPr lang="en-US">
                <a:solidFill>
                  <a:srgbClr val="424242"/>
                </a:solidFill>
                <a:latin typeface="Lato" panose="020F0502020204030203" pitchFamily="34" charset="0"/>
                <a:ea typeface="Lato" panose="020F0502020204030203" pitchFamily="34" charset="0"/>
                <a:cs typeface="Lato" panose="020F0502020204030203" pitchFamily="34" charset="0"/>
                <a:sym typeface="Proxima Nova"/>
              </a:rPr>
              <a:t>38 states had all-time high reserve balances at the beginning of 2025</a:t>
            </a:r>
          </a:p>
          <a:p>
            <a:pPr marL="285750" marR="0" lvl="0" indent="-285750" algn="l" rtl="0">
              <a:lnSpc>
                <a:spcPct val="115000"/>
              </a:lnSpc>
              <a:spcBef>
                <a:spcPts val="0"/>
              </a:spcBef>
              <a:spcAft>
                <a:spcPts val="1200"/>
              </a:spcAft>
              <a:buClr>
                <a:srgbClr val="000000"/>
              </a:buClr>
              <a:buSzPct val="100000"/>
              <a:buFont typeface="Arial" panose="020B0604020202020204" pitchFamily="34" charset="0"/>
              <a:buChar char="•"/>
            </a:pPr>
            <a:endParaRPr lang="en-US">
              <a:solidFill>
                <a:srgbClr val="424242"/>
              </a:solidFill>
              <a:latin typeface="Lato" panose="020F0502020204030203" pitchFamily="34" charset="0"/>
              <a:ea typeface="Lato" panose="020F0502020204030203" pitchFamily="34" charset="0"/>
              <a:cs typeface="Lato" panose="020F0502020204030203" pitchFamily="34" charset="0"/>
              <a:sym typeface="Proxima Nova"/>
            </a:endParaRPr>
          </a:p>
          <a:p>
            <a:pPr marL="285750" marR="0" lvl="0" indent="-285750" algn="l" rtl="0">
              <a:lnSpc>
                <a:spcPct val="115000"/>
              </a:lnSpc>
              <a:spcBef>
                <a:spcPts val="0"/>
              </a:spcBef>
              <a:spcAft>
                <a:spcPts val="1200"/>
              </a:spcAft>
              <a:buClr>
                <a:srgbClr val="000000"/>
              </a:buClr>
              <a:buSzPct val="100000"/>
              <a:buFont typeface="Arial" panose="020B0604020202020204" pitchFamily="34" charset="0"/>
              <a:buChar char="•"/>
            </a:pPr>
            <a:r>
              <a:rPr lang="en-US">
                <a:solidFill>
                  <a:srgbClr val="424242"/>
                </a:solidFill>
                <a:latin typeface="Lato" panose="020F0502020204030203" pitchFamily="34" charset="0"/>
                <a:ea typeface="Lato" panose="020F0502020204030203" pitchFamily="34" charset="0"/>
                <a:cs typeface="Lato" panose="020F0502020204030203" pitchFamily="34" charset="0"/>
                <a:sym typeface="Proxima Nova"/>
              </a:rPr>
              <a:t>In 9 states, the highest year of federal disaster aid was at least 40% of 2024 reserves. </a:t>
            </a:r>
            <a:endParaRPr kumimoji="0" lang="en-US" b="0" i="0" u="none" strike="noStrike" kern="1200" cap="none" spc="0" normalizeH="0" baseline="0" noProof="0">
              <a:ln>
                <a:noFill/>
              </a:ln>
              <a:solidFill>
                <a:srgbClr val="424242"/>
              </a:solidFill>
              <a:effectLst/>
              <a:uLnTx/>
              <a:uFillTx/>
              <a:latin typeface="Lato" panose="020F0502020204030203" pitchFamily="34" charset="0"/>
              <a:ea typeface="Lato" panose="020F0502020204030203" pitchFamily="34" charset="0"/>
              <a:cs typeface="Lato" panose="020F0502020204030203" pitchFamily="34" charset="0"/>
              <a:sym typeface="Proxima Nova"/>
            </a:endParaRPr>
          </a:p>
        </p:txBody>
      </p:sp>
      <p:sp>
        <p:nvSpPr>
          <p:cNvPr id="5" name="TextBox 4">
            <a:extLst>
              <a:ext uri="{FF2B5EF4-FFF2-40B4-BE49-F238E27FC236}">
                <a16:creationId xmlns:a16="http://schemas.microsoft.com/office/drawing/2014/main" id="{8117A847-BDDB-DCB9-C4E4-81B854E5DF9D}"/>
              </a:ext>
            </a:extLst>
          </p:cNvPr>
          <p:cNvSpPr txBox="1"/>
          <p:nvPr/>
        </p:nvSpPr>
        <p:spPr>
          <a:xfrm>
            <a:off x="254743" y="5967803"/>
            <a:ext cx="7727168" cy="230832"/>
          </a:xfrm>
          <a:prstGeom prst="rect">
            <a:avLst/>
          </a:prstGeom>
          <a:noFill/>
        </p:spPr>
        <p:txBody>
          <a:bodyPr wrap="square" rtlCol="0">
            <a:spAutoFit/>
          </a:bodyPr>
          <a:lstStyle/>
          <a:p>
            <a:pPr algn="r"/>
            <a:r>
              <a:rPr lang="en-US" sz="900"/>
              <a:t>Source: Pew analysis of data from Carnegie Endowment for International Peace and the Pew Charitable Trusts.</a:t>
            </a:r>
          </a:p>
        </p:txBody>
      </p:sp>
      <p:pic>
        <p:nvPicPr>
          <p:cNvPr id="3" name="Picture 2">
            <a:extLst>
              <a:ext uri="{FF2B5EF4-FFF2-40B4-BE49-F238E27FC236}">
                <a16:creationId xmlns:a16="http://schemas.microsoft.com/office/drawing/2014/main" id="{433D11FB-8882-4ABC-6457-7B5B3E7E0EB7}"/>
              </a:ext>
            </a:extLst>
          </p:cNvPr>
          <p:cNvPicPr>
            <a:picLocks noChangeAspect="1"/>
          </p:cNvPicPr>
          <p:nvPr/>
        </p:nvPicPr>
        <p:blipFill>
          <a:blip r:embed="rId5"/>
          <a:srcRect l="4220" t="1531" r="3839" b="3534"/>
          <a:stretch>
            <a:fillRect/>
          </a:stretch>
        </p:blipFill>
        <p:spPr>
          <a:xfrm>
            <a:off x="790108" y="230151"/>
            <a:ext cx="6785463" cy="5737652"/>
          </a:xfrm>
          <a:prstGeom prst="rect">
            <a:avLst/>
          </a:prstGeom>
        </p:spPr>
      </p:pic>
    </p:spTree>
    <p:extLst>
      <p:ext uri="{BB962C8B-B14F-4D97-AF65-F5344CB8AC3E}">
        <p14:creationId xmlns:p14="http://schemas.microsoft.com/office/powerpoint/2010/main" val="259543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04037-5120-7E1C-8319-5ACCE2B165F1}"/>
              </a:ext>
            </a:extLst>
          </p:cNvPr>
          <p:cNvSpPr txBox="1"/>
          <p:nvPr/>
        </p:nvSpPr>
        <p:spPr>
          <a:xfrm>
            <a:off x="342900" y="863600"/>
            <a:ext cx="9944100" cy="523220"/>
          </a:xfrm>
          <a:prstGeom prst="rect">
            <a:avLst/>
          </a:prstGeom>
          <a:noFill/>
        </p:spPr>
        <p:txBody>
          <a:bodyPr wrap="square" rtlCol="0">
            <a:spAutoFit/>
          </a:bodyPr>
          <a:lstStyle/>
          <a:p>
            <a:r>
              <a:rPr lang="en-US" sz="2800">
                <a:latin typeface="Lato Black" panose="020F0A02020204030203" pitchFamily="34" charset="0"/>
              </a:rPr>
              <a:t>State spending on disasters has grown dramatically</a:t>
            </a:r>
          </a:p>
        </p:txBody>
      </p:sp>
      <p:pic>
        <p:nvPicPr>
          <p:cNvPr id="4" name="Picture 3" descr="A graph with green dots and black text&#10;&#10;AI-generated content may be incorrect.">
            <a:extLst>
              <a:ext uri="{FF2B5EF4-FFF2-40B4-BE49-F238E27FC236}">
                <a16:creationId xmlns:a16="http://schemas.microsoft.com/office/drawing/2014/main" id="{F1034CFC-33E0-6B51-ECA5-D1DFC23008C3}"/>
              </a:ext>
            </a:extLst>
          </p:cNvPr>
          <p:cNvPicPr>
            <a:picLocks noChangeAspect="1"/>
          </p:cNvPicPr>
          <p:nvPr/>
        </p:nvPicPr>
        <p:blipFill>
          <a:blip r:embed="rId2">
            <a:extLst>
              <a:ext uri="{28A0092B-C50C-407E-A947-70E740481C1C}">
                <a14:useLocalDpi xmlns:a14="http://schemas.microsoft.com/office/drawing/2010/main" val="0"/>
              </a:ext>
            </a:extLst>
          </a:blip>
          <a:srcRect l="1758" t="25110" r="15186"/>
          <a:stretch/>
        </p:blipFill>
        <p:spPr>
          <a:xfrm>
            <a:off x="342900" y="2452621"/>
            <a:ext cx="5490216" cy="3216109"/>
          </a:xfrm>
          <a:prstGeom prst="rect">
            <a:avLst/>
          </a:prstGeom>
        </p:spPr>
      </p:pic>
      <p:pic>
        <p:nvPicPr>
          <p:cNvPr id="6" name="Picture 5" descr="A graph of a chart&#10;&#10;AI-generated content may be incorrect.">
            <a:extLst>
              <a:ext uri="{FF2B5EF4-FFF2-40B4-BE49-F238E27FC236}">
                <a16:creationId xmlns:a16="http://schemas.microsoft.com/office/drawing/2014/main" id="{38B60D82-A040-F3D6-AEF3-6F40D891417D}"/>
              </a:ext>
            </a:extLst>
          </p:cNvPr>
          <p:cNvPicPr>
            <a:picLocks noChangeAspect="1"/>
          </p:cNvPicPr>
          <p:nvPr/>
        </p:nvPicPr>
        <p:blipFill>
          <a:blip r:embed="rId3">
            <a:extLst>
              <a:ext uri="{28A0092B-C50C-407E-A947-70E740481C1C}">
                <a14:useLocalDpi xmlns:a14="http://schemas.microsoft.com/office/drawing/2010/main" val="0"/>
              </a:ext>
            </a:extLst>
          </a:blip>
          <a:srcRect l="1729" t="8894" r="9746" b="19307"/>
          <a:stretch/>
        </p:blipFill>
        <p:spPr>
          <a:xfrm>
            <a:off x="6096000" y="2452621"/>
            <a:ext cx="5668204" cy="3256716"/>
          </a:xfrm>
          <a:prstGeom prst="rect">
            <a:avLst/>
          </a:prstGeom>
        </p:spPr>
      </p:pic>
      <p:sp>
        <p:nvSpPr>
          <p:cNvPr id="7" name="TextBox 6">
            <a:extLst>
              <a:ext uri="{FF2B5EF4-FFF2-40B4-BE49-F238E27FC236}">
                <a16:creationId xmlns:a16="http://schemas.microsoft.com/office/drawing/2014/main" id="{E2B312F3-F8EF-DB88-0AF7-95B8EAEFF84D}"/>
              </a:ext>
            </a:extLst>
          </p:cNvPr>
          <p:cNvSpPr txBox="1"/>
          <p:nvPr/>
        </p:nvSpPr>
        <p:spPr>
          <a:xfrm>
            <a:off x="713005" y="1596554"/>
            <a:ext cx="5500255" cy="646331"/>
          </a:xfrm>
          <a:prstGeom prst="rect">
            <a:avLst/>
          </a:prstGeom>
          <a:noFill/>
        </p:spPr>
        <p:txBody>
          <a:bodyPr wrap="square" rtlCol="0">
            <a:spAutoFit/>
          </a:bodyPr>
          <a:lstStyle/>
          <a:p>
            <a:pPr algn="ctr"/>
            <a:r>
              <a:rPr lang="en-US">
                <a:solidFill>
                  <a:srgbClr val="0070C0"/>
                </a:solidFill>
                <a:latin typeface="Lato" panose="020F0502020204030203" pitchFamily="34" charset="0"/>
              </a:rPr>
              <a:t>Inflation-adjusted expenditures from Minnesota’s disaster contingency account, 2014-23</a:t>
            </a:r>
          </a:p>
        </p:txBody>
      </p:sp>
      <p:sp>
        <p:nvSpPr>
          <p:cNvPr id="8" name="TextBox 7">
            <a:extLst>
              <a:ext uri="{FF2B5EF4-FFF2-40B4-BE49-F238E27FC236}">
                <a16:creationId xmlns:a16="http://schemas.microsoft.com/office/drawing/2014/main" id="{1D1031AB-CD13-BB01-5C99-1151FB7845BA}"/>
              </a:ext>
            </a:extLst>
          </p:cNvPr>
          <p:cNvSpPr txBox="1"/>
          <p:nvPr/>
        </p:nvSpPr>
        <p:spPr>
          <a:xfrm>
            <a:off x="6358884" y="1596554"/>
            <a:ext cx="5500255" cy="646331"/>
          </a:xfrm>
          <a:prstGeom prst="rect">
            <a:avLst/>
          </a:prstGeom>
          <a:noFill/>
        </p:spPr>
        <p:txBody>
          <a:bodyPr wrap="square" rtlCol="0">
            <a:spAutoFit/>
          </a:bodyPr>
          <a:lstStyle/>
          <a:p>
            <a:pPr algn="ctr"/>
            <a:r>
              <a:rPr lang="en-US">
                <a:solidFill>
                  <a:srgbClr val="0070C0"/>
                </a:solidFill>
                <a:latin typeface="Lato" panose="020F0502020204030203" pitchFamily="34" charset="0"/>
              </a:rPr>
              <a:t>California’s inflation-adjusted fire protection expenditures, FY 2004-23</a:t>
            </a:r>
          </a:p>
        </p:txBody>
      </p:sp>
      <p:pic>
        <p:nvPicPr>
          <p:cNvPr id="3" name="Picture 2">
            <a:extLst>
              <a:ext uri="{FF2B5EF4-FFF2-40B4-BE49-F238E27FC236}">
                <a16:creationId xmlns:a16="http://schemas.microsoft.com/office/drawing/2014/main" id="{9D335953-AF8F-7566-D6FB-9FBC3788A288}"/>
              </a:ext>
            </a:extLst>
          </p:cNvPr>
          <p:cNvPicPr>
            <a:picLocks noChangeAspect="1"/>
          </p:cNvPicPr>
          <p:nvPr/>
        </p:nvPicPr>
        <p:blipFill>
          <a:blip r:embed="rId4"/>
          <a:stretch>
            <a:fillRect/>
          </a:stretch>
        </p:blipFill>
        <p:spPr>
          <a:xfrm>
            <a:off x="11222113" y="209911"/>
            <a:ext cx="748283" cy="748283"/>
          </a:xfrm>
          <a:prstGeom prst="rect">
            <a:avLst/>
          </a:prstGeom>
        </p:spPr>
      </p:pic>
    </p:spTree>
    <p:extLst>
      <p:ext uri="{BB962C8B-B14F-4D97-AF65-F5344CB8AC3E}">
        <p14:creationId xmlns:p14="http://schemas.microsoft.com/office/powerpoint/2010/main" val="200627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74E3B4-57B7-A0A8-1C69-A88CBADB0C38}"/>
              </a:ext>
            </a:extLst>
          </p:cNvPr>
          <p:cNvSpPr txBox="1">
            <a:spLocks/>
          </p:cNvSpPr>
          <p:nvPr/>
        </p:nvSpPr>
        <p:spPr>
          <a:xfrm>
            <a:off x="435386" y="637783"/>
            <a:ext cx="11125200" cy="715192"/>
          </a:xfrm>
          <a:prstGeom prst="rect">
            <a:avLst/>
          </a:prstGeom>
          <a:noFill/>
        </p:spPr>
        <p:txBody>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kern="0" spc="0">
                <a:solidFill>
                  <a:schemeClr val="tx1"/>
                </a:solidFill>
                <a:latin typeface="Lato Black" panose="020F0A02020204030203" pitchFamily="34" charset="0"/>
              </a:rPr>
              <a:t>Infrastructure Investment Needs</a:t>
            </a:r>
          </a:p>
        </p:txBody>
      </p:sp>
      <p:sp>
        <p:nvSpPr>
          <p:cNvPr id="7" name="Google Shape;180;p27">
            <a:extLst>
              <a:ext uri="{FF2B5EF4-FFF2-40B4-BE49-F238E27FC236}">
                <a16:creationId xmlns:a16="http://schemas.microsoft.com/office/drawing/2014/main" id="{AF494BF7-0D16-B791-AAB8-C9CB7DA49683}"/>
              </a:ext>
            </a:extLst>
          </p:cNvPr>
          <p:cNvSpPr txBox="1"/>
          <p:nvPr/>
        </p:nvSpPr>
        <p:spPr>
          <a:xfrm>
            <a:off x="4292048" y="1612712"/>
            <a:ext cx="7628550" cy="4369399"/>
          </a:xfrm>
          <a:prstGeom prst="rect">
            <a:avLst/>
          </a:prstGeom>
          <a:noFill/>
          <a:ln>
            <a:noFill/>
          </a:ln>
        </p:spPr>
        <p:txBody>
          <a:bodyPr spcFirstLastPara="1" wrap="square" lIns="91425" tIns="91425" rIns="91425" bIns="91425" anchor="t" anchorCtr="0">
            <a:noAutofit/>
          </a:bodyPr>
          <a:lstStyle/>
          <a:p>
            <a:pPr>
              <a:spcAft>
                <a:spcPts val="1200"/>
              </a:spcAft>
              <a:buClr>
                <a:srgbClr val="000000"/>
              </a:buClr>
              <a:buSzPct val="100000"/>
            </a:pPr>
            <a:r>
              <a:rPr lang="en-US" sz="2000" b="1">
                <a:solidFill>
                  <a:srgbClr val="0070C0"/>
                </a:solidFill>
                <a:latin typeface="Lato" panose="020F0502020204030203" pitchFamily="34" charset="0"/>
              </a:rPr>
              <a:t>Based on their own goals and projections, most states do not expect to be able to keep key roads and bridges in a state of good repair.</a:t>
            </a:r>
          </a:p>
          <a:p>
            <a:pPr marL="285750" indent="-285750" algn="l">
              <a:spcAft>
                <a:spcPts val="1200"/>
              </a:spcAft>
              <a:buFont typeface="Arial" panose="020B0604020202020204" pitchFamily="34" charset="0"/>
              <a:buChar char="•"/>
            </a:pPr>
            <a:r>
              <a:rPr lang="en-US" sz="1600">
                <a:solidFill>
                  <a:srgbClr val="000000"/>
                </a:solidFill>
                <a:latin typeface="Lato" panose="020F0502020204030203" pitchFamily="34" charset="0"/>
              </a:rPr>
              <a:t>33 states expect to miss at least some of their benchmarks for roadway conditions, preservation and maintenance funding, or both over the next decade. Just 11 states are on track.</a:t>
            </a:r>
          </a:p>
          <a:p>
            <a:pPr marL="285750" indent="-285750">
              <a:spcAft>
                <a:spcPts val="1200"/>
              </a:spcAft>
              <a:buClr>
                <a:srgbClr val="000000"/>
              </a:buClr>
              <a:buSzPct val="100000"/>
              <a:buFont typeface="Arial" panose="020B0604020202020204" pitchFamily="34" charset="0"/>
              <a:buChar char="•"/>
            </a:pPr>
            <a:r>
              <a:rPr lang="en-US" sz="1600">
                <a:solidFill>
                  <a:srgbClr val="000000"/>
                </a:solidFill>
                <a:latin typeface="Lato" panose="020F0502020204030203" pitchFamily="34" charset="0"/>
              </a:rPr>
              <a:t>24 states reported a combined $86.3 billion funding gap over 10 years.</a:t>
            </a:r>
            <a:endParaRPr lang="en-US" sz="1600">
              <a:solidFill>
                <a:srgbClr val="000000"/>
              </a:solidFill>
              <a:latin typeface="Lato" panose="020F0502020204030203" pitchFamily="34" charset="0"/>
              <a:sym typeface="Proxima Nova"/>
            </a:endParaRPr>
          </a:p>
          <a:p>
            <a:pPr marL="285750" indent="-285750" algn="l">
              <a:spcAft>
                <a:spcPts val="1200"/>
              </a:spcAft>
              <a:buFont typeface="Arial" panose="020B0604020202020204" pitchFamily="34" charset="0"/>
              <a:buChar char="•"/>
            </a:pPr>
            <a:r>
              <a:rPr lang="en-US" sz="1600">
                <a:solidFill>
                  <a:srgbClr val="000000"/>
                </a:solidFill>
                <a:latin typeface="Lato" panose="020F0502020204030203" pitchFamily="34" charset="0"/>
              </a:rPr>
              <a:t>TAMP reporting offers an opportunity for states to better understand and budget for roadway preservation and maintenance.</a:t>
            </a:r>
            <a:endParaRPr lang="en-US" sz="1600">
              <a:solidFill>
                <a:srgbClr val="000000"/>
              </a:solidFill>
              <a:latin typeface="Lato" panose="020F0502020204030203" pitchFamily="34" charset="0"/>
              <a:sym typeface="Proxima Nova"/>
            </a:endParaRPr>
          </a:p>
          <a:p>
            <a:pPr marL="285750" indent="-285750">
              <a:spcAft>
                <a:spcPts val="1200"/>
              </a:spcAft>
              <a:buFont typeface="Arial" panose="020B0604020202020204" pitchFamily="34" charset="0"/>
              <a:buChar char="•"/>
            </a:pPr>
            <a:r>
              <a:rPr lang="en-US" sz="1600">
                <a:solidFill>
                  <a:srgbClr val="000000"/>
                </a:solidFill>
                <a:latin typeface="Lato" panose="020F0502020204030203" pitchFamily="34" charset="0"/>
              </a:rPr>
              <a:t>Connecting TAMPs to state budgeting can guide decisions on how to adequately fund road and bridge preservation.</a:t>
            </a:r>
            <a:endParaRPr lang="en-US" sz="1600">
              <a:solidFill>
                <a:srgbClr val="000000"/>
              </a:solidFill>
              <a:latin typeface="Lato" panose="020F0502020204030203" pitchFamily="34" charset="0"/>
              <a:sym typeface="Proxima Nova"/>
            </a:endParaRPr>
          </a:p>
        </p:txBody>
      </p:sp>
      <p:pic>
        <p:nvPicPr>
          <p:cNvPr id="5" name="Picture 4">
            <a:extLst>
              <a:ext uri="{FF2B5EF4-FFF2-40B4-BE49-F238E27FC236}">
                <a16:creationId xmlns:a16="http://schemas.microsoft.com/office/drawing/2014/main" id="{CAFDC112-695B-8848-68BD-098A85BB199E}"/>
              </a:ext>
            </a:extLst>
          </p:cNvPr>
          <p:cNvPicPr>
            <a:picLocks noChangeAspect="1"/>
          </p:cNvPicPr>
          <p:nvPr/>
        </p:nvPicPr>
        <p:blipFill>
          <a:blip r:embed="rId2"/>
          <a:stretch>
            <a:fillRect/>
          </a:stretch>
        </p:blipFill>
        <p:spPr>
          <a:xfrm>
            <a:off x="521110" y="1493222"/>
            <a:ext cx="3564569" cy="4608380"/>
          </a:xfrm>
          <a:prstGeom prst="rect">
            <a:avLst/>
          </a:prstGeom>
          <a:effectLst>
            <a:outerShdw blurRad="50800" dist="38100" dir="5400000" algn="t" rotWithShape="0">
              <a:prstClr val="black">
                <a:alpha val="40000"/>
              </a:prstClr>
            </a:outerShdw>
          </a:effectLst>
        </p:spPr>
      </p:pic>
      <p:pic>
        <p:nvPicPr>
          <p:cNvPr id="3" name="Picture 2" descr="A qr code with black squares&#10;&#10;AI-generated content may be incorrect.">
            <a:extLst>
              <a:ext uri="{FF2B5EF4-FFF2-40B4-BE49-F238E27FC236}">
                <a16:creationId xmlns:a16="http://schemas.microsoft.com/office/drawing/2014/main" id="{22EF9A91-5F3E-02B0-DA8A-54DD30496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222" y="5364778"/>
            <a:ext cx="761144" cy="761144"/>
          </a:xfrm>
          <a:prstGeom prst="rect">
            <a:avLst/>
          </a:prstGeom>
        </p:spPr>
      </p:pic>
    </p:spTree>
    <p:extLst>
      <p:ext uri="{BB962C8B-B14F-4D97-AF65-F5344CB8AC3E}">
        <p14:creationId xmlns:p14="http://schemas.microsoft.com/office/powerpoint/2010/main" val="410037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p34">
            <a:extLst>
              <a:ext uri="{FF2B5EF4-FFF2-40B4-BE49-F238E27FC236}">
                <a16:creationId xmlns:a16="http://schemas.microsoft.com/office/drawing/2014/main" id="{EC3FDBF6-6B07-815C-3138-08E17101E1BE}"/>
              </a:ext>
            </a:extLst>
          </p:cNvPr>
          <p:cNvSpPr txBox="1">
            <a:spLocks/>
          </p:cNvSpPr>
          <p:nvPr/>
        </p:nvSpPr>
        <p:spPr>
          <a:xfrm>
            <a:off x="391957" y="753377"/>
            <a:ext cx="11237837" cy="1036402"/>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pPr>
              <a:lnSpc>
                <a:spcPct val="100000"/>
              </a:lnSpc>
            </a:pPr>
            <a:r>
              <a:rPr lang="en-US" sz="2800" b="0" spc="-50">
                <a:solidFill>
                  <a:schemeClr val="tx1"/>
                </a:solidFill>
                <a:latin typeface="Lato Black"/>
                <a:sym typeface="Lato Black"/>
              </a:rPr>
              <a:t>Most States Expect a Shortfall </a:t>
            </a:r>
          </a:p>
          <a:p>
            <a:pPr>
              <a:lnSpc>
                <a:spcPct val="100000"/>
              </a:lnSpc>
            </a:pPr>
            <a:r>
              <a:rPr lang="en-US" sz="2000" b="0" spc="-50">
                <a:solidFill>
                  <a:schemeClr val="tx1"/>
                </a:solidFill>
                <a:latin typeface="Lato" panose="020F0502020204030203" pitchFamily="34" charset="0"/>
                <a:sym typeface="Lato Black"/>
              </a:rPr>
              <a:t>States reporting a 10-year condition gap, funding gap, or both for TAMP roads and bridges.</a:t>
            </a: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8" name="TextBox 7">
            <a:extLst>
              <a:ext uri="{FF2B5EF4-FFF2-40B4-BE49-F238E27FC236}">
                <a16:creationId xmlns:a16="http://schemas.microsoft.com/office/drawing/2014/main" id="{0195BACE-9992-7A43-F5E7-E1BDE1F12138}"/>
              </a:ext>
            </a:extLst>
          </p:cNvPr>
          <p:cNvSpPr txBox="1"/>
          <p:nvPr/>
        </p:nvSpPr>
        <p:spPr>
          <a:xfrm>
            <a:off x="2609636" y="5902391"/>
            <a:ext cx="4604427" cy="369332"/>
          </a:xfrm>
          <a:prstGeom prst="rect">
            <a:avLst/>
          </a:prstGeom>
          <a:noFill/>
        </p:spPr>
        <p:txBody>
          <a:bodyPr wrap="square" rtlCol="0">
            <a:spAutoFit/>
          </a:bodyPr>
          <a:lstStyle/>
          <a:p>
            <a:r>
              <a:rPr lang="en-US" sz="900" b="0" i="0">
                <a:solidFill>
                  <a:srgbClr val="000000"/>
                </a:solidFill>
                <a:effectLst/>
                <a:highlight>
                  <a:srgbClr val="FFFFFF"/>
                </a:highlight>
                <a:latin typeface="Lato" panose="020F0502020204030203" pitchFamily="34" charset="0"/>
              </a:rPr>
              <a:t>Note: The base year for 10-year projections varies by state.</a:t>
            </a:r>
          </a:p>
          <a:p>
            <a:r>
              <a:rPr lang="en-US" sz="900" b="0" i="0">
                <a:solidFill>
                  <a:srgbClr val="000000"/>
                </a:solidFill>
                <a:effectLst/>
                <a:highlight>
                  <a:srgbClr val="FFFFFF"/>
                </a:highlight>
                <a:latin typeface="Lato" panose="020F0502020204030203" pitchFamily="34" charset="0"/>
              </a:rPr>
              <a:t>Source: </a:t>
            </a:r>
            <a:r>
              <a:rPr lang="en-US" sz="900">
                <a:solidFill>
                  <a:srgbClr val="000000"/>
                </a:solidFill>
                <a:highlight>
                  <a:srgbClr val="FFFFFF"/>
                </a:highlight>
                <a:latin typeface="Lato" panose="020F0502020204030203" pitchFamily="34" charset="0"/>
              </a:rPr>
              <a:t>Pew analysis of state’s most recent Transportation Asset Management Plans</a:t>
            </a:r>
            <a:r>
              <a:rPr lang="en-US" sz="900" b="0" i="0">
                <a:solidFill>
                  <a:srgbClr val="000000"/>
                </a:solidFill>
                <a:effectLst/>
                <a:highlight>
                  <a:srgbClr val="FFFFFF"/>
                </a:highlight>
                <a:latin typeface="Lato" panose="020F0502020204030203" pitchFamily="34" charset="0"/>
              </a:rPr>
              <a:t>.</a:t>
            </a:r>
            <a:endParaRPr lang="en-US" sz="900"/>
          </a:p>
        </p:txBody>
      </p:sp>
      <p:pic>
        <p:nvPicPr>
          <p:cNvPr id="17" name="Picture 16">
            <a:extLst>
              <a:ext uri="{FF2B5EF4-FFF2-40B4-BE49-F238E27FC236}">
                <a16:creationId xmlns:a16="http://schemas.microsoft.com/office/drawing/2014/main" id="{B0EDCE06-A8BF-4ABE-70CB-8D01EAE5C883}"/>
              </a:ext>
            </a:extLst>
          </p:cNvPr>
          <p:cNvPicPr>
            <a:picLocks noChangeAspect="1"/>
          </p:cNvPicPr>
          <p:nvPr/>
        </p:nvPicPr>
        <p:blipFill>
          <a:blip r:embed="rId5"/>
          <a:stretch>
            <a:fillRect/>
          </a:stretch>
        </p:blipFill>
        <p:spPr>
          <a:xfrm>
            <a:off x="2609636" y="1655594"/>
            <a:ext cx="6372439" cy="4221629"/>
          </a:xfrm>
          <a:prstGeom prst="rect">
            <a:avLst/>
          </a:prstGeom>
        </p:spPr>
      </p:pic>
      <p:pic>
        <p:nvPicPr>
          <p:cNvPr id="5" name="Picture 4" descr="A qr code with black squares&#10;&#10;AI-generated content may be incorrect.">
            <a:extLst>
              <a:ext uri="{FF2B5EF4-FFF2-40B4-BE49-F238E27FC236}">
                <a16:creationId xmlns:a16="http://schemas.microsoft.com/office/drawing/2014/main" id="{457AF739-08C1-83C0-1556-9672A0292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9222" y="5364778"/>
            <a:ext cx="761144" cy="761144"/>
          </a:xfrm>
          <a:prstGeom prst="rect">
            <a:avLst/>
          </a:prstGeom>
        </p:spPr>
      </p:pic>
    </p:spTree>
    <p:extLst>
      <p:ext uri="{BB962C8B-B14F-4D97-AF65-F5344CB8AC3E}">
        <p14:creationId xmlns:p14="http://schemas.microsoft.com/office/powerpoint/2010/main" val="153133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olumn title">
            <a:extLst>
              <a:ext uri="{FF2B5EF4-FFF2-40B4-BE49-F238E27FC236}">
                <a16:creationId xmlns:a16="http://schemas.microsoft.com/office/drawing/2014/main" id="{5DAF57F7-552A-40D9-B281-F324C4464848}"/>
              </a:ext>
            </a:extLst>
          </p:cNvPr>
          <p:cNvSpPr txBox="1">
            <a:spLocks/>
          </p:cNvSpPr>
          <p:nvPr/>
        </p:nvSpPr>
        <p:spPr>
          <a:xfrm>
            <a:off x="364097" y="512969"/>
            <a:ext cx="9632698" cy="1003994"/>
          </a:xfrm>
          <a:prstGeom prst="rect">
            <a:avLst/>
          </a:prstGeom>
        </p:spPr>
        <p:txBody>
          <a:bodyPr lIns="91440" tIns="45720" rIns="91440" bIns="45720"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800" spc="-50">
                <a:latin typeface="Lato Black"/>
              </a:rPr>
              <a:t>Building Blocks: Long-Term Fiscal Stability and Resilience</a:t>
            </a:r>
            <a:endParaRPr lang="en-US" sz="2800"/>
          </a:p>
        </p:txBody>
      </p:sp>
      <p:pic>
        <p:nvPicPr>
          <p:cNvPr id="2" name="Graphic 1" descr="Building Brick Wall outline">
            <a:extLst>
              <a:ext uri="{FF2B5EF4-FFF2-40B4-BE49-F238E27FC236}">
                <a16:creationId xmlns:a16="http://schemas.microsoft.com/office/drawing/2014/main" id="{3C856771-0053-C058-AAEC-082370FDC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361" y="2146031"/>
            <a:ext cx="3368969" cy="3368969"/>
          </a:xfrm>
          <a:prstGeom prst="rect">
            <a:avLst/>
          </a:prstGeom>
        </p:spPr>
      </p:pic>
      <p:sp>
        <p:nvSpPr>
          <p:cNvPr id="7" name="Rectangle 6">
            <a:extLst>
              <a:ext uri="{FF2B5EF4-FFF2-40B4-BE49-F238E27FC236}">
                <a16:creationId xmlns:a16="http://schemas.microsoft.com/office/drawing/2014/main" id="{C5BB32EA-BC2F-E090-2A06-6DFB100F49BF}"/>
              </a:ext>
            </a:extLst>
          </p:cNvPr>
          <p:cNvSpPr/>
          <p:nvPr/>
        </p:nvSpPr>
        <p:spPr>
          <a:xfrm>
            <a:off x="6096000" y="3263395"/>
            <a:ext cx="5461087" cy="1559931"/>
          </a:xfrm>
          <a:prstGeom prst="rect">
            <a:avLst/>
          </a:prstGeom>
          <a:noFill/>
        </p:spPr>
        <p:style>
          <a:lnRef idx="3">
            <a:schemeClr val="lt1">
              <a:hueOff val="0"/>
              <a:satOff val="0"/>
              <a:lumOff val="0"/>
              <a:alphaOff val="0"/>
            </a:schemeClr>
          </a:lnRef>
          <a:fillRef idx="1">
            <a:scrgbClr r="0" g="0" b="0"/>
          </a:fillRef>
          <a:effectRef idx="1">
            <a:schemeClr val="accent2">
              <a:hueOff val="-1323373"/>
              <a:satOff val="1492"/>
              <a:lumOff val="3530"/>
              <a:alphaOff val="0"/>
            </a:schemeClr>
          </a:effectRef>
          <a:fontRef idx="minor">
            <a:schemeClr val="lt1"/>
          </a:fontRef>
        </p:style>
        <p:txBody>
          <a:bodyPr/>
          <a:lstStyle/>
          <a:p>
            <a:endParaRPr lang="en-US">
              <a:solidFill>
                <a:schemeClr val="tx1"/>
              </a:solidFill>
            </a:endParaRPr>
          </a:p>
        </p:txBody>
      </p:sp>
      <p:graphicFrame>
        <p:nvGraphicFramePr>
          <p:cNvPr id="9" name="TextBox 1">
            <a:extLst>
              <a:ext uri="{FF2B5EF4-FFF2-40B4-BE49-F238E27FC236}">
                <a16:creationId xmlns:a16="http://schemas.microsoft.com/office/drawing/2014/main" id="{03CD9D4C-298A-E096-346C-5CB16577A9AF}"/>
              </a:ext>
            </a:extLst>
          </p:cNvPr>
          <p:cNvGraphicFramePr/>
          <p:nvPr>
            <p:extLst>
              <p:ext uri="{D42A27DB-BD31-4B8C-83A1-F6EECF244321}">
                <p14:modId xmlns:p14="http://schemas.microsoft.com/office/powerpoint/2010/main" val="276187543"/>
              </p:ext>
            </p:extLst>
          </p:nvPr>
        </p:nvGraphicFramePr>
        <p:xfrm>
          <a:off x="5673629" y="2197989"/>
          <a:ext cx="5461095" cy="34176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descr="A qr code with a black background&#10;&#10;AI-generated content may be incorrect.">
            <a:extLst>
              <a:ext uri="{FF2B5EF4-FFF2-40B4-BE49-F238E27FC236}">
                <a16:creationId xmlns:a16="http://schemas.microsoft.com/office/drawing/2014/main" id="{3FC11564-BFE0-967B-FB51-A2FAFCD2D9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3740" y="5422827"/>
            <a:ext cx="721241" cy="721241"/>
          </a:xfrm>
          <a:prstGeom prst="rect">
            <a:avLst/>
          </a:prstGeom>
        </p:spPr>
      </p:pic>
    </p:spTree>
    <p:extLst>
      <p:ext uri="{BB962C8B-B14F-4D97-AF65-F5344CB8AC3E}">
        <p14:creationId xmlns:p14="http://schemas.microsoft.com/office/powerpoint/2010/main" val="270281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p34">
            <a:extLst>
              <a:ext uri="{FF2B5EF4-FFF2-40B4-BE49-F238E27FC236}">
                <a16:creationId xmlns:a16="http://schemas.microsoft.com/office/drawing/2014/main" id="{EC3FDBF6-6B07-815C-3138-08E17101E1BE}"/>
              </a:ext>
            </a:extLst>
          </p:cNvPr>
          <p:cNvSpPr txBox="1">
            <a:spLocks/>
          </p:cNvSpPr>
          <p:nvPr/>
        </p:nvSpPr>
        <p:spPr>
          <a:xfrm>
            <a:off x="333741" y="800696"/>
            <a:ext cx="768840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spc="-50">
                <a:solidFill>
                  <a:schemeClr val="tx1"/>
                </a:solidFill>
                <a:latin typeface="Lato Black"/>
                <a:ea typeface="Lato Black"/>
                <a:cs typeface="Lato Black"/>
                <a:sym typeface="Lato Black"/>
              </a:rPr>
              <a:t>The State of State Budgets</a:t>
            </a:r>
            <a:endParaRPr lang="en-US" sz="2800" spc="-50">
              <a:solidFill>
                <a:schemeClr val="tx1"/>
              </a:solidFil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9" name="Google Shape;180;p27">
            <a:extLst>
              <a:ext uri="{FF2B5EF4-FFF2-40B4-BE49-F238E27FC236}">
                <a16:creationId xmlns:a16="http://schemas.microsoft.com/office/drawing/2014/main" id="{880C2B7F-5C74-CAD7-F207-B816F4876FEB}"/>
              </a:ext>
            </a:extLst>
          </p:cNvPr>
          <p:cNvSpPr txBox="1"/>
          <p:nvPr/>
        </p:nvSpPr>
        <p:spPr>
          <a:xfrm>
            <a:off x="1092820" y="1694475"/>
            <a:ext cx="9982002" cy="4817502"/>
          </a:xfrm>
          <a:prstGeom prst="rect">
            <a:avLst/>
          </a:prstGeom>
          <a:noFill/>
          <a:ln>
            <a:noFill/>
          </a:ln>
        </p:spPr>
        <p:txBody>
          <a:bodyPr spcFirstLastPara="1" wrap="square" lIns="91425" tIns="91425" rIns="91425" bIns="91425" anchor="t" anchorCtr="0">
            <a:noAutofit/>
          </a:bodyPr>
          <a:lstStyle/>
          <a:p>
            <a:pPr>
              <a:lnSpc>
                <a:spcPct val="114999"/>
              </a:lnSpc>
            </a:pPr>
            <a:r>
              <a:rPr lang="en-US" sz="1900" b="1">
                <a:solidFill>
                  <a:srgbClr val="000000"/>
                </a:solidFill>
                <a:latin typeface="Lato"/>
                <a:ea typeface="Lato"/>
                <a:cs typeface="Calibri"/>
              </a:rPr>
              <a:t>Weakening tax collections,</a:t>
            </a:r>
            <a:r>
              <a:rPr lang="en-US" sz="1900">
                <a:solidFill>
                  <a:srgbClr val="000000"/>
                </a:solidFill>
                <a:latin typeface="Lato"/>
                <a:ea typeface="Lato"/>
                <a:cs typeface="Calibri"/>
              </a:rPr>
              <a:t> spurred largely by the unwinding of temporary pandemic-era factors and the adoption of widespread tax cuts. </a:t>
            </a:r>
          </a:p>
          <a:p>
            <a:pPr marL="171450" indent="-171450">
              <a:lnSpc>
                <a:spcPct val="114999"/>
              </a:lnSpc>
              <a:buFont typeface="Arial"/>
              <a:buChar char="•"/>
            </a:pPr>
            <a:endParaRPr lang="en-US" sz="1100" b="1">
              <a:solidFill>
                <a:srgbClr val="000000"/>
              </a:solidFill>
              <a:latin typeface="Lato"/>
              <a:ea typeface="Lato"/>
              <a:cs typeface="Calibri"/>
            </a:endParaRPr>
          </a:p>
          <a:p>
            <a:pPr>
              <a:lnSpc>
                <a:spcPct val="114999"/>
              </a:lnSpc>
            </a:pPr>
            <a:r>
              <a:rPr lang="en-US" sz="1900" b="1">
                <a:solidFill>
                  <a:srgbClr val="000000"/>
                </a:solidFill>
                <a:latin typeface="Lato"/>
                <a:ea typeface="Lato"/>
                <a:cs typeface="Calibri"/>
              </a:rPr>
              <a:t>Mounting spending pressures, </a:t>
            </a:r>
            <a:r>
              <a:rPr lang="en-US" sz="1900">
                <a:solidFill>
                  <a:srgbClr val="000000"/>
                </a:solidFill>
                <a:latin typeface="Lato"/>
                <a:ea typeface="Lato"/>
                <a:cs typeface="Calibri"/>
              </a:rPr>
              <a:t>as temporary federal pandemic aid phases out and states face rising costs for Medicaid, employee wages, and long-term liabilities. </a:t>
            </a:r>
          </a:p>
          <a:p>
            <a:pPr>
              <a:lnSpc>
                <a:spcPct val="114999"/>
              </a:lnSpc>
            </a:pPr>
            <a:endParaRPr lang="en-US" sz="1100">
              <a:solidFill>
                <a:srgbClr val="000000"/>
              </a:solidFill>
              <a:latin typeface="Lato"/>
              <a:ea typeface="Lato"/>
              <a:cs typeface="Calibri"/>
            </a:endParaRPr>
          </a:p>
          <a:p>
            <a:pPr>
              <a:lnSpc>
                <a:spcPct val="114999"/>
              </a:lnSpc>
            </a:pPr>
            <a:r>
              <a:rPr lang="en-US" sz="1900" b="1">
                <a:solidFill>
                  <a:srgbClr val="000000"/>
                </a:solidFill>
                <a:latin typeface="Lato"/>
                <a:ea typeface="Lato"/>
                <a:cs typeface="Calibri"/>
              </a:rPr>
              <a:t>Structural risks ahead? </a:t>
            </a:r>
            <a:r>
              <a:rPr lang="en-US" sz="1900">
                <a:solidFill>
                  <a:srgbClr val="000000"/>
                </a:solidFill>
                <a:latin typeface="Lato"/>
                <a:ea typeface="Lato"/>
                <a:cs typeface="Calibri"/>
              </a:rPr>
              <a:t>It remains unclear if pandemic-era budget commitments, like tax cuts and spending increases, in response to temporary surpluses will be affordable long-term.</a:t>
            </a:r>
            <a:endParaRPr lang="en-US" sz="1900">
              <a:solidFill>
                <a:srgbClr val="000000"/>
              </a:solidFill>
              <a:latin typeface="Lato"/>
              <a:ea typeface="Lato"/>
              <a:cs typeface="Lato"/>
            </a:endParaRPr>
          </a:p>
          <a:p>
            <a:pPr marL="171450" indent="-171450">
              <a:lnSpc>
                <a:spcPct val="114999"/>
              </a:lnSpc>
              <a:buFont typeface="Arial"/>
              <a:buChar char="•"/>
            </a:pPr>
            <a:endParaRPr lang="en-US" sz="1100" b="1">
              <a:solidFill>
                <a:srgbClr val="000000"/>
              </a:solidFill>
              <a:latin typeface="Lato"/>
              <a:ea typeface="Lato"/>
              <a:cs typeface="Calibri"/>
            </a:endParaRPr>
          </a:p>
          <a:p>
            <a:pPr>
              <a:lnSpc>
                <a:spcPct val="114999"/>
              </a:lnSpc>
            </a:pPr>
            <a:r>
              <a:rPr lang="en-US" sz="1900" b="1">
                <a:solidFill>
                  <a:srgbClr val="000000"/>
                </a:solidFill>
                <a:latin typeface="Lato"/>
                <a:ea typeface="Lato"/>
                <a:cs typeface="Calibri"/>
              </a:rPr>
              <a:t>Federal funding and policy uncertainties </a:t>
            </a:r>
            <a:r>
              <a:rPr lang="en-US" sz="1900">
                <a:solidFill>
                  <a:srgbClr val="000000"/>
                </a:solidFill>
                <a:latin typeface="Lato"/>
                <a:ea typeface="Lato"/>
                <a:cs typeface="Calibri"/>
              </a:rPr>
              <a:t>are complicating state fiscal planning efforts and dampening budget forecasts. </a:t>
            </a:r>
          </a:p>
          <a:p>
            <a:pPr marL="171450" indent="-171450">
              <a:lnSpc>
                <a:spcPct val="114999"/>
              </a:lnSpc>
              <a:buFont typeface="Arial"/>
              <a:buChar char="•"/>
            </a:pPr>
            <a:endParaRPr lang="en-US" sz="1100">
              <a:solidFill>
                <a:srgbClr val="000000"/>
              </a:solidFill>
              <a:latin typeface="Lato"/>
              <a:ea typeface="Lato"/>
              <a:cs typeface="Calibri"/>
            </a:endParaRPr>
          </a:p>
          <a:p>
            <a:pPr>
              <a:lnSpc>
                <a:spcPct val="114999"/>
              </a:lnSpc>
            </a:pPr>
            <a:r>
              <a:rPr lang="en-US" sz="1900" b="1">
                <a:solidFill>
                  <a:srgbClr val="000000"/>
                </a:solidFill>
                <a:latin typeface="Lato"/>
                <a:ea typeface="Lato"/>
                <a:cs typeface="Calibri"/>
              </a:rPr>
              <a:t>Budget reserves remain a bright spot, </a:t>
            </a:r>
            <a:r>
              <a:rPr lang="en-US" sz="1900">
                <a:solidFill>
                  <a:srgbClr val="000000"/>
                </a:solidFill>
                <a:latin typeface="Lato"/>
                <a:ea typeface="Lato"/>
                <a:cs typeface="Calibri"/>
              </a:rPr>
              <a:t>with most states holding record-high rainy day fund balances. Still, reserves are not a long-term solution for structural budget gaps.</a:t>
            </a:r>
            <a:endParaRPr lang="en-US" sz="1100">
              <a:solidFill>
                <a:srgbClr val="000000"/>
              </a:solidFill>
              <a:latin typeface="Lato"/>
              <a:ea typeface="Lato"/>
              <a:cs typeface="Calibri"/>
            </a:endParaRPr>
          </a:p>
          <a:p>
            <a:pPr>
              <a:lnSpc>
                <a:spcPct val="114999"/>
              </a:lnSpc>
            </a:pPr>
            <a:endParaRPr lang="en-US" sz="1900">
              <a:solidFill>
                <a:srgbClr val="000000"/>
              </a:solidFill>
              <a:latin typeface="Lato"/>
              <a:ea typeface="Lato"/>
              <a:cs typeface="Calibri"/>
            </a:endParaRPr>
          </a:p>
          <a:p>
            <a:pPr marL="171450" indent="-171450">
              <a:lnSpc>
                <a:spcPct val="114999"/>
              </a:lnSpc>
              <a:buFont typeface="Arial"/>
              <a:buChar char="•"/>
            </a:pPr>
            <a:endParaRPr lang="en-US" sz="1900" b="0" i="0" u="none" strike="noStrike" cap="none">
              <a:solidFill>
                <a:srgbClr val="000000"/>
              </a:solidFill>
              <a:latin typeface="Lato" panose="020F0502020204030203" pitchFamily="34" charset="0"/>
              <a:ea typeface="Lato" panose="020F0502020204030203" pitchFamily="34" charset="0"/>
              <a:cs typeface="Calibri"/>
            </a:endParaRPr>
          </a:p>
          <a:p>
            <a:pPr marL="171450" indent="-171450">
              <a:lnSpc>
                <a:spcPct val="114999"/>
              </a:lnSpc>
              <a:buFont typeface="Arial"/>
              <a:buChar char="•"/>
            </a:pPr>
            <a:endParaRPr lang="en-US" sz="1900">
              <a:solidFill>
                <a:srgbClr val="000000"/>
              </a:solidFill>
              <a:latin typeface="Lato" panose="020F0502020204030203" pitchFamily="34" charset="0"/>
              <a:ea typeface="Lato" panose="020F0502020204030203" pitchFamily="34" charset="0"/>
              <a:cs typeface="Calibri"/>
            </a:endParaRPr>
          </a:p>
          <a:p>
            <a:pPr>
              <a:lnSpc>
                <a:spcPct val="115000"/>
              </a:lnSpc>
              <a:buClr>
                <a:srgbClr val="000000"/>
              </a:buClr>
              <a:buSzPts val="1100"/>
            </a:pPr>
            <a:endParaRPr lang="en-US" sz="1900">
              <a:solidFill>
                <a:srgbClr val="424242"/>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pic>
        <p:nvPicPr>
          <p:cNvPr id="8" name="Graphic 7" descr="Downward trend graph with solid fill">
            <a:extLst>
              <a:ext uri="{FF2B5EF4-FFF2-40B4-BE49-F238E27FC236}">
                <a16:creationId xmlns:a16="http://schemas.microsoft.com/office/drawing/2014/main" id="{C96E2C50-83C7-882B-22F6-CBA29061B4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72250" y="1583232"/>
            <a:ext cx="914400" cy="914400"/>
          </a:xfrm>
          <a:prstGeom prst="rect">
            <a:avLst/>
          </a:prstGeom>
        </p:spPr>
      </p:pic>
      <p:pic>
        <p:nvPicPr>
          <p:cNvPr id="13" name="Graphic 12" descr="Upward trend with solid fill">
            <a:extLst>
              <a:ext uri="{FF2B5EF4-FFF2-40B4-BE49-F238E27FC236}">
                <a16:creationId xmlns:a16="http://schemas.microsoft.com/office/drawing/2014/main" id="{B18C7895-B727-6835-40BB-FC9FBECC91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778" y="2514600"/>
            <a:ext cx="914400" cy="914400"/>
          </a:xfrm>
          <a:prstGeom prst="rect">
            <a:avLst/>
          </a:prstGeom>
        </p:spPr>
      </p:pic>
      <p:pic>
        <p:nvPicPr>
          <p:cNvPr id="16" name="Graphic 15" descr="Seesaw outline">
            <a:extLst>
              <a:ext uri="{FF2B5EF4-FFF2-40B4-BE49-F238E27FC236}">
                <a16:creationId xmlns:a16="http://schemas.microsoft.com/office/drawing/2014/main" id="{321E2126-F4C3-A570-2768-21D1FD5801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2778" y="3385143"/>
            <a:ext cx="914400" cy="914400"/>
          </a:xfrm>
          <a:prstGeom prst="rect">
            <a:avLst/>
          </a:prstGeom>
        </p:spPr>
      </p:pic>
      <p:pic>
        <p:nvPicPr>
          <p:cNvPr id="18" name="Graphic 17" descr="Money outline">
            <a:extLst>
              <a:ext uri="{FF2B5EF4-FFF2-40B4-BE49-F238E27FC236}">
                <a16:creationId xmlns:a16="http://schemas.microsoft.com/office/drawing/2014/main" id="{9D873467-7AD0-BF1D-D895-E597B7EC9D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210" y="5071930"/>
            <a:ext cx="914400" cy="914400"/>
          </a:xfrm>
          <a:prstGeom prst="rect">
            <a:avLst/>
          </a:prstGeom>
        </p:spPr>
      </p:pic>
      <p:pic>
        <p:nvPicPr>
          <p:cNvPr id="20" name="Graphic 19" descr="Help with solid fill">
            <a:extLst>
              <a:ext uri="{FF2B5EF4-FFF2-40B4-BE49-F238E27FC236}">
                <a16:creationId xmlns:a16="http://schemas.microsoft.com/office/drawing/2014/main" id="{4819622A-6B61-1CC9-DC2A-718E0977016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2778" y="4254611"/>
            <a:ext cx="862251" cy="862251"/>
          </a:xfrm>
          <a:prstGeom prst="rect">
            <a:avLst/>
          </a:prstGeom>
        </p:spPr>
      </p:pic>
    </p:spTree>
    <p:extLst>
      <p:ext uri="{BB962C8B-B14F-4D97-AF65-F5344CB8AC3E}">
        <p14:creationId xmlns:p14="http://schemas.microsoft.com/office/powerpoint/2010/main" val="325881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1DE78-65EB-3AD6-FCD1-520DC0115837}"/>
            </a:ext>
          </a:extLst>
        </p:cNvPr>
        <p:cNvGrpSpPr/>
        <p:nvPr/>
      </p:nvGrpSpPr>
      <p:grpSpPr>
        <a:xfrm>
          <a:off x="0" y="0"/>
          <a:ext cx="0" cy="0"/>
          <a:chOff x="0" y="0"/>
          <a:chExt cx="0" cy="0"/>
        </a:xfrm>
      </p:grpSpPr>
      <p:sp>
        <p:nvSpPr>
          <p:cNvPr id="6" name="1st column title">
            <a:extLst>
              <a:ext uri="{FF2B5EF4-FFF2-40B4-BE49-F238E27FC236}">
                <a16:creationId xmlns:a16="http://schemas.microsoft.com/office/drawing/2014/main" id="{85ED75A4-9806-499F-69D3-DA2F1094954E}"/>
              </a:ext>
            </a:extLst>
          </p:cNvPr>
          <p:cNvSpPr txBox="1">
            <a:spLocks/>
          </p:cNvSpPr>
          <p:nvPr/>
        </p:nvSpPr>
        <p:spPr>
          <a:xfrm>
            <a:off x="354265" y="672836"/>
            <a:ext cx="5762913" cy="790941"/>
          </a:xfrm>
          <a:prstGeom prst="rect">
            <a:avLst/>
          </a:prstGeom>
        </p:spPr>
        <p:txBody>
          <a:bodyPr lIns="91440" tIns="45720" rIns="91440" bIns="45720"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800" spc="-50">
                <a:latin typeface="Lato Black"/>
              </a:rPr>
              <a:t>Looking Ahead, Assessing Risk</a:t>
            </a:r>
            <a:endParaRPr lang="en-US" sz="2800"/>
          </a:p>
        </p:txBody>
      </p:sp>
      <p:sp>
        <p:nvSpPr>
          <p:cNvPr id="12" name="1st column bullets">
            <a:extLst>
              <a:ext uri="{FF2B5EF4-FFF2-40B4-BE49-F238E27FC236}">
                <a16:creationId xmlns:a16="http://schemas.microsoft.com/office/drawing/2014/main" id="{F8CD7372-A65D-7E88-CA78-1874744020D0}"/>
              </a:ext>
            </a:extLst>
          </p:cNvPr>
          <p:cNvSpPr txBox="1">
            <a:spLocks/>
          </p:cNvSpPr>
          <p:nvPr/>
        </p:nvSpPr>
        <p:spPr>
          <a:xfrm>
            <a:off x="354265" y="1676830"/>
            <a:ext cx="5767938" cy="4372072"/>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solidFill>
                  <a:srgbClr val="2A6EC3"/>
                </a:solidFill>
                <a:highlight>
                  <a:srgbClr val="FFFFFF"/>
                </a:highlight>
                <a:latin typeface="Lato Black"/>
              </a:rPr>
              <a:t>Long-term budget assessments </a:t>
            </a:r>
            <a:r>
              <a:rPr lang="en-US" sz="2000">
                <a:latin typeface="Lato"/>
                <a:ea typeface="Lato"/>
                <a:cs typeface="Lato"/>
              </a:rPr>
              <a:t>are analyses that determine whether states are likely to face chronic budget deficits. Using multiyear projections, these studies explore whether revenue will be sufficient to support spending in future years and why or why not.</a:t>
            </a:r>
            <a:br>
              <a:rPr lang="en-US" sz="2000">
                <a:latin typeface="Lato"/>
                <a:ea typeface="Lato"/>
                <a:cs typeface="Lato"/>
              </a:rPr>
            </a:br>
            <a:endParaRPr lang="en-US" sz="2000">
              <a:latin typeface="Lato"/>
              <a:ea typeface="Lato"/>
              <a:cs typeface="Lato"/>
            </a:endParaRPr>
          </a:p>
          <a:p>
            <a:r>
              <a:rPr lang="en-US" sz="2400">
                <a:solidFill>
                  <a:srgbClr val="2A6EC3"/>
                </a:solidFill>
                <a:highlight>
                  <a:srgbClr val="FFFFFF"/>
                </a:highlight>
                <a:latin typeface="Lato Black"/>
              </a:rPr>
              <a:t>Budget stress tests </a:t>
            </a:r>
            <a:r>
              <a:rPr lang="en-US" sz="2000">
                <a:latin typeface="Lato"/>
                <a:ea typeface="Lato"/>
                <a:cs typeface="Lato"/>
              </a:rPr>
              <a:t>analyze the fiscal risk posed by recessions and other shorter-term events. They estimate the size of temporary budget shortfalls that would result from such events and gauge how prepared states are to weather those downturns.</a:t>
            </a:r>
          </a:p>
          <a:p>
            <a:pPr lvl="1"/>
            <a:endParaRPr lang="en-US" sz="2000">
              <a:latin typeface="Lato"/>
              <a:ea typeface="Lato"/>
              <a:cs typeface="Lato"/>
            </a:endParaRPr>
          </a:p>
        </p:txBody>
      </p:sp>
      <p:pic>
        <p:nvPicPr>
          <p:cNvPr id="3" name="Picture 2" descr="A person writing on a paper&#10;&#10;Description automatically generated">
            <a:extLst>
              <a:ext uri="{FF2B5EF4-FFF2-40B4-BE49-F238E27FC236}">
                <a16:creationId xmlns:a16="http://schemas.microsoft.com/office/drawing/2014/main" id="{622CF8EA-0BF0-09FD-1A2B-6BC81EB58373}"/>
              </a:ext>
            </a:extLst>
          </p:cNvPr>
          <p:cNvPicPr>
            <a:picLocks noChangeAspect="1"/>
          </p:cNvPicPr>
          <p:nvPr/>
        </p:nvPicPr>
        <p:blipFill>
          <a:blip r:embed="rId3"/>
          <a:stretch>
            <a:fillRect/>
          </a:stretch>
        </p:blipFill>
        <p:spPr>
          <a:xfrm>
            <a:off x="6596314" y="672836"/>
            <a:ext cx="4125156" cy="5376066"/>
          </a:xfrm>
          <a:prstGeom prst="rect">
            <a:avLst/>
          </a:prstGeom>
          <a:effectLst>
            <a:outerShdw blurRad="50800" dist="38100" dir="2700000" algn="tl" rotWithShape="0">
              <a:prstClr val="black">
                <a:alpha val="40000"/>
              </a:prstClr>
            </a:outerShdw>
          </a:effectLst>
        </p:spPr>
      </p:pic>
      <p:pic>
        <p:nvPicPr>
          <p:cNvPr id="4" name="Picture 3" descr="A qr code on a white background&#10;&#10;AI-generated content may be incorrect.">
            <a:extLst>
              <a:ext uri="{FF2B5EF4-FFF2-40B4-BE49-F238E27FC236}">
                <a16:creationId xmlns:a16="http://schemas.microsoft.com/office/drawing/2014/main" id="{1369F123-EDFA-0A56-2F71-662EB8A89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654" y="5326294"/>
            <a:ext cx="802241" cy="802241"/>
          </a:xfrm>
          <a:prstGeom prst="rect">
            <a:avLst/>
          </a:prstGeom>
        </p:spPr>
      </p:pic>
    </p:spTree>
    <p:extLst>
      <p:ext uri="{BB962C8B-B14F-4D97-AF65-F5344CB8AC3E}">
        <p14:creationId xmlns:p14="http://schemas.microsoft.com/office/powerpoint/2010/main" val="2586100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st column title">
            <a:extLst>
              <a:ext uri="{FF2B5EF4-FFF2-40B4-BE49-F238E27FC236}">
                <a16:creationId xmlns:a16="http://schemas.microsoft.com/office/drawing/2014/main" id="{8302009D-7459-3B65-A740-B76A8192DDAB}"/>
              </a:ext>
            </a:extLst>
          </p:cNvPr>
          <p:cNvSpPr txBox="1">
            <a:spLocks/>
          </p:cNvSpPr>
          <p:nvPr/>
        </p:nvSpPr>
        <p:spPr>
          <a:xfrm>
            <a:off x="483541" y="923087"/>
            <a:ext cx="4147496" cy="1002082"/>
          </a:xfrm>
          <a:prstGeom prst="rect">
            <a:avLst/>
          </a:prstGeom>
        </p:spPr>
        <p:txBody>
          <a:bodyPr lIns="91440" tIns="45720" rIns="91440" bIns="45720"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800" spc="-50">
                <a:latin typeface="Lato Black"/>
                <a:ea typeface="Lato Black"/>
                <a:cs typeface="Lato Black"/>
              </a:rPr>
              <a:t>States publishing analytic tools since 2018</a:t>
            </a:r>
            <a:endParaRPr lang="en-US" sz="2800" spc="-50">
              <a:latin typeface="Lato Black" panose="020F0502020204030203" pitchFamily="34" charset="0"/>
              <a:ea typeface="Lato Black" panose="020F0502020204030203" pitchFamily="34" charset="0"/>
              <a:cs typeface="Lato Black" panose="020F0502020204030203" pitchFamily="34" charset="0"/>
            </a:endParaRPr>
          </a:p>
        </p:txBody>
      </p:sp>
      <p:sp>
        <p:nvSpPr>
          <p:cNvPr id="10" name="1st column bullets">
            <a:extLst>
              <a:ext uri="{FF2B5EF4-FFF2-40B4-BE49-F238E27FC236}">
                <a16:creationId xmlns:a16="http://schemas.microsoft.com/office/drawing/2014/main" id="{BA2CC182-575F-AEB2-9C05-041E38044A28}"/>
              </a:ext>
            </a:extLst>
          </p:cNvPr>
          <p:cNvSpPr txBox="1">
            <a:spLocks/>
          </p:cNvSpPr>
          <p:nvPr/>
        </p:nvSpPr>
        <p:spPr>
          <a:xfrm>
            <a:off x="676954" y="2267210"/>
            <a:ext cx="3565776" cy="1402915"/>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a:solidFill>
                  <a:srgbClr val="0070C0"/>
                </a:solidFill>
                <a:highlight>
                  <a:srgbClr val="FFFFFF"/>
                </a:highlight>
                <a:latin typeface="Lato Black"/>
              </a:rPr>
              <a:t>19 states: LTBAs</a:t>
            </a:r>
            <a:br>
              <a:rPr lang="en-US" sz="1800">
                <a:solidFill>
                  <a:srgbClr val="0070C0"/>
                </a:solidFill>
                <a:highlight>
                  <a:srgbClr val="FFFFFF"/>
                </a:highlight>
                <a:latin typeface="Lato Black"/>
              </a:rPr>
            </a:br>
            <a:endParaRPr lang="en-US" sz="1000">
              <a:solidFill>
                <a:srgbClr val="0070C0"/>
              </a:solidFill>
              <a:highlight>
                <a:srgbClr val="FFFFFF"/>
              </a:highlight>
              <a:latin typeface="Lato Black"/>
            </a:endParaRPr>
          </a:p>
          <a:p>
            <a:pPr marL="0" indent="0">
              <a:spcBef>
                <a:spcPts val="0"/>
              </a:spcBef>
              <a:buNone/>
            </a:pPr>
            <a:r>
              <a:rPr lang="en-US" sz="1800">
                <a:solidFill>
                  <a:srgbClr val="0070C0"/>
                </a:solidFill>
                <a:highlight>
                  <a:srgbClr val="FFFFFF"/>
                </a:highlight>
                <a:latin typeface="Lato Black"/>
              </a:rPr>
              <a:t>17 states: BSTs</a:t>
            </a:r>
            <a:br>
              <a:rPr lang="en-US" sz="1800">
                <a:solidFill>
                  <a:srgbClr val="0070C0"/>
                </a:solidFill>
                <a:highlight>
                  <a:srgbClr val="FFFFFF"/>
                </a:highlight>
                <a:latin typeface="Lato Black"/>
              </a:rPr>
            </a:br>
            <a:endParaRPr lang="en-US" sz="1000">
              <a:solidFill>
                <a:srgbClr val="0070C0"/>
              </a:solidFill>
              <a:highlight>
                <a:srgbClr val="FFFFFF"/>
              </a:highlight>
              <a:latin typeface="Lato Black"/>
            </a:endParaRPr>
          </a:p>
          <a:p>
            <a:pPr marL="0" indent="0">
              <a:spcBef>
                <a:spcPts val="0"/>
              </a:spcBef>
              <a:buNone/>
            </a:pPr>
            <a:r>
              <a:rPr lang="en-US" sz="1800">
                <a:solidFill>
                  <a:srgbClr val="0070C0"/>
                </a:solidFill>
                <a:highlight>
                  <a:srgbClr val="FFFFFF"/>
                </a:highlight>
                <a:latin typeface="Lato Black"/>
              </a:rPr>
              <a:t>12 states: Both</a:t>
            </a:r>
          </a:p>
          <a:p>
            <a:endParaRPr lang="en-US" sz="1800">
              <a:solidFill>
                <a:srgbClr val="0070C0"/>
              </a:solidFill>
              <a:latin typeface="Lato"/>
              <a:ea typeface="Lato"/>
              <a:cs typeface="Lato"/>
            </a:endParaRPr>
          </a:p>
          <a:p>
            <a:pPr lvl="1"/>
            <a:endParaRPr lang="en-US" sz="1800">
              <a:solidFill>
                <a:srgbClr val="0070C0"/>
              </a:solidFill>
              <a:latin typeface="Lato"/>
              <a:ea typeface="Lato"/>
              <a:cs typeface="Lato"/>
            </a:endParaRPr>
          </a:p>
          <a:p>
            <a:pPr lvl="1"/>
            <a:endParaRPr lang="en-US" sz="1800">
              <a:solidFill>
                <a:srgbClr val="0070C0"/>
              </a:solidFill>
              <a:latin typeface="Lato"/>
              <a:ea typeface="Lato"/>
              <a:cs typeface="Lato"/>
            </a:endParaRPr>
          </a:p>
        </p:txBody>
      </p:sp>
      <p:pic>
        <p:nvPicPr>
          <p:cNvPr id="3" name="Picture 2">
            <a:extLst>
              <a:ext uri="{FF2B5EF4-FFF2-40B4-BE49-F238E27FC236}">
                <a16:creationId xmlns:a16="http://schemas.microsoft.com/office/drawing/2014/main" id="{32C24D0A-0C24-ECF6-541C-FE42103B132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4997967" y="265981"/>
            <a:ext cx="6166899" cy="5852160"/>
          </a:xfrm>
          <a:prstGeom prst="rect">
            <a:avLst/>
          </a:prstGeom>
        </p:spPr>
      </p:pic>
      <p:sp>
        <p:nvSpPr>
          <p:cNvPr id="2" name="Google Shape;180;p27">
            <a:extLst>
              <a:ext uri="{FF2B5EF4-FFF2-40B4-BE49-F238E27FC236}">
                <a16:creationId xmlns:a16="http://schemas.microsoft.com/office/drawing/2014/main" id="{9307E01C-4928-2A9D-3D8A-A984F156B3D4}"/>
              </a:ext>
            </a:extLst>
          </p:cNvPr>
          <p:cNvSpPr txBox="1"/>
          <p:nvPr/>
        </p:nvSpPr>
        <p:spPr>
          <a:xfrm>
            <a:off x="427851" y="3692427"/>
            <a:ext cx="4369617" cy="2352985"/>
          </a:xfrm>
          <a:prstGeom prst="rect">
            <a:avLst/>
          </a:prstGeom>
          <a:noFill/>
          <a:ln>
            <a:noFill/>
          </a:ln>
        </p:spPr>
        <p:txBody>
          <a:bodyPr spcFirstLastPara="1" wrap="square" lIns="91425" tIns="91425" rIns="91425" bIns="91425" anchor="t" anchorCtr="0">
            <a:noAutofit/>
          </a:bodyPr>
          <a:lstStyle/>
          <a:p>
            <a:pPr>
              <a:spcBef>
                <a:spcPts val="800"/>
              </a:spcBef>
              <a:spcAft>
                <a:spcPts val="800"/>
              </a:spcAft>
            </a:pPr>
            <a:r>
              <a:rPr lang="en-US" sz="1600">
                <a:latin typeface="Lato" panose="020F0502020204030203" pitchFamily="34" charset="0"/>
              </a:rPr>
              <a:t>Since November 2023:</a:t>
            </a:r>
          </a:p>
          <a:p>
            <a:pPr marL="285750" indent="-285750">
              <a:spcBef>
                <a:spcPts val="800"/>
              </a:spcBef>
              <a:spcAft>
                <a:spcPts val="800"/>
              </a:spcAft>
              <a:buFont typeface="Arial" panose="020B0604020202020204" pitchFamily="34" charset="0"/>
              <a:buChar char="•"/>
            </a:pPr>
            <a:r>
              <a:rPr lang="en-US" sz="1600">
                <a:latin typeface="Lato" panose="020F0502020204030203" pitchFamily="34" charset="0"/>
              </a:rPr>
              <a:t>S</a:t>
            </a:r>
            <a:r>
              <a:rPr lang="en-US" sz="1600" b="0" i="0">
                <a:effectLst/>
                <a:latin typeface="Lato" panose="020F0502020204030203" pitchFamily="34" charset="0"/>
              </a:rPr>
              <a:t>tates have published more than 50 LTBAs and BSTs.</a:t>
            </a:r>
          </a:p>
          <a:p>
            <a:pPr marL="285750" indent="-285750">
              <a:spcBef>
                <a:spcPts val="800"/>
              </a:spcBef>
              <a:spcAft>
                <a:spcPts val="800"/>
              </a:spcAft>
              <a:buFont typeface="Arial" panose="020B0604020202020204" pitchFamily="34" charset="0"/>
              <a:buChar char="•"/>
            </a:pPr>
            <a:r>
              <a:rPr lang="en-US" sz="1600" b="0" i="0">
                <a:effectLst/>
                <a:latin typeface="Lato" panose="020F0502020204030203" pitchFamily="34" charset="0"/>
              </a:rPr>
              <a:t>At least four states have published their first LTBA (MN, NC, VA, and WA) and at least three have published their first stress tests (AZ, OK, OR).</a:t>
            </a:r>
            <a:endParaRPr lang="en-US" sz="1400" b="0" i="0" u="none" strike="noStrike" cap="none">
              <a:latin typeface="Proxima Nova"/>
              <a:ea typeface="Proxima Nova"/>
              <a:cs typeface="Proxima Nova"/>
              <a:sym typeface="Proxima Nova"/>
            </a:endParaRPr>
          </a:p>
        </p:txBody>
      </p:sp>
      <p:cxnSp>
        <p:nvCxnSpPr>
          <p:cNvPr id="5" name="Straight Connector 4">
            <a:extLst>
              <a:ext uri="{FF2B5EF4-FFF2-40B4-BE49-F238E27FC236}">
                <a16:creationId xmlns:a16="http://schemas.microsoft.com/office/drawing/2014/main" id="{22D38143-8E5C-5806-5C52-F70CCDAD7FA3}"/>
              </a:ext>
            </a:extLst>
          </p:cNvPr>
          <p:cNvCxnSpPr/>
          <p:nvPr/>
        </p:nvCxnSpPr>
        <p:spPr>
          <a:xfrm>
            <a:off x="325677" y="3670125"/>
            <a:ext cx="4471791" cy="0"/>
          </a:xfrm>
          <a:prstGeom prst="line">
            <a:avLst/>
          </a:prstGeom>
          <a:ln w="4445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descr="A qr code with a black and white background&#10;&#10;AI-generated content may be incorrect.">
            <a:extLst>
              <a:ext uri="{FF2B5EF4-FFF2-40B4-BE49-F238E27FC236}">
                <a16:creationId xmlns:a16="http://schemas.microsoft.com/office/drawing/2014/main" id="{F2D80909-FA27-1740-71AB-BF7BFE6B5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5414" y="5315900"/>
            <a:ext cx="822789" cy="822789"/>
          </a:xfrm>
          <a:prstGeom prst="rect">
            <a:avLst/>
          </a:prstGeom>
        </p:spPr>
      </p:pic>
    </p:spTree>
    <p:extLst>
      <p:ext uri="{BB962C8B-B14F-4D97-AF65-F5344CB8AC3E}">
        <p14:creationId xmlns:p14="http://schemas.microsoft.com/office/powerpoint/2010/main" val="20449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9305D-BAA8-FAE0-339D-4D2EF0C2F95B}"/>
            </a:ext>
          </a:extLst>
        </p:cNvPr>
        <p:cNvGrpSpPr/>
        <p:nvPr/>
      </p:nvGrpSpPr>
      <p:grpSpPr>
        <a:xfrm>
          <a:off x="0" y="0"/>
          <a:ext cx="0" cy="0"/>
          <a:chOff x="0" y="0"/>
          <a:chExt cx="0" cy="0"/>
        </a:xfrm>
      </p:grpSpPr>
      <p:sp>
        <p:nvSpPr>
          <p:cNvPr id="4" name="Google Shape;240;p34">
            <a:extLst>
              <a:ext uri="{FF2B5EF4-FFF2-40B4-BE49-F238E27FC236}">
                <a16:creationId xmlns:a16="http://schemas.microsoft.com/office/drawing/2014/main" id="{2AC25C6E-EFA7-D638-51D7-09B6C1AFE405}"/>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4D204D60-5DF2-91F5-CEA5-9063E10788BE}"/>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0F4B736C-7896-ED24-4C27-4957049DA26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p34">
            <a:extLst>
              <a:ext uri="{FF2B5EF4-FFF2-40B4-BE49-F238E27FC236}">
                <a16:creationId xmlns:a16="http://schemas.microsoft.com/office/drawing/2014/main" id="{51FB5C70-D721-D1FE-E3D8-E7C59BD395E4}"/>
              </a:ext>
            </a:extLst>
          </p:cNvPr>
          <p:cNvSpPr txBox="1">
            <a:spLocks/>
          </p:cNvSpPr>
          <p:nvPr/>
        </p:nvSpPr>
        <p:spPr>
          <a:xfrm>
            <a:off x="344324" y="820388"/>
            <a:ext cx="9756722"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kern="1200" spc="-50">
                <a:solidFill>
                  <a:schemeClr val="tx1"/>
                </a:solidFill>
                <a:latin typeface="Lato Black" panose="020F0A02020204030203" pitchFamily="34" charset="0"/>
              </a:rPr>
              <a:t>Key findings from recent LTBAs</a:t>
            </a:r>
          </a:p>
        </p:txBody>
      </p:sp>
      <p:pic>
        <p:nvPicPr>
          <p:cNvPr id="7" name="Picture 6">
            <a:extLst>
              <a:ext uri="{FF2B5EF4-FFF2-40B4-BE49-F238E27FC236}">
                <a16:creationId xmlns:a16="http://schemas.microsoft.com/office/drawing/2014/main" id="{AEE09128-5483-1D54-D89C-5906BDA18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9" name="Google Shape;180;p27">
            <a:extLst>
              <a:ext uri="{FF2B5EF4-FFF2-40B4-BE49-F238E27FC236}">
                <a16:creationId xmlns:a16="http://schemas.microsoft.com/office/drawing/2014/main" id="{8073EA12-6A1F-AEEB-86B2-AE7ABAF4A684}"/>
              </a:ext>
            </a:extLst>
          </p:cNvPr>
          <p:cNvSpPr txBox="1"/>
          <p:nvPr/>
        </p:nvSpPr>
        <p:spPr>
          <a:xfrm>
            <a:off x="344324" y="1781259"/>
            <a:ext cx="10889657" cy="4152009"/>
          </a:xfrm>
          <a:prstGeom prst="rect">
            <a:avLst/>
          </a:prstGeom>
          <a:noFill/>
          <a:ln>
            <a:noFill/>
          </a:ln>
        </p:spPr>
        <p:txBody>
          <a:bodyPr spcFirstLastPara="1" wrap="square" lIns="91425" tIns="91425" rIns="91425" bIns="91425" anchor="t" anchorCtr="0">
            <a:noAutofit/>
          </a:bodyPr>
          <a:lstStyle/>
          <a:p>
            <a:pPr marL="457200" indent="-457200">
              <a:spcBef>
                <a:spcPts val="800"/>
              </a:spcBef>
              <a:spcAft>
                <a:spcPts val="800"/>
              </a:spcAft>
              <a:buFont typeface="Arial" panose="020B0604020202020204" pitchFamily="34" charset="0"/>
              <a:buChar char="•"/>
            </a:pPr>
            <a:r>
              <a:rPr lang="en-US" sz="2000">
                <a:highlight>
                  <a:schemeClr val="lt1"/>
                </a:highlight>
                <a:latin typeface="Lato" panose="020F0502020204030203" pitchFamily="34" charset="0"/>
                <a:ea typeface="Lato"/>
                <a:cs typeface="Calibri Light" panose="020F0302020204030204" pitchFamily="34" charset="0"/>
                <a:sym typeface="Lato"/>
              </a:rPr>
              <a:t>Most states that produce LTBAs project long-term budget deficits.</a:t>
            </a:r>
          </a:p>
          <a:p>
            <a:pPr marL="457200" indent="-457200">
              <a:spcBef>
                <a:spcPts val="800"/>
              </a:spcBef>
              <a:spcAft>
                <a:spcPts val="800"/>
              </a:spcAft>
              <a:buFont typeface="Arial" panose="020B0604020202020204" pitchFamily="34" charset="0"/>
              <a:buChar char="•"/>
            </a:pPr>
            <a:r>
              <a:rPr lang="en-US" sz="2000">
                <a:highlight>
                  <a:schemeClr val="lt1"/>
                </a:highlight>
                <a:latin typeface="Lato" panose="020F0502020204030203" pitchFamily="34" charset="0"/>
                <a:ea typeface="Lato"/>
                <a:cs typeface="Calibri Light" panose="020F0302020204030204" pitchFamily="34" charset="0"/>
                <a:sym typeface="Lato"/>
              </a:rPr>
              <a:t>States report that policymakers’ decisions to cut taxes and increase spending in the pandemic and post-pandemic period created or added to the deficits.</a:t>
            </a:r>
          </a:p>
          <a:p>
            <a:pPr marL="457200" indent="-457200">
              <a:spcBef>
                <a:spcPts val="800"/>
              </a:spcBef>
              <a:spcAft>
                <a:spcPts val="800"/>
              </a:spcAft>
              <a:buFont typeface="Arial" panose="020B0604020202020204" pitchFamily="34" charset="0"/>
              <a:buChar char="•"/>
            </a:pPr>
            <a:r>
              <a:rPr lang="en-US" sz="2000">
                <a:latin typeface="Lato" panose="020F0502020204030203" pitchFamily="34" charset="0"/>
                <a:cs typeface="Calibri Light" panose="020F0302020204030204" pitchFamily="34" charset="0"/>
              </a:rPr>
              <a:t>A range of pressures are also contributing to the challenges, including higher Medicaid costs (before OBBBA), more frequent natural disasters, aging populations, underfunded transportation infrastructure, struggling local governments, and expensive long-term liabilities.</a:t>
            </a:r>
            <a:endParaRPr lang="en-US" sz="2000">
              <a:highlight>
                <a:schemeClr val="lt1"/>
              </a:highlight>
              <a:latin typeface="Lato" panose="020F0502020204030203" pitchFamily="34" charset="0"/>
              <a:ea typeface="Lato"/>
              <a:cs typeface="Calibri Light" panose="020F0302020204030204" pitchFamily="34" charset="0"/>
              <a:sym typeface="Lato"/>
            </a:endParaRPr>
          </a:p>
          <a:p>
            <a:pPr marL="457200" indent="-457200">
              <a:spcBef>
                <a:spcPts val="800"/>
              </a:spcBef>
              <a:spcAft>
                <a:spcPts val="800"/>
              </a:spcAft>
              <a:buFont typeface="Arial" panose="020B0604020202020204" pitchFamily="34" charset="0"/>
              <a:buChar char="•"/>
            </a:pPr>
            <a:r>
              <a:rPr lang="en-US" sz="2000">
                <a:highlight>
                  <a:schemeClr val="lt1"/>
                </a:highlight>
                <a:latin typeface="Lato" panose="020F0502020204030203" pitchFamily="34" charset="0"/>
                <a:ea typeface="Proxima Nova"/>
                <a:cs typeface="Calibri Light" panose="020F0302020204030204" pitchFamily="34" charset="0"/>
                <a:sym typeface="Lato"/>
              </a:rPr>
              <a:t>Well-funded reserves are a significant strength but are not a long-term solution to the deficits. </a:t>
            </a:r>
            <a:endParaRPr lang="en-US" sz="2000">
              <a:highlight>
                <a:schemeClr val="lt1"/>
              </a:highlight>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b="0" i="0" u="none" strike="noStrike" cap="none">
                <a:solidFill>
                  <a:srgbClr val="000000"/>
                </a:solidFill>
                <a:latin typeface="Proxima Nova"/>
                <a:ea typeface="Proxima Nova"/>
                <a:cs typeface="Proxima Nova"/>
                <a:sym typeface="Proxima Nova"/>
              </a:rPr>
              <a:t> </a:t>
            </a:r>
            <a:endParaRPr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24242"/>
              </a:solidFill>
              <a:latin typeface="Proxima Nova"/>
              <a:ea typeface="Proxima Nova"/>
              <a:cs typeface="Proxima Nova"/>
              <a:sym typeface="Proxima Nova"/>
            </a:endParaRPr>
          </a:p>
        </p:txBody>
      </p:sp>
      <p:sp>
        <p:nvSpPr>
          <p:cNvPr id="10" name="Rectangle 9">
            <a:extLst>
              <a:ext uri="{FF2B5EF4-FFF2-40B4-BE49-F238E27FC236}">
                <a16:creationId xmlns:a16="http://schemas.microsoft.com/office/drawing/2014/main" id="{91B7BD1D-96C6-061B-951F-5F9434D15DA2}"/>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C3AA4A-3160-95A1-2AAD-7AB9A7F3E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Tree>
    <p:extLst>
      <p:ext uri="{BB962C8B-B14F-4D97-AF65-F5344CB8AC3E}">
        <p14:creationId xmlns:p14="http://schemas.microsoft.com/office/powerpoint/2010/main" val="376099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02E06-9BFD-ACC7-B27B-8A93166E62D0}"/>
            </a:ext>
          </a:extLst>
        </p:cNvPr>
        <p:cNvGrpSpPr/>
        <p:nvPr/>
      </p:nvGrpSpPr>
      <p:grpSpPr>
        <a:xfrm>
          <a:off x="0" y="0"/>
          <a:ext cx="0" cy="0"/>
          <a:chOff x="0" y="0"/>
          <a:chExt cx="0" cy="0"/>
        </a:xfrm>
      </p:grpSpPr>
      <p:sp>
        <p:nvSpPr>
          <p:cNvPr id="4" name="Google Shape;240;p34">
            <a:extLst>
              <a:ext uri="{FF2B5EF4-FFF2-40B4-BE49-F238E27FC236}">
                <a16:creationId xmlns:a16="http://schemas.microsoft.com/office/drawing/2014/main" id="{ABAB33CC-3285-B0AC-D3D2-A667EC9C2F22}"/>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3DCA0534-12E3-1574-2E20-C7D8FBF7BBCD}"/>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2D86ADCB-E787-0718-3159-37BCE26E276D}"/>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4DDEA420-2C56-1401-6AA0-4FC12C102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9" name="Google Shape;180;p27">
            <a:extLst>
              <a:ext uri="{FF2B5EF4-FFF2-40B4-BE49-F238E27FC236}">
                <a16:creationId xmlns:a16="http://schemas.microsoft.com/office/drawing/2014/main" id="{43E2DAC0-1226-22DA-F53E-1317BBE79BEB}"/>
              </a:ext>
            </a:extLst>
          </p:cNvPr>
          <p:cNvSpPr txBox="1"/>
          <p:nvPr/>
        </p:nvSpPr>
        <p:spPr>
          <a:xfrm>
            <a:off x="344325" y="1744398"/>
            <a:ext cx="10889657" cy="41520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lang="en-US" sz="2400" b="0" i="0" u="none" strike="noStrike" cap="none">
              <a:solidFill>
                <a:srgbClr val="434343"/>
              </a:solidFill>
              <a:latin typeface="Lato" panose="020F0502020204030203" pitchFamily="34" charset="0"/>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lang="en-US" sz="2400">
              <a:solidFill>
                <a:srgbClr val="434343"/>
              </a:solidFill>
              <a:latin typeface="Lato" panose="020F0502020204030203" pitchFamily="34" charset="0"/>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US" b="0" i="0" u="none" strike="noStrike" cap="none">
                <a:solidFill>
                  <a:srgbClr val="000000"/>
                </a:solidFill>
                <a:latin typeface="Proxima Nova"/>
                <a:ea typeface="Proxima Nova"/>
                <a:cs typeface="Proxima Nova"/>
                <a:sym typeface="Proxima Nova"/>
              </a:rPr>
              <a:t> </a:t>
            </a:r>
          </a:p>
          <a:p>
            <a:pPr marL="0" marR="0" lvl="0" indent="0" algn="l" rtl="0">
              <a:lnSpc>
                <a:spcPct val="115000"/>
              </a:lnSpc>
              <a:spcBef>
                <a:spcPts val="0"/>
              </a:spcBef>
              <a:spcAft>
                <a:spcPts val="0"/>
              </a:spcAft>
              <a:buClr>
                <a:srgbClr val="000000"/>
              </a:buClr>
              <a:buSzPts val="1200"/>
              <a:buFont typeface="Arial"/>
              <a:buNone/>
            </a:pPr>
            <a:endParaRPr lang="en-US" sz="1500"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lang="en-US" sz="1500" b="0" i="0" u="none" strike="noStrike" cap="none">
              <a:solidFill>
                <a:srgbClr val="424242"/>
              </a:solidFill>
              <a:latin typeface="Proxima Nova"/>
              <a:ea typeface="Proxima Nova"/>
              <a:cs typeface="Proxima Nova"/>
              <a:sym typeface="Proxima Nova"/>
            </a:endParaRPr>
          </a:p>
        </p:txBody>
      </p:sp>
      <p:sp>
        <p:nvSpPr>
          <p:cNvPr id="10" name="Rectangle 9">
            <a:extLst>
              <a:ext uri="{FF2B5EF4-FFF2-40B4-BE49-F238E27FC236}">
                <a16:creationId xmlns:a16="http://schemas.microsoft.com/office/drawing/2014/main" id="{25EF2888-EB0B-F059-6A6B-084769CA7F08}"/>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2F371B-401A-9AC4-B0A1-5D91F9134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3" name="TextBox 12">
            <a:extLst>
              <a:ext uri="{FF2B5EF4-FFF2-40B4-BE49-F238E27FC236}">
                <a16:creationId xmlns:a16="http://schemas.microsoft.com/office/drawing/2014/main" id="{A944CCBD-509D-6AFC-98BD-7D86DBDA83AA}"/>
              </a:ext>
            </a:extLst>
          </p:cNvPr>
          <p:cNvSpPr txBox="1"/>
          <p:nvPr/>
        </p:nvSpPr>
        <p:spPr>
          <a:xfrm flipH="1">
            <a:off x="9706500" y="5593834"/>
            <a:ext cx="1796463" cy="284373"/>
          </a:xfrm>
          <a:prstGeom prst="rect">
            <a:avLst/>
          </a:prstGeom>
          <a:noFill/>
        </p:spPr>
        <p:txBody>
          <a:bodyPr wrap="square">
            <a:spAutoFit/>
          </a:bodyPr>
          <a:lstStyle/>
          <a:p>
            <a:pPr marL="0" marR="0" lvl="0" indent="0" algn="l" rtl="0">
              <a:lnSpc>
                <a:spcPct val="115000"/>
              </a:lnSpc>
              <a:spcBef>
                <a:spcPts val="0"/>
              </a:spcBef>
              <a:spcAft>
                <a:spcPts val="0"/>
              </a:spcAft>
              <a:buClr>
                <a:srgbClr val="000000"/>
              </a:buClr>
              <a:buSzPts val="1100"/>
              <a:buFont typeface="Arial"/>
              <a:buNone/>
            </a:pPr>
            <a:r>
              <a:rPr lang="en-US" sz="1200" b="0" i="1" u="none" strike="noStrike" cap="none">
                <a:solidFill>
                  <a:srgbClr val="434343"/>
                </a:solidFill>
                <a:latin typeface="Lato" panose="020F0502020204030203" pitchFamily="34" charset="0"/>
                <a:ea typeface="Proxima Nova"/>
                <a:cs typeface="Proxima Nova"/>
                <a:sym typeface="Proxima Nova"/>
              </a:rPr>
              <a:t>Sources: State documents</a:t>
            </a:r>
          </a:p>
        </p:txBody>
      </p:sp>
      <p:sp>
        <p:nvSpPr>
          <p:cNvPr id="12" name="TextBox 11">
            <a:extLst>
              <a:ext uri="{FF2B5EF4-FFF2-40B4-BE49-F238E27FC236}">
                <a16:creationId xmlns:a16="http://schemas.microsoft.com/office/drawing/2014/main" id="{9CD5C6EA-5195-2835-9742-8B7AF6FFEE12}"/>
              </a:ext>
            </a:extLst>
          </p:cNvPr>
          <p:cNvSpPr txBox="1"/>
          <p:nvPr/>
        </p:nvSpPr>
        <p:spPr>
          <a:xfrm>
            <a:off x="420763" y="982428"/>
            <a:ext cx="6096000" cy="523220"/>
          </a:xfrm>
          <a:prstGeom prst="rect">
            <a:avLst/>
          </a:prstGeom>
          <a:noFill/>
        </p:spPr>
        <p:txBody>
          <a:bodyPr wrap="square">
            <a:spAutoFit/>
          </a:bodyPr>
          <a:lstStyle/>
          <a:p>
            <a:r>
              <a:rPr lang="en-US" sz="2800" spc="-50">
                <a:latin typeface="Lato Black"/>
                <a:ea typeface="Lato Black"/>
                <a:cs typeface="Lato Black"/>
              </a:rPr>
              <a:t>Big states expect growing deficits</a:t>
            </a:r>
            <a:endParaRPr lang="en-US" sz="2800" spc="-50">
              <a:latin typeface="Lato Black" panose="020F0502020204030203" pitchFamily="34" charset="0"/>
              <a:ea typeface="Lato Black" panose="020F0502020204030203" pitchFamily="34" charset="0"/>
              <a:cs typeface="Lato Black" panose="020F0502020204030203" pitchFamily="34" charset="0"/>
            </a:endParaRPr>
          </a:p>
        </p:txBody>
      </p:sp>
      <p:pic>
        <p:nvPicPr>
          <p:cNvPr id="8" name="Picture 7">
            <a:extLst>
              <a:ext uri="{FF2B5EF4-FFF2-40B4-BE49-F238E27FC236}">
                <a16:creationId xmlns:a16="http://schemas.microsoft.com/office/drawing/2014/main" id="{532C54D6-FE52-A0DE-B237-39C41A0458DD}"/>
              </a:ext>
            </a:extLst>
          </p:cNvPr>
          <p:cNvPicPr>
            <a:picLocks noChangeAspect="1"/>
          </p:cNvPicPr>
          <p:nvPr/>
        </p:nvPicPr>
        <p:blipFill>
          <a:blip r:embed="rId4"/>
          <a:stretch>
            <a:fillRect/>
          </a:stretch>
        </p:blipFill>
        <p:spPr>
          <a:xfrm>
            <a:off x="1565753" y="1624123"/>
            <a:ext cx="7720169" cy="4590370"/>
          </a:xfrm>
          <a:prstGeom prst="rect">
            <a:avLst/>
          </a:prstGeom>
        </p:spPr>
      </p:pic>
      <p:sp>
        <p:nvSpPr>
          <p:cNvPr id="3" name="TextBox 2">
            <a:extLst>
              <a:ext uri="{FF2B5EF4-FFF2-40B4-BE49-F238E27FC236}">
                <a16:creationId xmlns:a16="http://schemas.microsoft.com/office/drawing/2014/main" id="{B589B7FA-43D3-3D73-20AD-16EEA67667BD}"/>
              </a:ext>
            </a:extLst>
          </p:cNvPr>
          <p:cNvSpPr txBox="1"/>
          <p:nvPr/>
        </p:nvSpPr>
        <p:spPr>
          <a:xfrm flipH="1">
            <a:off x="9706500" y="5078896"/>
            <a:ext cx="2501512" cy="496739"/>
          </a:xfrm>
          <a:prstGeom prst="rect">
            <a:avLst/>
          </a:prstGeom>
          <a:noFill/>
        </p:spPr>
        <p:txBody>
          <a:bodyPr wrap="square">
            <a:spAutoFit/>
          </a:bodyPr>
          <a:lstStyle/>
          <a:p>
            <a:pPr marL="0" marR="0" lvl="0" indent="0" algn="l" rtl="0">
              <a:lnSpc>
                <a:spcPct val="115000"/>
              </a:lnSpc>
              <a:spcBef>
                <a:spcPts val="0"/>
              </a:spcBef>
              <a:spcAft>
                <a:spcPts val="0"/>
              </a:spcAft>
              <a:buClr>
                <a:srgbClr val="000000"/>
              </a:buClr>
              <a:buSzPts val="1100"/>
              <a:buFont typeface="Arial"/>
              <a:buNone/>
            </a:pPr>
            <a:r>
              <a:rPr lang="en-US" sz="1200" b="0" i="1" u="none" strike="noStrike" cap="none">
                <a:solidFill>
                  <a:srgbClr val="434343"/>
                </a:solidFill>
                <a:latin typeface="Lato" panose="020F0502020204030203" pitchFamily="34" charset="0"/>
                <a:ea typeface="Proxima Nova"/>
                <a:cs typeface="Proxima Nova"/>
                <a:sym typeface="Proxima Nova"/>
              </a:rPr>
              <a:t>Note: Figures predate adoption of FY26 budgets, except in New York.</a:t>
            </a:r>
          </a:p>
        </p:txBody>
      </p:sp>
    </p:spTree>
    <p:extLst>
      <p:ext uri="{BB962C8B-B14F-4D97-AF65-F5344CB8AC3E}">
        <p14:creationId xmlns:p14="http://schemas.microsoft.com/office/powerpoint/2010/main" val="52687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p34">
            <a:extLst>
              <a:ext uri="{FF2B5EF4-FFF2-40B4-BE49-F238E27FC236}">
                <a16:creationId xmlns:a16="http://schemas.microsoft.com/office/drawing/2014/main" id="{EC3FDBF6-6B07-815C-3138-08E17101E1BE}"/>
              </a:ext>
            </a:extLst>
          </p:cNvPr>
          <p:cNvSpPr txBox="1">
            <a:spLocks/>
          </p:cNvSpPr>
          <p:nvPr/>
        </p:nvSpPr>
        <p:spPr>
          <a:xfrm>
            <a:off x="344324" y="820388"/>
            <a:ext cx="9756722"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kern="1200" spc="-50">
                <a:solidFill>
                  <a:schemeClr val="tx1"/>
                </a:solidFill>
                <a:latin typeface="Lato Black" panose="020F0A02020204030203" pitchFamily="34" charset="0"/>
              </a:rPr>
              <a:t>How these tools are making a difference</a:t>
            </a: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9" name="Google Shape;180;p27">
            <a:extLst>
              <a:ext uri="{FF2B5EF4-FFF2-40B4-BE49-F238E27FC236}">
                <a16:creationId xmlns:a16="http://schemas.microsoft.com/office/drawing/2014/main" id="{880C2B7F-5C74-CAD7-F207-B816F4876FEB}"/>
              </a:ext>
            </a:extLst>
          </p:cNvPr>
          <p:cNvSpPr txBox="1"/>
          <p:nvPr/>
        </p:nvSpPr>
        <p:spPr>
          <a:xfrm>
            <a:off x="344324" y="1781259"/>
            <a:ext cx="10889657" cy="4152009"/>
          </a:xfrm>
          <a:prstGeom prst="rect">
            <a:avLst/>
          </a:prstGeom>
          <a:noFill/>
          <a:ln>
            <a:noFill/>
          </a:ln>
        </p:spPr>
        <p:txBody>
          <a:bodyPr spcFirstLastPara="1" wrap="square" lIns="91425" tIns="91425" rIns="91425" bIns="91425" anchor="t" anchorCtr="0">
            <a:noAutofit/>
          </a:bodyPr>
          <a:lstStyle/>
          <a:p>
            <a:pPr marL="457200" indent="-457200">
              <a:spcBef>
                <a:spcPts val="800"/>
              </a:spcBef>
              <a:spcAft>
                <a:spcPts val="800"/>
              </a:spcAft>
              <a:buFont typeface="Arial" panose="020B0604020202020204" pitchFamily="34" charset="0"/>
              <a:buChar char="•"/>
            </a:pPr>
            <a:r>
              <a:rPr lang="en-US" sz="2000">
                <a:highlight>
                  <a:schemeClr val="lt1"/>
                </a:highlight>
                <a:latin typeface="Lato" panose="020F0502020204030203" pitchFamily="34" charset="0"/>
                <a:ea typeface="Lato"/>
                <a:cs typeface="Calibri Light" panose="020F0302020204030204" pitchFamily="34" charset="0"/>
                <a:sym typeface="Lato"/>
              </a:rPr>
              <a:t>After LTBAs showed long-term deficits, </a:t>
            </a:r>
            <a:r>
              <a:rPr lang="en-US" sz="2000" b="1">
                <a:solidFill>
                  <a:srgbClr val="2A6EC3"/>
                </a:solidFill>
                <a:highlight>
                  <a:schemeClr val="lt1"/>
                </a:highlight>
                <a:latin typeface="Lato" panose="020F0502020204030203" pitchFamily="34" charset="0"/>
                <a:ea typeface="Lato"/>
                <a:cs typeface="Calibri Light" panose="020F0302020204030204" pitchFamily="34" charset="0"/>
                <a:sym typeface="Lato"/>
              </a:rPr>
              <a:t>New Mexico </a:t>
            </a:r>
            <a:r>
              <a:rPr lang="en-US" sz="2000">
                <a:highlight>
                  <a:schemeClr val="lt1"/>
                </a:highlight>
                <a:latin typeface="Lato" panose="020F0502020204030203" pitchFamily="34" charset="0"/>
                <a:ea typeface="Lato"/>
                <a:cs typeface="Calibri Light" panose="020F0302020204030204" pitchFamily="34" charset="0"/>
                <a:sym typeface="Lato"/>
              </a:rPr>
              <a:t>directed billions of dollars of one-time money to trusts funds to create new recurring revenue sources </a:t>
            </a:r>
          </a:p>
          <a:p>
            <a:pPr marL="457200" indent="-457200">
              <a:spcBef>
                <a:spcPts val="800"/>
              </a:spcBef>
              <a:spcAft>
                <a:spcPts val="800"/>
              </a:spcAft>
              <a:buFont typeface="Arial" panose="020B0604020202020204" pitchFamily="34" charset="0"/>
              <a:buChar char="•"/>
            </a:pPr>
            <a:r>
              <a:rPr lang="en-US" sz="2000">
                <a:latin typeface="Lato" panose="020F0502020204030203" pitchFamily="34" charset="0"/>
                <a:cs typeface="Calibri Light" panose="020F0302020204030204" pitchFamily="34" charset="0"/>
              </a:rPr>
              <a:t>In</a:t>
            </a:r>
            <a:r>
              <a:rPr lang="en-US" sz="2000" b="1">
                <a:latin typeface="Lato" panose="020F0502020204030203" pitchFamily="34" charset="0"/>
                <a:cs typeface="Calibri Light" panose="020F0302020204030204" pitchFamily="34" charset="0"/>
              </a:rPr>
              <a:t> </a:t>
            </a:r>
            <a:r>
              <a:rPr lang="en-US" sz="2000" b="1">
                <a:solidFill>
                  <a:srgbClr val="2A6EC3"/>
                </a:solidFill>
                <a:latin typeface="Lato" panose="020F0502020204030203" pitchFamily="34" charset="0"/>
                <a:cs typeface="Calibri Light" panose="020F0302020204030204" pitchFamily="34" charset="0"/>
              </a:rPr>
              <a:t>Maryland</a:t>
            </a:r>
            <a:r>
              <a:rPr lang="en-US" sz="2000">
                <a:latin typeface="Lato" panose="020F0502020204030203" pitchFamily="34" charset="0"/>
                <a:cs typeface="Calibri Light" panose="020F0302020204030204" pitchFamily="34" charset="0"/>
              </a:rPr>
              <a:t>,</a:t>
            </a:r>
            <a:r>
              <a:rPr lang="en-US" sz="2000" b="1">
                <a:latin typeface="Lato" panose="020F0502020204030203" pitchFamily="34" charset="0"/>
                <a:cs typeface="Calibri Light" panose="020F0302020204030204" pitchFamily="34" charset="0"/>
              </a:rPr>
              <a:t> </a:t>
            </a:r>
            <a:r>
              <a:rPr lang="en-US" sz="2000">
                <a:latin typeface="Lato" panose="020F0502020204030203" pitchFamily="34" charset="0"/>
                <a:cs typeface="Calibri Light" panose="020F0302020204030204" pitchFamily="34" charset="0"/>
              </a:rPr>
              <a:t>LTBAs provided early warnings of looming structural deficits, spurring lawmakers to enact a mix of budget cuts and revenue raising measures</a:t>
            </a:r>
            <a:endParaRPr lang="en-US" sz="2000">
              <a:highlight>
                <a:schemeClr val="lt1"/>
              </a:highlight>
              <a:latin typeface="Lato" panose="020F0502020204030203" pitchFamily="34" charset="0"/>
              <a:ea typeface="Lato"/>
              <a:cs typeface="Calibri Light" panose="020F0302020204030204" pitchFamily="34" charset="0"/>
              <a:sym typeface="Lato"/>
            </a:endParaRPr>
          </a:p>
          <a:p>
            <a:pPr marL="457200" indent="-457200">
              <a:spcBef>
                <a:spcPts val="800"/>
              </a:spcBef>
              <a:spcAft>
                <a:spcPts val="800"/>
              </a:spcAft>
              <a:buClr>
                <a:schemeClr val="tx1"/>
              </a:buClr>
              <a:buFont typeface="Arial" panose="020B0604020202020204" pitchFamily="34" charset="0"/>
              <a:buChar char="•"/>
            </a:pPr>
            <a:r>
              <a:rPr lang="en-US" sz="2000" b="1">
                <a:solidFill>
                  <a:srgbClr val="2A6EC3"/>
                </a:solidFill>
                <a:highlight>
                  <a:schemeClr val="lt1"/>
                </a:highlight>
                <a:latin typeface="Lato" panose="020F0502020204030203" pitchFamily="34" charset="0"/>
                <a:ea typeface="Lato"/>
                <a:cs typeface="Calibri Light" panose="020F0302020204030204" pitchFamily="34" charset="0"/>
                <a:sym typeface="Lato"/>
              </a:rPr>
              <a:t>Montana</a:t>
            </a:r>
            <a:r>
              <a:rPr lang="en-US" sz="2000" b="1">
                <a:highlight>
                  <a:schemeClr val="lt1"/>
                </a:highlight>
                <a:latin typeface="Lato" panose="020F0502020204030203" pitchFamily="34" charset="0"/>
                <a:ea typeface="Lato"/>
                <a:cs typeface="Calibri Light" panose="020F0302020204030204" pitchFamily="34" charset="0"/>
                <a:sym typeface="Lato"/>
              </a:rPr>
              <a:t> </a:t>
            </a:r>
            <a:r>
              <a:rPr lang="en-US" sz="2000">
                <a:highlight>
                  <a:schemeClr val="lt1"/>
                </a:highlight>
                <a:latin typeface="Lato" panose="020F0502020204030203" pitchFamily="34" charset="0"/>
                <a:ea typeface="Lato"/>
                <a:cs typeface="Calibri Light" panose="020F0302020204030204" pitchFamily="34" charset="0"/>
                <a:sym typeface="Lato"/>
              </a:rPr>
              <a:t>raised its rainy day fund cap by 250% after a stress test showed the state lacked sufficient savings</a:t>
            </a:r>
          </a:p>
          <a:p>
            <a:pPr marL="457200" indent="-457200">
              <a:spcBef>
                <a:spcPts val="800"/>
              </a:spcBef>
              <a:spcAft>
                <a:spcPts val="800"/>
              </a:spcAft>
              <a:buClr>
                <a:schemeClr val="tx1"/>
              </a:buClr>
              <a:buFont typeface="Arial" panose="020B0604020202020204" pitchFamily="34" charset="0"/>
              <a:buChar char="•"/>
            </a:pPr>
            <a:r>
              <a:rPr lang="en-US" sz="2000" b="1">
                <a:solidFill>
                  <a:srgbClr val="2A6EC3"/>
                </a:solidFill>
                <a:highlight>
                  <a:schemeClr val="lt1"/>
                </a:highlight>
                <a:latin typeface="Lato" panose="020F0502020204030203" pitchFamily="34" charset="0"/>
                <a:ea typeface="Lato"/>
                <a:cs typeface="Calibri Light" panose="020F0302020204030204" pitchFamily="34" charset="0"/>
                <a:sym typeface="Lato"/>
              </a:rPr>
              <a:t>Utah</a:t>
            </a:r>
            <a:r>
              <a:rPr lang="en-US" sz="2000">
                <a:highlight>
                  <a:schemeClr val="lt1"/>
                </a:highlight>
                <a:latin typeface="Lato" panose="020F0502020204030203" pitchFamily="34" charset="0"/>
                <a:ea typeface="Lato"/>
                <a:cs typeface="Calibri Light" panose="020F0302020204030204" pitchFamily="34" charset="0"/>
                <a:sym typeface="Lato"/>
              </a:rPr>
              <a:t> has used its stress test to create a plan for closing temporary budget gaps, prioritizing actions that will minimize harm to public services and the economy</a:t>
            </a:r>
            <a:endParaRPr lang="en-US" sz="2000">
              <a:solidFill>
                <a:srgbClr val="434343"/>
              </a:solidFill>
              <a:highlight>
                <a:schemeClr val="lt1"/>
              </a:highlight>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b="0" i="0" u="none" strike="noStrike" cap="none">
                <a:solidFill>
                  <a:srgbClr val="000000"/>
                </a:solidFill>
                <a:latin typeface="Proxima Nova"/>
                <a:ea typeface="Proxima Nova"/>
                <a:cs typeface="Proxima Nova"/>
                <a:sym typeface="Proxima Nova"/>
              </a:rPr>
              <a:t> </a:t>
            </a:r>
            <a:endParaRPr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24242"/>
              </a:solidFill>
              <a:latin typeface="Proxima Nova"/>
              <a:ea typeface="Proxima Nova"/>
              <a:cs typeface="Proxima Nova"/>
              <a:sym typeface="Proxima Nova"/>
            </a:endParaRPr>
          </a:p>
        </p:txBody>
      </p:sp>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pic>
        <p:nvPicPr>
          <p:cNvPr id="6" name="Picture 5" descr="A qr code on a white background&#10;&#10;AI-generated content may be incorrect.">
            <a:extLst>
              <a:ext uri="{FF2B5EF4-FFF2-40B4-BE49-F238E27FC236}">
                <a16:creationId xmlns:a16="http://schemas.microsoft.com/office/drawing/2014/main" id="{495BF77C-4066-5779-E91E-C5F93FF0DC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1" y="5330621"/>
            <a:ext cx="797914" cy="797914"/>
          </a:xfrm>
          <a:prstGeom prst="rect">
            <a:avLst/>
          </a:prstGeom>
        </p:spPr>
      </p:pic>
    </p:spTree>
    <p:extLst>
      <p:ext uri="{BB962C8B-B14F-4D97-AF65-F5344CB8AC3E}">
        <p14:creationId xmlns:p14="http://schemas.microsoft.com/office/powerpoint/2010/main" val="1534434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8D4AE-369C-22FC-D239-C017C53F3345}"/>
            </a:ext>
          </a:extLst>
        </p:cNvPr>
        <p:cNvGrpSpPr/>
        <p:nvPr/>
      </p:nvGrpSpPr>
      <p:grpSpPr>
        <a:xfrm>
          <a:off x="0" y="0"/>
          <a:ext cx="0" cy="0"/>
          <a:chOff x="0" y="0"/>
          <a:chExt cx="0" cy="0"/>
        </a:xfrm>
      </p:grpSpPr>
      <p:sp>
        <p:nvSpPr>
          <p:cNvPr id="4" name="Google Shape;240;p34">
            <a:extLst>
              <a:ext uri="{FF2B5EF4-FFF2-40B4-BE49-F238E27FC236}">
                <a16:creationId xmlns:a16="http://schemas.microsoft.com/office/drawing/2014/main" id="{5D2CF749-11B1-DC75-DB5F-420661673F5A}"/>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40;p34">
            <a:extLst>
              <a:ext uri="{FF2B5EF4-FFF2-40B4-BE49-F238E27FC236}">
                <a16:creationId xmlns:a16="http://schemas.microsoft.com/office/drawing/2014/main" id="{2F4CDA4F-FD58-0393-5CB4-DF2CA4589CA2}"/>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C72A2EA7-EBF8-253E-2833-C9D2CA0DB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210FE1C2-39B4-9FF1-4693-5F2C44E43294}"/>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9315089-4467-D6BF-4CAB-B564FB5B6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6" name="Text Placeholder 2">
            <a:extLst>
              <a:ext uri="{FF2B5EF4-FFF2-40B4-BE49-F238E27FC236}">
                <a16:creationId xmlns:a16="http://schemas.microsoft.com/office/drawing/2014/main" id="{A47E81C0-75E6-84E9-28B6-C6B90CA120D4}"/>
              </a:ext>
            </a:extLst>
          </p:cNvPr>
          <p:cNvSpPr txBox="1">
            <a:spLocks/>
          </p:cNvSpPr>
          <p:nvPr/>
        </p:nvSpPr>
        <p:spPr>
          <a:xfrm>
            <a:off x="249964" y="843827"/>
            <a:ext cx="10984017" cy="577181"/>
          </a:xfrm>
          <a:prstGeom prst="rect">
            <a:avLst/>
          </a:prstGeom>
        </p:spPr>
        <p:txBody>
          <a:bodyPr lIns="91440" tIns="45720" rIns="91440" bIns="45720"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800" b="0" spc="-50">
                <a:latin typeface="Lato Black"/>
                <a:ea typeface="Lato Black"/>
                <a:cs typeface="Lato Black"/>
              </a:rPr>
              <a:t>Rainy day fund best practices</a:t>
            </a:r>
            <a:endParaRPr lang="en-US" sz="2800" spc="-5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Box 2">
            <a:extLst>
              <a:ext uri="{FF2B5EF4-FFF2-40B4-BE49-F238E27FC236}">
                <a16:creationId xmlns:a16="http://schemas.microsoft.com/office/drawing/2014/main" id="{DFE366E7-1538-F706-2D4F-5737966CA406}"/>
              </a:ext>
            </a:extLst>
          </p:cNvPr>
          <p:cNvSpPr txBox="1"/>
          <p:nvPr/>
        </p:nvSpPr>
        <p:spPr>
          <a:xfrm>
            <a:off x="304799" y="1686972"/>
            <a:ext cx="4596646" cy="4216539"/>
          </a:xfrm>
          <a:prstGeom prst="rect">
            <a:avLst/>
          </a:prstGeom>
          <a:noFill/>
        </p:spPr>
        <p:txBody>
          <a:bodyPr wrap="square" rtlCol="0">
            <a:spAutoFit/>
          </a:bodyPr>
          <a:lstStyle/>
          <a:p>
            <a:r>
              <a:rPr lang="en-US">
                <a:solidFill>
                  <a:srgbClr val="2A6EC3"/>
                </a:solidFill>
                <a:highlight>
                  <a:srgbClr val="FFFFFF"/>
                </a:highlight>
                <a:latin typeface="Lato Black"/>
              </a:rPr>
              <a:t>Maintain at least one reserve </a:t>
            </a:r>
          </a:p>
          <a:p>
            <a:r>
              <a:rPr lang="en-US">
                <a:solidFill>
                  <a:srgbClr val="2A6EC3"/>
                </a:solidFill>
                <a:highlight>
                  <a:srgbClr val="FFFFFF"/>
                </a:highlight>
                <a:latin typeface="Lato Black"/>
              </a:rPr>
              <a:t>account for budget stabilization</a:t>
            </a:r>
          </a:p>
          <a:p>
            <a:endParaRPr lang="en-US">
              <a:solidFill>
                <a:srgbClr val="2A6EC3"/>
              </a:solidFill>
              <a:highlight>
                <a:srgbClr val="FFFFFF"/>
              </a:highlight>
              <a:latin typeface="Lato Black"/>
            </a:endParaRPr>
          </a:p>
          <a:p>
            <a:endParaRPr lang="en-US">
              <a:solidFill>
                <a:srgbClr val="2A6EC3"/>
              </a:solidFill>
              <a:highlight>
                <a:srgbClr val="FFFFFF"/>
              </a:highlight>
              <a:latin typeface="Lato Black"/>
            </a:endParaRPr>
          </a:p>
          <a:p>
            <a:endParaRPr lang="en-US">
              <a:solidFill>
                <a:srgbClr val="2A6EC3"/>
              </a:solidFill>
              <a:highlight>
                <a:srgbClr val="FFFFFF"/>
              </a:highlight>
              <a:latin typeface="Lato Black"/>
            </a:endParaRPr>
          </a:p>
          <a:p>
            <a:r>
              <a:rPr lang="en-US">
                <a:solidFill>
                  <a:srgbClr val="2A6EC3"/>
                </a:solidFill>
                <a:highlight>
                  <a:srgbClr val="FFFFFF"/>
                </a:highlight>
                <a:latin typeface="Lato Black"/>
              </a:rPr>
              <a:t>Deposit rules are tied to volatility</a:t>
            </a:r>
          </a:p>
          <a:p>
            <a:endParaRPr lang="en-US">
              <a:solidFill>
                <a:srgbClr val="2A6EC3"/>
              </a:solidFill>
              <a:highlight>
                <a:srgbClr val="FFFFFF"/>
              </a:highlight>
              <a:latin typeface="Lato Black"/>
            </a:endParaRPr>
          </a:p>
          <a:p>
            <a:endParaRPr lang="en-US">
              <a:solidFill>
                <a:srgbClr val="2A6EC3"/>
              </a:solidFill>
              <a:highlight>
                <a:srgbClr val="FFFFFF"/>
              </a:highlight>
              <a:latin typeface="Lato Black"/>
            </a:endParaRPr>
          </a:p>
          <a:p>
            <a:r>
              <a:rPr lang="en-US">
                <a:solidFill>
                  <a:srgbClr val="2A6EC3"/>
                </a:solidFill>
                <a:highlight>
                  <a:srgbClr val="FFFFFF"/>
                </a:highlight>
                <a:latin typeface="Lato Black"/>
              </a:rPr>
              <a:t>Define clear withdrawal conditions</a:t>
            </a:r>
          </a:p>
          <a:p>
            <a:pPr marL="342900" indent="-342900">
              <a:buAutoNum type="arabicPeriod"/>
            </a:pPr>
            <a:endParaRPr lang="en-US">
              <a:solidFill>
                <a:srgbClr val="2A6EC3"/>
              </a:solidFill>
              <a:highlight>
                <a:srgbClr val="FFFFFF"/>
              </a:highlight>
              <a:latin typeface="Lato Black"/>
            </a:endParaRPr>
          </a:p>
          <a:p>
            <a:endParaRPr lang="en-US">
              <a:solidFill>
                <a:srgbClr val="2A6EC3"/>
              </a:solidFill>
              <a:highlight>
                <a:srgbClr val="FFFFFF"/>
              </a:highlight>
              <a:latin typeface="Lato Black"/>
            </a:endParaRPr>
          </a:p>
          <a:p>
            <a:endParaRPr lang="en-US">
              <a:solidFill>
                <a:srgbClr val="2A6EC3"/>
              </a:solidFill>
              <a:highlight>
                <a:srgbClr val="FFFFFF"/>
              </a:highlight>
              <a:latin typeface="Lato Black"/>
            </a:endParaRPr>
          </a:p>
          <a:p>
            <a:r>
              <a:rPr lang="en-US">
                <a:solidFill>
                  <a:srgbClr val="2A6EC3"/>
                </a:solidFill>
                <a:highlight>
                  <a:srgbClr val="FFFFFF"/>
                </a:highlight>
                <a:latin typeface="Lato Black"/>
              </a:rPr>
              <a:t>The size of a rainy day fund is informed by a budget stress test </a:t>
            </a:r>
          </a:p>
          <a:p>
            <a:pPr marL="342900" indent="-342900">
              <a:buAutoNum type="arabicPeriod"/>
            </a:pPr>
            <a:endParaRPr lang="en-US" sz="1600"/>
          </a:p>
        </p:txBody>
      </p:sp>
      <p:sp>
        <p:nvSpPr>
          <p:cNvPr id="8" name="TextBox 7">
            <a:extLst>
              <a:ext uri="{FF2B5EF4-FFF2-40B4-BE49-F238E27FC236}">
                <a16:creationId xmlns:a16="http://schemas.microsoft.com/office/drawing/2014/main" id="{F2FABE53-9FCD-0110-198A-D2846506A567}"/>
              </a:ext>
            </a:extLst>
          </p:cNvPr>
          <p:cNvSpPr txBox="1"/>
          <p:nvPr/>
        </p:nvSpPr>
        <p:spPr>
          <a:xfrm>
            <a:off x="5905500" y="1570778"/>
            <a:ext cx="5981701" cy="4616648"/>
          </a:xfrm>
          <a:prstGeom prst="rect">
            <a:avLst/>
          </a:prstGeom>
          <a:noFill/>
        </p:spPr>
        <p:txBody>
          <a:bodyPr wrap="square" rtlCol="0">
            <a:spAutoFit/>
          </a:bodyPr>
          <a:lstStyle/>
          <a:p>
            <a:r>
              <a:rPr lang="en-US" sz="1400"/>
              <a:t>Rainy day funds are intended to offset the impact of revenue declines and stabilize a state’s fiscal position through economic ups and downs, natural disasters, and declared states of emergency. By establishing a separate savings account for this purpose, states can ensure that resources are available during times of fiscal distress.</a:t>
            </a:r>
          </a:p>
          <a:p>
            <a:endParaRPr lang="en-US" sz="1400"/>
          </a:p>
          <a:p>
            <a:r>
              <a:rPr lang="en-US" sz="1400"/>
              <a:t>One of the ways to build up rainy day funds is to establish deposit rules that encourage a steady accumulation of reserves during periods of economic and revenue growth. States can do that by tying deposits into the rainy day fund to above-normal revenue growth or one-time influxes of revenue.</a:t>
            </a:r>
          </a:p>
          <a:p>
            <a:endParaRPr lang="en-US" sz="1400"/>
          </a:p>
          <a:p>
            <a:r>
              <a:rPr lang="en-US" sz="1400"/>
              <a:t>To ensure that rainy day funds are used as intended, policymakers should create clear withdrawal rules and establish them in law. These rules should make it difficult to use reserves when economic and revenue growth are strong but should not bar access when the money is needed.</a:t>
            </a:r>
          </a:p>
          <a:p>
            <a:pPr marL="342900" indent="-342900">
              <a:buAutoNum type="arabicPeriod"/>
            </a:pPr>
            <a:endParaRPr lang="en-US" sz="1400"/>
          </a:p>
          <a:p>
            <a:r>
              <a:rPr lang="en-US" sz="1400"/>
              <a:t>Analytical tools such as budget stress tests can provide guidance by estimating how much a particular state should consider saving to address a recession or major disaster. Stress testing allows policymakers to see how state budgets would hold up under a range of economic scenarios.</a:t>
            </a:r>
          </a:p>
          <a:p>
            <a:pPr marL="342900" indent="-342900">
              <a:buAutoNum type="arabicPeriod"/>
            </a:pPr>
            <a:endParaRPr lang="en-US" sz="1400"/>
          </a:p>
        </p:txBody>
      </p:sp>
      <p:sp>
        <p:nvSpPr>
          <p:cNvPr id="9" name="Arrow: Right 8">
            <a:extLst>
              <a:ext uri="{FF2B5EF4-FFF2-40B4-BE49-F238E27FC236}">
                <a16:creationId xmlns:a16="http://schemas.microsoft.com/office/drawing/2014/main" id="{4E067444-19ED-2705-9283-C0DF2E52F24E}"/>
              </a:ext>
            </a:extLst>
          </p:cNvPr>
          <p:cNvSpPr/>
          <p:nvPr/>
        </p:nvSpPr>
        <p:spPr>
          <a:xfrm>
            <a:off x="4901445" y="1870420"/>
            <a:ext cx="647700" cy="369692"/>
          </a:xfrm>
          <a:prstGeom prst="rightArrow">
            <a:avLst/>
          </a:prstGeom>
          <a:solidFill>
            <a:srgbClr val="2A6EC3"/>
          </a:solidFill>
          <a:ln>
            <a:solidFill>
              <a:srgbClr val="2A6E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F3559A4-0A6D-760E-10F2-74510005D338}"/>
              </a:ext>
            </a:extLst>
          </p:cNvPr>
          <p:cNvSpPr/>
          <p:nvPr/>
        </p:nvSpPr>
        <p:spPr>
          <a:xfrm>
            <a:off x="4901445" y="3034323"/>
            <a:ext cx="647700" cy="369692"/>
          </a:xfrm>
          <a:prstGeom prst="rightArrow">
            <a:avLst/>
          </a:prstGeom>
          <a:solidFill>
            <a:srgbClr val="2A6EC3"/>
          </a:solidFill>
          <a:ln>
            <a:solidFill>
              <a:srgbClr val="2A6E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D7D68CD-F97D-6FC2-3E33-250121982BC7}"/>
              </a:ext>
            </a:extLst>
          </p:cNvPr>
          <p:cNvSpPr/>
          <p:nvPr/>
        </p:nvSpPr>
        <p:spPr>
          <a:xfrm>
            <a:off x="4901445" y="3944192"/>
            <a:ext cx="647700" cy="369692"/>
          </a:xfrm>
          <a:prstGeom prst="rightArrow">
            <a:avLst/>
          </a:prstGeom>
          <a:solidFill>
            <a:srgbClr val="2A6EC3"/>
          </a:solidFill>
          <a:ln>
            <a:solidFill>
              <a:srgbClr val="2A6E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2E7D86E-DC5D-F570-7B9F-3E1F5A23EF80}"/>
              </a:ext>
            </a:extLst>
          </p:cNvPr>
          <p:cNvSpPr/>
          <p:nvPr/>
        </p:nvSpPr>
        <p:spPr>
          <a:xfrm>
            <a:off x="4901445" y="5017330"/>
            <a:ext cx="647700" cy="369692"/>
          </a:xfrm>
          <a:prstGeom prst="rightArrow">
            <a:avLst/>
          </a:prstGeom>
          <a:solidFill>
            <a:srgbClr val="2A6EC3"/>
          </a:solidFill>
          <a:ln>
            <a:solidFill>
              <a:srgbClr val="2A6E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qr code with a black background&#10;&#10;AI-generated content may be incorrect.">
            <a:extLst>
              <a:ext uri="{FF2B5EF4-FFF2-40B4-BE49-F238E27FC236}">
                <a16:creationId xmlns:a16="http://schemas.microsoft.com/office/drawing/2014/main" id="{E93BDC90-DB58-493C-0171-77214CF9D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2885" y="162536"/>
            <a:ext cx="843827" cy="843827"/>
          </a:xfrm>
          <a:prstGeom prst="rect">
            <a:avLst/>
          </a:prstGeom>
        </p:spPr>
      </p:pic>
    </p:spTree>
    <p:extLst>
      <p:ext uri="{BB962C8B-B14F-4D97-AF65-F5344CB8AC3E}">
        <p14:creationId xmlns:p14="http://schemas.microsoft.com/office/powerpoint/2010/main" val="3038772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A501B-AA13-C27C-5007-E771F51115E0}"/>
            </a:ext>
          </a:extLst>
        </p:cNvPr>
        <p:cNvGrpSpPr/>
        <p:nvPr/>
      </p:nvGrpSpPr>
      <p:grpSpPr>
        <a:xfrm>
          <a:off x="0" y="0"/>
          <a:ext cx="0" cy="0"/>
          <a:chOff x="0" y="0"/>
          <a:chExt cx="0" cy="0"/>
        </a:xfrm>
      </p:grpSpPr>
      <p:sp>
        <p:nvSpPr>
          <p:cNvPr id="4" name="Google Shape;240;p34">
            <a:extLst>
              <a:ext uri="{FF2B5EF4-FFF2-40B4-BE49-F238E27FC236}">
                <a16:creationId xmlns:a16="http://schemas.microsoft.com/office/drawing/2014/main" id="{865B6AF7-298D-1841-4A76-7F2312904026}"/>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40;p34">
            <a:extLst>
              <a:ext uri="{FF2B5EF4-FFF2-40B4-BE49-F238E27FC236}">
                <a16:creationId xmlns:a16="http://schemas.microsoft.com/office/drawing/2014/main" id="{5279455B-C6E8-0DD5-5307-8010C3B0DD24}"/>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0ACE9B7A-36FB-E022-45E9-29DA44465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39B46043-C475-ABC0-9A78-0E088E22C919}"/>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3C8AE10-972C-4960-1C59-E24D00043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6" name="Text Placeholder 2">
            <a:extLst>
              <a:ext uri="{FF2B5EF4-FFF2-40B4-BE49-F238E27FC236}">
                <a16:creationId xmlns:a16="http://schemas.microsoft.com/office/drawing/2014/main" id="{64D614DC-E084-9BF5-FC67-EF023A672591}"/>
              </a:ext>
            </a:extLst>
          </p:cNvPr>
          <p:cNvSpPr txBox="1">
            <a:spLocks/>
          </p:cNvSpPr>
          <p:nvPr/>
        </p:nvSpPr>
        <p:spPr>
          <a:xfrm>
            <a:off x="249964" y="412955"/>
            <a:ext cx="10624513" cy="1008053"/>
          </a:xfrm>
          <a:prstGeom prst="rect">
            <a:avLst/>
          </a:prstGeom>
          <a:solidFill>
            <a:schemeClr val="bg1"/>
          </a:solidFill>
        </p:spPr>
        <p:txBody>
          <a:bodyPr lIns="91440" tIns="45720" rIns="91440" bIns="45720"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800" b="0" spc="-50">
                <a:latin typeface="Lato Black"/>
                <a:ea typeface="Lato Black"/>
                <a:cs typeface="Lato Black"/>
              </a:rPr>
              <a:t>At Least Seven States Have Adjusted RDF Targets Following a Stress Test</a:t>
            </a:r>
            <a:endParaRPr lang="en-US" sz="2800" spc="-5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Box 2">
            <a:extLst>
              <a:ext uri="{FF2B5EF4-FFF2-40B4-BE49-F238E27FC236}">
                <a16:creationId xmlns:a16="http://schemas.microsoft.com/office/drawing/2014/main" id="{C7B60F0D-AF82-A83C-BC16-F0314265FF4A}"/>
              </a:ext>
            </a:extLst>
          </p:cNvPr>
          <p:cNvSpPr txBox="1"/>
          <p:nvPr/>
        </p:nvSpPr>
        <p:spPr>
          <a:xfrm>
            <a:off x="199222" y="5976323"/>
            <a:ext cx="11992777" cy="261610"/>
          </a:xfrm>
          <a:prstGeom prst="rect">
            <a:avLst/>
          </a:prstGeom>
          <a:noFill/>
        </p:spPr>
        <p:txBody>
          <a:bodyPr wrap="square" rtlCol="0">
            <a:spAutoFit/>
          </a:bodyPr>
          <a:lstStyle/>
          <a:p>
            <a:r>
              <a:rPr lang="en-US" sz="1100" i="1">
                <a:latin typeface="Lato" panose="020F0502020204030203" pitchFamily="34" charset="0"/>
              </a:rPr>
              <a:t>Note: State counts reflect Pew’s current body of research and best practices. </a:t>
            </a:r>
          </a:p>
        </p:txBody>
      </p:sp>
      <p:pic>
        <p:nvPicPr>
          <p:cNvPr id="17" name="Picture 16">
            <a:extLst>
              <a:ext uri="{FF2B5EF4-FFF2-40B4-BE49-F238E27FC236}">
                <a16:creationId xmlns:a16="http://schemas.microsoft.com/office/drawing/2014/main" id="{ECE009E6-9FF2-F843-790E-C36FD8EC4390}"/>
              </a:ext>
            </a:extLst>
          </p:cNvPr>
          <p:cNvPicPr>
            <a:picLocks noChangeAspect="1"/>
          </p:cNvPicPr>
          <p:nvPr/>
        </p:nvPicPr>
        <p:blipFill>
          <a:blip r:embed="rId5"/>
          <a:stretch>
            <a:fillRect/>
          </a:stretch>
        </p:blipFill>
        <p:spPr>
          <a:xfrm>
            <a:off x="2841379" y="1421008"/>
            <a:ext cx="6509241" cy="4111505"/>
          </a:xfrm>
          <a:prstGeom prst="rect">
            <a:avLst/>
          </a:prstGeom>
        </p:spPr>
      </p:pic>
      <p:pic>
        <p:nvPicPr>
          <p:cNvPr id="19" name="Picture 18" descr="A qr code with a black and white background&#10;&#10;AI-generated content may be incorrect.">
            <a:extLst>
              <a:ext uri="{FF2B5EF4-FFF2-40B4-BE49-F238E27FC236}">
                <a16:creationId xmlns:a16="http://schemas.microsoft.com/office/drawing/2014/main" id="{B0DD02A0-DED0-9E14-EEAC-1DE09D3D5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48951" y="5269980"/>
            <a:ext cx="843827" cy="843827"/>
          </a:xfrm>
          <a:prstGeom prst="rect">
            <a:avLst/>
          </a:prstGeom>
        </p:spPr>
      </p:pic>
      <p:sp>
        <p:nvSpPr>
          <p:cNvPr id="5" name="TextBox 4">
            <a:extLst>
              <a:ext uri="{FF2B5EF4-FFF2-40B4-BE49-F238E27FC236}">
                <a16:creationId xmlns:a16="http://schemas.microsoft.com/office/drawing/2014/main" id="{C2419F57-93DB-6DC8-F9EA-31C117F39B9C}"/>
              </a:ext>
            </a:extLst>
          </p:cNvPr>
          <p:cNvSpPr txBox="1"/>
          <p:nvPr/>
        </p:nvSpPr>
        <p:spPr>
          <a:xfrm>
            <a:off x="8888361" y="3333135"/>
            <a:ext cx="462259" cy="442452"/>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08450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AF396-A068-729B-0BF5-39597F3DB195}"/>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7E8B918-8FCE-3BD2-3CE3-4F72664F48EA}"/>
              </a:ext>
            </a:extLst>
          </p:cNvPr>
          <p:cNvSpPr txBox="1">
            <a:spLocks/>
          </p:cNvSpPr>
          <p:nvPr/>
        </p:nvSpPr>
        <p:spPr>
          <a:xfrm>
            <a:off x="360880" y="2387930"/>
            <a:ext cx="10474267" cy="3786728"/>
          </a:xfrm>
          <a:prstGeom prst="rect">
            <a:avLst/>
          </a:prstGeom>
        </p:spPr>
        <p:txBody>
          <a:bodyPr vert="horz" lIns="91440" tIns="45720" rIns="91440" bIns="45720" rtlCol="0" anchor="ctr">
            <a:noAutofit/>
          </a:bodyPr>
          <a:lstStyle>
            <a:defPPr>
              <a:defRPr lang="en-US"/>
            </a:defPPr>
            <a:lvl1pPr marL="0" algn="l" defTabSz="609585" rtl="0" eaLnBrk="1" latinLnBrk="0" hangingPunct="1">
              <a:lnSpc>
                <a:spcPts val="5400"/>
              </a:lnSpc>
              <a:spcBef>
                <a:spcPct val="0"/>
              </a:spcBef>
              <a:buNone/>
              <a:defRPr sz="2400" b="1" kern="1200" spc="-250" baseline="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50" normalizeH="0" baseline="0" noProof="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Thank you!</a:t>
            </a:r>
            <a:br>
              <a:rPr kumimoji="0" lang="en-US" sz="5867" b="1" i="0" u="none" strike="noStrike" kern="1200" cap="none" spc="-15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endParaRPr kumimoji="0" lang="en-US" sz="5867" b="1" i="0" u="none" strike="noStrike" kern="1200" cap="none" spc="-15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i="0" u="none" strike="noStrike" kern="1200" cap="none" spc="-5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Mary Murphy</a:t>
            </a:r>
          </a:p>
          <a:p>
            <a:pPr marL="0" marR="0" lvl="0" indent="0" algn="l" defTabSz="609585" rtl="0" eaLnBrk="1" fontAlgn="auto" latinLnBrk="0" hangingPunct="1">
              <a:lnSpc>
                <a:spcPct val="100000"/>
              </a:lnSpc>
              <a:spcBef>
                <a:spcPct val="0"/>
              </a:spcBef>
              <a:spcAft>
                <a:spcPts val="0"/>
              </a:spcAft>
              <a:buClrTx/>
              <a:buSzTx/>
              <a:buFontTx/>
              <a:buNone/>
              <a:tabLst/>
              <a:defRPr/>
            </a:pPr>
            <a:r>
              <a:rPr lang="en-US" spc="-50">
                <a:solidFill>
                  <a:prstClr val="white"/>
                </a:solidFill>
                <a:latin typeface="Lato" panose="020F0502020204030203" pitchFamily="34" charset="0"/>
                <a:ea typeface="Lato" panose="020F0502020204030203" pitchFamily="34" charset="0"/>
                <a:cs typeface="Lato" panose="020F0502020204030203" pitchFamily="34" charset="0"/>
              </a:rPr>
              <a:t>Senior Director, Fiscal and Economic Policy</a:t>
            </a:r>
            <a:endParaRPr kumimoji="0" lang="en-US" i="0" u="none" strike="noStrike" kern="1200" cap="none" spc="-5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09585" rtl="0" eaLnBrk="1" fontAlgn="auto" latinLnBrk="0" hangingPunct="1">
              <a:lnSpc>
                <a:spcPct val="100000"/>
              </a:lnSpc>
              <a:spcBef>
                <a:spcPct val="0"/>
              </a:spcBef>
              <a:spcAft>
                <a:spcPts val="0"/>
              </a:spcAft>
              <a:buClrTx/>
              <a:buSzTx/>
              <a:buFontTx/>
              <a:buNone/>
              <a:tabLst/>
              <a:defRPr/>
            </a:pPr>
            <a:r>
              <a:rPr lang="en-US" sz="2000" b="0" spc="-50">
                <a:solidFill>
                  <a:prstClr val="white"/>
                </a:solidFill>
                <a:latin typeface="Lato" panose="020F0502020204030203" pitchFamily="34" charset="0"/>
                <a:ea typeface="Lato" panose="020F0502020204030203" pitchFamily="34" charset="0"/>
                <a:cs typeface="Lato" panose="020F0502020204030203" pitchFamily="34" charset="0"/>
              </a:rPr>
              <a:t>mmurphy@pewtrusts.org</a:t>
            </a:r>
          </a:p>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202-480-7846</a:t>
            </a:r>
          </a:p>
          <a:p>
            <a:pPr marL="0" marR="0" lvl="0" indent="0" algn="l" defTabSz="609585" rtl="0" eaLnBrk="1" fontAlgn="auto" latinLnBrk="0" hangingPunct="1">
              <a:lnSpc>
                <a:spcPct val="100000"/>
              </a:lnSpc>
              <a:spcBef>
                <a:spcPct val="0"/>
              </a:spcBef>
              <a:spcAft>
                <a:spcPts val="0"/>
              </a:spcAft>
              <a:buClrTx/>
              <a:buSzTx/>
              <a:buFontTx/>
              <a:buNone/>
              <a:tabLst/>
              <a:defRPr/>
            </a:pPr>
            <a:endParaRPr lang="en-US" b="0" spc="-50">
              <a:solidFill>
                <a:prstClr val="white"/>
              </a:solidFill>
              <a:latin typeface="Lato" panose="020F0502020204030203" pitchFamily="34" charset="0"/>
              <a:ea typeface="Lato" panose="020F0502020204030203" pitchFamily="34" charset="0"/>
              <a:cs typeface="Lato" panose="020F0502020204030203" pitchFamily="34" charset="0"/>
            </a:endParaRPr>
          </a:p>
          <a:p>
            <a:pPr marL="0" marR="0" lvl="0" indent="0" algn="l" defTabSz="609585" rtl="0" eaLnBrk="1" fontAlgn="auto" latinLnBrk="0" hangingPunct="1">
              <a:lnSpc>
                <a:spcPct val="100000"/>
              </a:lnSpc>
              <a:spcBef>
                <a:spcPct val="0"/>
              </a:spcBef>
              <a:spcAft>
                <a:spcPts val="0"/>
              </a:spcAft>
              <a:buClrTx/>
              <a:buSzTx/>
              <a:buFontTx/>
              <a:buNone/>
              <a:tabLst/>
              <a:defRPr/>
            </a:pPr>
            <a:endParaRPr kumimoji="0" lang="en-US" b="0" i="0" u="none" strike="noStrike" kern="1200" cap="none" spc="-5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a:p>
            <a:pPr lvl="0">
              <a:lnSpc>
                <a:spcPct val="100000"/>
              </a:lnSpc>
              <a:defRPr/>
            </a:pPr>
            <a:r>
              <a:rPr lang="en-US" sz="1600" b="0" spc="-50">
                <a:solidFill>
                  <a:schemeClr val="bg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https://www.pew.org/en/projects/state-fiscal-policy</a:t>
            </a:r>
            <a:endParaRPr lang="en-US" sz="1600" b="0" spc="-50">
              <a:solidFill>
                <a:schemeClr val="bg1"/>
              </a:solidFill>
              <a:latin typeface="Lato" panose="020F0502020204030203" pitchFamily="34" charset="0"/>
              <a:ea typeface="Lato" panose="020F0502020204030203" pitchFamily="34" charset="0"/>
              <a:cs typeface="Lato" panose="020F0502020204030203" pitchFamily="34" charset="0"/>
            </a:endParaRPr>
          </a:p>
          <a:p>
            <a:pPr lvl="0">
              <a:lnSpc>
                <a:spcPct val="100000"/>
              </a:lnSpc>
              <a:defRPr/>
            </a:pPr>
            <a:r>
              <a:rPr lang="en-US" sz="1600" b="0" spc="-50">
                <a:solidFill>
                  <a:schemeClr val="bg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https://www.pew.org/fiscal50</a:t>
            </a:r>
            <a:endParaRPr kumimoji="0" lang="en-US" sz="1600" b="0" i="0" u="none" strike="noStrike" kern="1200" cap="none" spc="-5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0292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3A167-4B67-D9DD-1AA2-EA49F373F25C}"/>
            </a:ext>
          </a:extLst>
        </p:cNvPr>
        <p:cNvGrpSpPr/>
        <p:nvPr/>
      </p:nvGrpSpPr>
      <p:grpSpPr>
        <a:xfrm>
          <a:off x="0" y="0"/>
          <a:ext cx="0" cy="0"/>
          <a:chOff x="0" y="0"/>
          <a:chExt cx="0" cy="0"/>
        </a:xfrm>
      </p:grpSpPr>
      <p:sp>
        <p:nvSpPr>
          <p:cNvPr id="4" name="Google Shape;240;p34">
            <a:extLst>
              <a:ext uri="{FF2B5EF4-FFF2-40B4-BE49-F238E27FC236}">
                <a16:creationId xmlns:a16="http://schemas.microsoft.com/office/drawing/2014/main" id="{F31544B7-7682-6F53-88CD-907F00D74397}"/>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08348897-8F0D-25FF-6572-3F1483C5E097}"/>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EF42D780-CDE1-AD64-B427-854936C7173D}"/>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A13024AF-B0F8-C63E-AB5A-689EEB0B1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A4E2D49E-8869-65A5-C11D-B968FC3BDCB9}"/>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8AC35A-8FD2-C399-13F9-AABC5611D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6" name="Google Shape;180;p27">
            <a:extLst>
              <a:ext uri="{FF2B5EF4-FFF2-40B4-BE49-F238E27FC236}">
                <a16:creationId xmlns:a16="http://schemas.microsoft.com/office/drawing/2014/main" id="{E7B06ECF-07FF-0ED6-CCD3-795B877250BD}"/>
              </a:ext>
            </a:extLst>
          </p:cNvPr>
          <p:cNvSpPr txBox="1"/>
          <p:nvPr/>
        </p:nvSpPr>
        <p:spPr>
          <a:xfrm>
            <a:off x="333741" y="1519309"/>
            <a:ext cx="10741081" cy="4537995"/>
          </a:xfrm>
          <a:prstGeom prst="rect">
            <a:avLst/>
          </a:prstGeom>
          <a:noFill/>
          <a:ln>
            <a:noFill/>
          </a:ln>
        </p:spPr>
        <p:txBody>
          <a:bodyPr spcFirstLastPara="1" wrap="square" lIns="91425" tIns="91425" rIns="91425" bIns="91425" anchor="t" anchorCtr="0">
            <a:noAutofit/>
          </a:bodyPr>
          <a:lstStyle/>
          <a:p>
            <a:pPr>
              <a:lnSpc>
                <a:spcPct val="114999"/>
              </a:lnSpc>
            </a:pPr>
            <a:endParaRPr lang="en-US" sz="2000">
              <a:solidFill>
                <a:srgbClr val="000000"/>
              </a:solidFill>
              <a:latin typeface="Lato "/>
              <a:ea typeface="Lato"/>
              <a:cs typeface="Calibri"/>
            </a:endParaRPr>
          </a:p>
          <a:p>
            <a:pPr marL="171450" indent="-171450">
              <a:lnSpc>
                <a:spcPct val="114999"/>
              </a:lnSpc>
              <a:buFont typeface="Arial"/>
              <a:buChar char="•"/>
            </a:pPr>
            <a:r>
              <a:rPr lang="en-US" sz="2000">
                <a:solidFill>
                  <a:srgbClr val="000000"/>
                </a:solidFill>
                <a:latin typeface="Lato "/>
                <a:ea typeface="Lato"/>
                <a:cs typeface="Calibri"/>
              </a:rPr>
              <a:t>Preliminary analysis of FY25 revenues show collections </a:t>
            </a:r>
            <a:r>
              <a:rPr lang="en-US" sz="2000">
                <a:latin typeface="Lato "/>
              </a:rPr>
              <a:t>on pace to come in above original budget projections </a:t>
            </a:r>
            <a:r>
              <a:rPr lang="en-US" sz="2000">
                <a:solidFill>
                  <a:srgbClr val="000000"/>
                </a:solidFill>
                <a:latin typeface="Lato "/>
                <a:ea typeface="Lato"/>
                <a:cs typeface="Calibri"/>
              </a:rPr>
              <a:t>in the final totals. </a:t>
            </a:r>
          </a:p>
          <a:p>
            <a:pPr marL="171450" indent="-171450">
              <a:lnSpc>
                <a:spcPct val="114999"/>
              </a:lnSpc>
              <a:buFont typeface="Arial"/>
              <a:buChar char="•"/>
            </a:pPr>
            <a:endParaRPr lang="en-US" sz="2000" b="0" i="0" u="none" strike="noStrike" cap="none">
              <a:solidFill>
                <a:srgbClr val="000000"/>
              </a:solidFill>
              <a:latin typeface="Lato "/>
              <a:ea typeface="Lato" panose="020F0502020204030203" pitchFamily="34" charset="0"/>
              <a:cs typeface="Calibri"/>
            </a:endParaRPr>
          </a:p>
          <a:p>
            <a:pPr marL="171450" indent="-171450">
              <a:lnSpc>
                <a:spcPct val="114999"/>
              </a:lnSpc>
              <a:buFont typeface="Arial"/>
              <a:buChar char="•"/>
            </a:pPr>
            <a:r>
              <a:rPr lang="en-US" sz="2000">
                <a:solidFill>
                  <a:srgbClr val="000000"/>
                </a:solidFill>
                <a:latin typeface="Lato "/>
                <a:ea typeface="Lato"/>
                <a:cs typeface="Calibri"/>
              </a:rPr>
              <a:t>States are wrestling with revenue uncertainty. At half of states have lowered their FY26 forecasts amid growing economic and federal uncertainties.</a:t>
            </a:r>
          </a:p>
          <a:p>
            <a:pPr marL="171450" indent="-171450">
              <a:lnSpc>
                <a:spcPct val="114999"/>
              </a:lnSpc>
              <a:buFont typeface="Arial"/>
              <a:buChar char="•"/>
            </a:pPr>
            <a:endParaRPr lang="en-US" sz="2000" b="0" i="0" u="none" strike="noStrike" cap="none">
              <a:solidFill>
                <a:srgbClr val="000000"/>
              </a:solidFill>
              <a:latin typeface="Lato "/>
              <a:ea typeface="Lato" panose="020F0502020204030203" pitchFamily="34" charset="0"/>
              <a:cs typeface="Calibri"/>
            </a:endParaRPr>
          </a:p>
          <a:p>
            <a:pPr marL="171450" indent="-171450">
              <a:lnSpc>
                <a:spcPct val="114999"/>
              </a:lnSpc>
              <a:buFont typeface="Arial"/>
              <a:buChar char="•"/>
            </a:pPr>
            <a:r>
              <a:rPr lang="en-US" sz="2000">
                <a:solidFill>
                  <a:srgbClr val="000000"/>
                </a:solidFill>
                <a:latin typeface="Lato "/>
                <a:ea typeface="Lato"/>
                <a:cs typeface="Calibri"/>
              </a:rPr>
              <a:t>Several states chose to increase taxes or cut spending to close budget gaps for the current fiscal year rather than draw on their reserves, with budget officials citing a desire to protect rainy day funds in case they are needed later in the year.</a:t>
            </a:r>
            <a:endParaRPr lang="en-US" sz="2000">
              <a:solidFill>
                <a:srgbClr val="000000"/>
              </a:solidFill>
              <a:latin typeface="Lato "/>
              <a:ea typeface="Lato" panose="020F0502020204030203" pitchFamily="34" charset="0"/>
              <a:cs typeface="Calibri"/>
            </a:endParaRPr>
          </a:p>
          <a:p>
            <a:pPr marL="171450" indent="-171450">
              <a:lnSpc>
                <a:spcPct val="114999"/>
              </a:lnSpc>
              <a:buFont typeface="Arial"/>
              <a:buChar char="•"/>
            </a:pPr>
            <a:endParaRPr lang="en-US" sz="1900">
              <a:solidFill>
                <a:srgbClr val="000000"/>
              </a:solidFill>
              <a:latin typeface="Lato "/>
              <a:ea typeface="Lato" panose="020F0502020204030203" pitchFamily="34" charset="0"/>
              <a:cs typeface="Calibri"/>
            </a:endParaRPr>
          </a:p>
          <a:p>
            <a:pPr>
              <a:lnSpc>
                <a:spcPct val="114999"/>
              </a:lnSpc>
            </a:pPr>
            <a:endParaRPr lang="en-US" sz="1900">
              <a:solidFill>
                <a:srgbClr val="000000"/>
              </a:solidFill>
              <a:latin typeface="Lato "/>
              <a:ea typeface="Lato" panose="020F0502020204030203" pitchFamily="34" charset="0"/>
              <a:cs typeface="Calibri"/>
            </a:endParaRPr>
          </a:p>
          <a:p>
            <a:pPr marL="171450" indent="-171450">
              <a:lnSpc>
                <a:spcPct val="114999"/>
              </a:lnSpc>
              <a:buFont typeface="Arial"/>
              <a:buChar char="•"/>
            </a:pPr>
            <a:endParaRPr lang="en-US" sz="1900">
              <a:solidFill>
                <a:srgbClr val="000000"/>
              </a:solidFill>
              <a:latin typeface="Lato "/>
              <a:ea typeface="Lato" panose="020F0502020204030203" pitchFamily="34" charset="0"/>
              <a:cs typeface="Calibri"/>
            </a:endParaRPr>
          </a:p>
          <a:p>
            <a:pPr marL="171450" indent="-171450">
              <a:lnSpc>
                <a:spcPct val="114999"/>
              </a:lnSpc>
              <a:buFont typeface="Arial"/>
              <a:buChar char="•"/>
            </a:pPr>
            <a:endParaRPr lang="en-US" sz="1900">
              <a:solidFill>
                <a:srgbClr val="000000"/>
              </a:solidFill>
              <a:latin typeface="Lato "/>
              <a:ea typeface="Lato" panose="020F0502020204030203" pitchFamily="34" charset="0"/>
              <a:cs typeface="Calibri"/>
            </a:endParaRPr>
          </a:p>
          <a:p>
            <a:pPr>
              <a:lnSpc>
                <a:spcPct val="115000"/>
              </a:lnSpc>
              <a:buClr>
                <a:srgbClr val="000000"/>
              </a:buClr>
              <a:buSzPts val="1100"/>
            </a:pPr>
            <a:endParaRPr lang="en-US" sz="1900">
              <a:solidFill>
                <a:srgbClr val="424242"/>
              </a:solidFill>
              <a:latin typeface="Lato "/>
              <a:ea typeface="Lato" panose="020F0502020204030203" pitchFamily="34" charset="0"/>
              <a:cs typeface="Lato" panose="020F0502020204030203" pitchFamily="34" charset="0"/>
            </a:endParaRPr>
          </a:p>
        </p:txBody>
      </p:sp>
      <p:sp>
        <p:nvSpPr>
          <p:cNvPr id="12" name="Google Shape;241;p34">
            <a:extLst>
              <a:ext uri="{FF2B5EF4-FFF2-40B4-BE49-F238E27FC236}">
                <a16:creationId xmlns:a16="http://schemas.microsoft.com/office/drawing/2014/main" id="{BF58CB2A-5385-E8D7-42E2-7F010677E9BB}"/>
              </a:ext>
            </a:extLst>
          </p:cNvPr>
          <p:cNvSpPr txBox="1">
            <a:spLocks/>
          </p:cNvSpPr>
          <p:nvPr/>
        </p:nvSpPr>
        <p:spPr>
          <a:xfrm>
            <a:off x="333741" y="800696"/>
            <a:ext cx="768840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spc="-50">
                <a:solidFill>
                  <a:schemeClr val="tx1"/>
                </a:solidFill>
                <a:latin typeface="Lato Black"/>
                <a:ea typeface="Lato Black"/>
                <a:cs typeface="Lato Black"/>
                <a:sym typeface="Lato Black"/>
              </a:rPr>
              <a:t>Kicking off Fiscal Year 2026</a:t>
            </a:r>
            <a:endParaRPr lang="en-US" sz="2800" spc="-50">
              <a:solidFill>
                <a:schemeClr val="tx1"/>
              </a:solidFill>
            </a:endParaRPr>
          </a:p>
        </p:txBody>
      </p:sp>
    </p:spTree>
    <p:extLst>
      <p:ext uri="{BB962C8B-B14F-4D97-AF65-F5344CB8AC3E}">
        <p14:creationId xmlns:p14="http://schemas.microsoft.com/office/powerpoint/2010/main" val="72668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EC3FDBF6-6B07-815C-3138-08E17101E1BE}"/>
              </a:ext>
            </a:extLst>
          </p:cNvPr>
          <p:cNvSpPr txBox="1">
            <a:spLocks/>
          </p:cNvSpPr>
          <p:nvPr/>
        </p:nvSpPr>
        <p:spPr>
          <a:xfrm>
            <a:off x="332500" y="820388"/>
            <a:ext cx="9430931"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kern="1200" spc="-50">
                <a:solidFill>
                  <a:schemeClr val="tx1"/>
                </a:solidFill>
                <a:latin typeface="Lato Black"/>
                <a:ea typeface="Lato Black"/>
                <a:cs typeface="Lato Black"/>
                <a:sym typeface="Lato Black"/>
              </a:rPr>
              <a:t>The COVID-19 Era Revenue Wave Comes to an End</a:t>
            </a:r>
            <a:endParaRPr lang="en-US" sz="2800" kern="1200" spc="-50">
              <a:solidFill>
                <a:schemeClr val="tx1"/>
              </a:solidFill>
            </a:endParaRPr>
          </a:p>
        </p:txBody>
      </p:sp>
      <p:sp>
        <p:nvSpPr>
          <p:cNvPr id="9" name="Page text">
            <a:extLst>
              <a:ext uri="{FF2B5EF4-FFF2-40B4-BE49-F238E27FC236}">
                <a16:creationId xmlns:a16="http://schemas.microsoft.com/office/drawing/2014/main" id="{880C2B7F-5C74-CAD7-F207-B816F4876FEB}"/>
              </a:ext>
            </a:extLst>
          </p:cNvPr>
          <p:cNvSpPr txBox="1"/>
          <p:nvPr/>
        </p:nvSpPr>
        <p:spPr>
          <a:xfrm>
            <a:off x="344324" y="1478071"/>
            <a:ext cx="6018898" cy="4455197"/>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endParaRPr lang="en" sz="2000">
              <a:solidFill>
                <a:srgbClr val="2A6EC3"/>
              </a:solidFill>
              <a:highlight>
                <a:srgbClr val="FFFFFF"/>
              </a:highlight>
              <a:latin typeface="Lato Black"/>
              <a:ea typeface="Lato Black"/>
              <a:cs typeface="Lato Black"/>
              <a:sym typeface="Lato Black"/>
            </a:endParaRPr>
          </a:p>
          <a:p>
            <a:pPr marR="0" lvl="0" algn="l">
              <a:lnSpc>
                <a:spcPct val="114999"/>
              </a:lnSpc>
              <a:spcBef>
                <a:spcPts val="0"/>
              </a:spcBef>
              <a:spcAft>
                <a:spcPts val="0"/>
              </a:spcAft>
              <a:buSzPts val="1100"/>
            </a:pPr>
            <a:r>
              <a:rPr lang="en" sz="2400">
                <a:solidFill>
                  <a:srgbClr val="2A6EC3"/>
                </a:solidFill>
                <a:highlight>
                  <a:srgbClr val="FFFFFF"/>
                </a:highlight>
                <a:latin typeface="Lato Black"/>
                <a:ea typeface="Lato Black"/>
                <a:cs typeface="Lato Black"/>
                <a:sym typeface="Lato Black"/>
              </a:rPr>
              <a:t>The “revenue </a:t>
            </a:r>
            <a:r>
              <a:rPr lang="en-US" sz="2400">
                <a:solidFill>
                  <a:srgbClr val="2A6EC3"/>
                </a:solidFill>
                <a:highlight>
                  <a:srgbClr val="FFFFFF"/>
                </a:highlight>
                <a:latin typeface="Lato Black"/>
                <a:ea typeface="Lato Black"/>
                <a:cs typeface="Lato Black"/>
                <a:sym typeface="Lato Black"/>
              </a:rPr>
              <a:t>wave” is slowing</a:t>
            </a:r>
            <a:endParaRPr lang="en" sz="2400">
              <a:solidFill>
                <a:srgbClr val="2A6EC3"/>
              </a:solidFill>
              <a:highlight>
                <a:srgbClr val="FFFFFF"/>
              </a:highlight>
              <a:latin typeface="Lato Black"/>
              <a:ea typeface="Lato Black"/>
              <a:cs typeface="Lato Black"/>
              <a:sym typeface="Lato Black"/>
            </a:endParaRPr>
          </a:p>
          <a:p>
            <a:pPr marR="0" lvl="0" algn="l">
              <a:lnSpc>
                <a:spcPct val="114999"/>
              </a:lnSpc>
              <a:spcBef>
                <a:spcPts val="0"/>
              </a:spcBef>
              <a:spcAft>
                <a:spcPts val="0"/>
              </a:spcAft>
              <a:buSzPts val="1100"/>
            </a:pPr>
            <a:r>
              <a:rPr lang="en-US" sz="1800">
                <a:latin typeface="Lato" panose="020F0502020204030203" pitchFamily="34" charset="0"/>
                <a:ea typeface="Lato" panose="020F0502020204030203" pitchFamily="34" charset="0"/>
                <a:cs typeface="Lato" panose="020F0502020204030203" pitchFamily="34" charset="0"/>
                <a:sym typeface="Proxima Nova"/>
              </a:rPr>
              <a:t>From 2020 – 2022, states collected nearly 40%, or </a:t>
            </a:r>
            <a:r>
              <a:rPr lang="en-US" sz="1800" b="1">
                <a:latin typeface="Lato" panose="020F0502020204030203" pitchFamily="34" charset="0"/>
                <a:ea typeface="Lato" panose="020F0502020204030203" pitchFamily="34" charset="0"/>
                <a:cs typeface="Lato" panose="020F0502020204030203" pitchFamily="34" charset="0"/>
                <a:sym typeface="Proxima Nova"/>
              </a:rPr>
              <a:t>$152 billion, </a:t>
            </a:r>
            <a:r>
              <a:rPr lang="en-US" sz="1800">
                <a:latin typeface="Lato" panose="020F0502020204030203" pitchFamily="34" charset="0"/>
                <a:ea typeface="Lato" panose="020F0502020204030203" pitchFamily="34" charset="0"/>
                <a:cs typeface="Lato" panose="020F0502020204030203" pitchFamily="34" charset="0"/>
                <a:sym typeface="Proxima Nova"/>
              </a:rPr>
              <a:t>more than they were on track to pre-pandemic. </a:t>
            </a:r>
            <a:r>
              <a:rPr lang="en-US">
                <a:solidFill>
                  <a:schemeClr val="tx1">
                    <a:lumMod val="75000"/>
                    <a:lumOff val="25000"/>
                  </a:schemeClr>
                </a:solidFill>
                <a:latin typeface="Lato"/>
                <a:ea typeface="Lato" panose="020F0502020204030203" pitchFamily="34" charset="0"/>
                <a:cs typeface="Lato" panose="020F0502020204030203" pitchFamily="34" charset="0"/>
                <a:sym typeface="Proxima Nova"/>
              </a:rPr>
              <a:t>Now, s</a:t>
            </a:r>
            <a:r>
              <a:rPr lang="en-US" b="0" i="0" u="none" strike="noStrike">
                <a:solidFill>
                  <a:schemeClr val="tx1">
                    <a:lumMod val="75000"/>
                    <a:lumOff val="25000"/>
                  </a:schemeClr>
                </a:solidFill>
                <a:effectLst/>
                <a:latin typeface="Lato"/>
                <a:ea typeface="Lato"/>
                <a:cs typeface="Lato"/>
              </a:rPr>
              <a:t>tate tax collections are weakening, spurred largely by the unwinding of temporary pandemic-era factors and the adoption of tax cuts. </a:t>
            </a:r>
            <a:endParaRPr lang="en-US">
              <a:solidFill>
                <a:schemeClr val="tx1">
                  <a:lumMod val="75000"/>
                  <a:lumOff val="25000"/>
                </a:schemeClr>
              </a:solidFill>
              <a:highlight>
                <a:srgbClr val="FFFFFF"/>
              </a:highlight>
              <a:latin typeface="Lato"/>
              <a:ea typeface="Lato"/>
              <a:cs typeface="Lato"/>
            </a:endParaRPr>
          </a:p>
          <a:p>
            <a:pPr marL="0" marR="0" lvl="0" indent="0" algn="l" rtl="0">
              <a:lnSpc>
                <a:spcPct val="115000"/>
              </a:lnSpc>
              <a:spcBef>
                <a:spcPts val="0"/>
              </a:spcBef>
              <a:spcAft>
                <a:spcPts val="0"/>
              </a:spcAft>
              <a:buNone/>
            </a:pPr>
            <a:endParaRPr lang="en-US" sz="1200">
              <a:solidFill>
                <a:srgbClr val="434343"/>
              </a:solidFill>
              <a:highlight>
                <a:schemeClr val="lt1"/>
              </a:highlight>
              <a:latin typeface="Lato"/>
              <a:ea typeface="Lato"/>
              <a:cs typeface="Lato"/>
              <a:sym typeface="Lato"/>
            </a:endParaRPr>
          </a:p>
          <a:p>
            <a:pPr lvl="0" algn="l" rtl="0">
              <a:lnSpc>
                <a:spcPct val="115000"/>
              </a:lnSpc>
              <a:spcBef>
                <a:spcPts val="0"/>
              </a:spcBef>
              <a:spcAft>
                <a:spcPts val="0"/>
              </a:spcAft>
            </a:pPr>
            <a:r>
              <a:rPr lang="en" sz="2400">
                <a:solidFill>
                  <a:srgbClr val="2A6EC3"/>
                </a:solidFill>
                <a:highlight>
                  <a:srgbClr val="FFFFFF"/>
                </a:highlight>
                <a:latin typeface="Lato Black"/>
                <a:ea typeface="Lato Black"/>
                <a:cs typeface="Lato Black"/>
                <a:sym typeface="Lato Black"/>
              </a:rPr>
              <a:t>Mounting spending pressures</a:t>
            </a:r>
          </a:p>
          <a:p>
            <a:pPr lvl="0" algn="l" rtl="0">
              <a:lnSpc>
                <a:spcPct val="115000"/>
              </a:lnSpc>
              <a:spcBef>
                <a:spcPts val="0"/>
              </a:spcBef>
              <a:spcAft>
                <a:spcPts val="0"/>
              </a:spcAft>
            </a:pPr>
            <a:r>
              <a:rPr lang="en-US" b="0" i="0" u="none" strike="noStrike">
                <a:solidFill>
                  <a:schemeClr val="tx1">
                    <a:lumMod val="75000"/>
                    <a:lumOff val="25000"/>
                  </a:schemeClr>
                </a:solidFill>
                <a:effectLst/>
                <a:latin typeface="Lato"/>
                <a:ea typeface="Lato"/>
                <a:cs typeface="Lato"/>
              </a:rPr>
              <a:t>Temporary federal pandemic aid is phasing out while states face rising costs for Medicaid, employee wages, and long-term liabilities.</a:t>
            </a:r>
            <a:endParaRPr lang="en-US" b="1">
              <a:solidFill>
                <a:schemeClr val="tx1">
                  <a:lumMod val="75000"/>
                  <a:lumOff val="25000"/>
                </a:schemeClr>
              </a:solidFill>
              <a:highlight>
                <a:srgbClr val="FFFFFF"/>
              </a:highlight>
              <a:latin typeface="Lato"/>
              <a:ea typeface="Lato"/>
              <a:cs typeface="Lato"/>
            </a:endParaRPr>
          </a:p>
          <a:p>
            <a:pPr marL="0" lvl="0" indent="0" algn="l" rtl="0">
              <a:lnSpc>
                <a:spcPct val="115000"/>
              </a:lnSpc>
              <a:spcBef>
                <a:spcPts val="0"/>
              </a:spcBef>
              <a:spcAft>
                <a:spcPts val="0"/>
              </a:spcAft>
              <a:buNone/>
            </a:pPr>
            <a:endParaRPr lang="en-US" sz="1200" b="1">
              <a:solidFill>
                <a:srgbClr val="434343"/>
              </a:solidFill>
              <a:highlight>
                <a:schemeClr val="lt1"/>
              </a:highlight>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b="0" i="0" u="none" strike="noStrike" cap="none">
                <a:solidFill>
                  <a:srgbClr val="000000"/>
                </a:solidFill>
                <a:latin typeface="Proxima Nova"/>
                <a:ea typeface="Proxima Nova"/>
                <a:cs typeface="Proxima Nova"/>
                <a:sym typeface="Proxima Nova"/>
              </a:rPr>
              <a:t> </a:t>
            </a:r>
            <a:endParaRPr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24242"/>
              </a:solidFill>
              <a:latin typeface="Proxima Nova"/>
              <a:ea typeface="Proxima Nova"/>
              <a:cs typeface="Proxima Nova"/>
              <a:sym typeface="Proxima Nova"/>
            </a:endParaRPr>
          </a:p>
        </p:txBody>
      </p:sp>
      <p:pic>
        <p:nvPicPr>
          <p:cNvPr id="5" name="Picture 4" descr="A qr code with black squares&#10;&#10;AI-generated content may be incorrect.">
            <a:extLst>
              <a:ext uri="{FF2B5EF4-FFF2-40B4-BE49-F238E27FC236}">
                <a16:creationId xmlns:a16="http://schemas.microsoft.com/office/drawing/2014/main" id="{67258AC2-0C5E-1EFF-3193-F0F67CC34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1487" y="5305030"/>
            <a:ext cx="833779" cy="833779"/>
          </a:xfrm>
          <a:prstGeom prst="rect">
            <a:avLst/>
          </a:prstGeom>
        </p:spPr>
      </p:pic>
      <p:sp>
        <p:nvSpPr>
          <p:cNvPr id="6" name="TextBox 5">
            <a:extLst>
              <a:ext uri="{FF2B5EF4-FFF2-40B4-BE49-F238E27FC236}">
                <a16:creationId xmlns:a16="http://schemas.microsoft.com/office/drawing/2014/main" id="{B0D3BBC9-CB48-5977-9A6D-863DBDD00BCF}"/>
              </a:ext>
            </a:extLst>
          </p:cNvPr>
          <p:cNvSpPr txBox="1"/>
          <p:nvPr/>
        </p:nvSpPr>
        <p:spPr>
          <a:xfrm>
            <a:off x="9904288" y="5677144"/>
            <a:ext cx="1318844" cy="461665"/>
          </a:xfrm>
          <a:prstGeom prst="rect">
            <a:avLst/>
          </a:prstGeom>
          <a:noFill/>
        </p:spPr>
        <p:txBody>
          <a:bodyPr wrap="square" rtlCol="0">
            <a:spAutoFit/>
          </a:bodyPr>
          <a:lstStyle/>
          <a:p>
            <a:pPr algn="ctr"/>
            <a:r>
              <a:rPr lang="en-US" sz="1200" i="1">
                <a:latin typeface="Lato" panose="020F0502020204030203" pitchFamily="34" charset="0"/>
              </a:rPr>
              <a:t>Scan QR code to view full report</a:t>
            </a:r>
          </a:p>
        </p:txBody>
      </p:sp>
      <p:pic>
        <p:nvPicPr>
          <p:cNvPr id="8" name="Picture 7">
            <a:extLst>
              <a:ext uri="{FF2B5EF4-FFF2-40B4-BE49-F238E27FC236}">
                <a16:creationId xmlns:a16="http://schemas.microsoft.com/office/drawing/2014/main" id="{47083EC1-0B9A-61C0-B3FE-2FBBDC452DEB}"/>
              </a:ext>
            </a:extLst>
          </p:cNvPr>
          <p:cNvPicPr>
            <a:picLocks noChangeAspect="1"/>
          </p:cNvPicPr>
          <p:nvPr/>
        </p:nvPicPr>
        <p:blipFill>
          <a:blip r:embed="rId4"/>
          <a:stretch>
            <a:fillRect/>
          </a:stretch>
        </p:blipFill>
        <p:spPr>
          <a:xfrm>
            <a:off x="6564310" y="2011634"/>
            <a:ext cx="5184375" cy="2916923"/>
          </a:xfrm>
          <a:prstGeom prst="rect">
            <a:avLst/>
          </a:prstGeom>
        </p:spPr>
      </p:pic>
    </p:spTree>
    <p:extLst>
      <p:ext uri="{BB962C8B-B14F-4D97-AF65-F5344CB8AC3E}">
        <p14:creationId xmlns:p14="http://schemas.microsoft.com/office/powerpoint/2010/main" val="5012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1D123-48B8-DFFB-6472-6999E91F3855}"/>
              </a:ext>
            </a:extLst>
          </p:cNvPr>
          <p:cNvPicPr>
            <a:picLocks noChangeAspect="1"/>
          </p:cNvPicPr>
          <p:nvPr/>
        </p:nvPicPr>
        <p:blipFill rotWithShape="1">
          <a:blip r:embed="rId3"/>
          <a:srcRect t="29117" r="1822" b="2864"/>
          <a:stretch>
            <a:fillRect/>
          </a:stretch>
        </p:blipFill>
        <p:spPr>
          <a:xfrm>
            <a:off x="2616440" y="1600004"/>
            <a:ext cx="6705705" cy="4488613"/>
          </a:xfrm>
          <a:prstGeom prst="rect">
            <a:avLst/>
          </a:prstGeom>
          <a:ln>
            <a:noFill/>
          </a:ln>
        </p:spPr>
      </p:pic>
      <p:sp>
        <p:nvSpPr>
          <p:cNvPr id="3" name="Title">
            <a:extLst>
              <a:ext uri="{FF2B5EF4-FFF2-40B4-BE49-F238E27FC236}">
                <a16:creationId xmlns:a16="http://schemas.microsoft.com/office/drawing/2014/main" id="{3825C2B3-B0BD-8C54-6527-32D8AC5426E3}"/>
              </a:ext>
            </a:extLst>
          </p:cNvPr>
          <p:cNvSpPr txBox="1">
            <a:spLocks/>
          </p:cNvSpPr>
          <p:nvPr/>
        </p:nvSpPr>
        <p:spPr>
          <a:xfrm>
            <a:off x="233375" y="214696"/>
            <a:ext cx="11719473" cy="960871"/>
          </a:xfrm>
          <a:prstGeom prst="rect">
            <a:avLst/>
          </a:prstGeom>
          <a:solidFill>
            <a:schemeClr val="bg1"/>
          </a:solid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pPr>
              <a:lnSpc>
                <a:spcPct val="100000"/>
              </a:lnSpc>
            </a:pPr>
            <a:r>
              <a:rPr lang="en-US" sz="2800" b="0" spc="-50">
                <a:solidFill>
                  <a:schemeClr val="tx1"/>
                </a:solidFill>
                <a:latin typeface="Lato Black"/>
                <a:ea typeface="Lato Black"/>
                <a:cs typeface="Lato Black"/>
                <a:sym typeface="Lato Black"/>
              </a:rPr>
              <a:t>More Than a Third of New Tax Revenue Over 3 Years Exceeded Pre-Pandemic Trends </a:t>
            </a:r>
            <a:br>
              <a:rPr lang="en-US" sz="2800" b="0" spc="-50">
                <a:solidFill>
                  <a:schemeClr val="tx1"/>
                </a:solidFill>
                <a:latin typeface="Lato Black"/>
                <a:ea typeface="Lato Black"/>
                <a:cs typeface="Lato Black"/>
                <a:sym typeface="Lato Black"/>
              </a:rPr>
            </a:br>
            <a:r>
              <a:rPr lang="en-US" sz="2400" b="0" spc="-50">
                <a:solidFill>
                  <a:schemeClr val="tx1"/>
                </a:solidFill>
                <a:latin typeface="Lato "/>
                <a:ea typeface="Lato Black"/>
                <a:cs typeface="Lato Black"/>
                <a:sym typeface="Lato Black"/>
              </a:rPr>
              <a:t>Difference from trend as a percentage of new revenue, 2020-22</a:t>
            </a:r>
          </a:p>
        </p:txBody>
      </p:sp>
      <p:pic>
        <p:nvPicPr>
          <p:cNvPr id="2" name="Picture 1">
            <a:extLst>
              <a:ext uri="{FF2B5EF4-FFF2-40B4-BE49-F238E27FC236}">
                <a16:creationId xmlns:a16="http://schemas.microsoft.com/office/drawing/2014/main" id="{53A5ECCC-C70C-5C17-672B-17E1FF9FF7A2}"/>
              </a:ext>
            </a:extLst>
          </p:cNvPr>
          <p:cNvPicPr>
            <a:picLocks noChangeAspect="1"/>
          </p:cNvPicPr>
          <p:nvPr/>
        </p:nvPicPr>
        <p:blipFill>
          <a:blip r:embed="rId4"/>
          <a:stretch>
            <a:fillRect/>
          </a:stretch>
        </p:blipFill>
        <p:spPr>
          <a:xfrm>
            <a:off x="11162144" y="5290311"/>
            <a:ext cx="835224" cy="829128"/>
          </a:xfrm>
          <a:prstGeom prst="rect">
            <a:avLst/>
          </a:prstGeom>
        </p:spPr>
      </p:pic>
    </p:spTree>
    <p:extLst>
      <p:ext uri="{BB962C8B-B14F-4D97-AF65-F5344CB8AC3E}">
        <p14:creationId xmlns:p14="http://schemas.microsoft.com/office/powerpoint/2010/main" val="131878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0;p27">
            <a:extLst>
              <a:ext uri="{FF2B5EF4-FFF2-40B4-BE49-F238E27FC236}">
                <a16:creationId xmlns:a16="http://schemas.microsoft.com/office/drawing/2014/main" id="{A6F54010-996C-61FF-1CDD-3A6ABB773E1F}"/>
              </a:ext>
            </a:extLst>
          </p:cNvPr>
          <p:cNvSpPr txBox="1"/>
          <p:nvPr/>
        </p:nvSpPr>
        <p:spPr>
          <a:xfrm>
            <a:off x="344324" y="1579042"/>
            <a:ext cx="5093815" cy="4015499"/>
          </a:xfrm>
          <a:prstGeom prst="rect">
            <a:avLst/>
          </a:prstGeom>
          <a:noFill/>
          <a:ln>
            <a:noFill/>
          </a:ln>
        </p:spPr>
        <p:txBody>
          <a:bodyPr spcFirstLastPara="1" wrap="square" lIns="91425" tIns="91425" rIns="91425" bIns="91425" anchor="t" anchorCtr="0">
            <a:noAutofit/>
          </a:bodyPr>
          <a:lstStyle/>
          <a:p>
            <a:pPr marL="171450" indent="-171450">
              <a:buFont typeface="Arial"/>
              <a:buChar char="•"/>
              <a:defRPr/>
            </a:pPr>
            <a:r>
              <a:rPr lang="en-US" sz="1600">
                <a:solidFill>
                  <a:srgbClr val="000000"/>
                </a:solidFill>
                <a:latin typeface="Lato"/>
                <a:ea typeface="Calibri"/>
                <a:cs typeface="Calibri"/>
              </a:rPr>
              <a:t>After peaking in mid-2022, state tax collections have weakened significantly, largely due to the phase out of temporary pandemic-era factors and widespread adoption of tax cuts.</a:t>
            </a:r>
          </a:p>
          <a:p>
            <a:pPr marL="171450" indent="-171450" algn="just">
              <a:buFont typeface="Arial"/>
              <a:buChar char="•"/>
              <a:defRPr/>
            </a:pPr>
            <a:endParaRPr lang="en-US" sz="1600">
              <a:solidFill>
                <a:srgbClr val="000000"/>
              </a:solidFill>
              <a:latin typeface="Lato"/>
              <a:ea typeface="Calibri"/>
              <a:cs typeface="Calibri"/>
            </a:endParaRPr>
          </a:p>
          <a:p>
            <a:pPr marL="171450" indent="-171450">
              <a:buFont typeface="Arial"/>
              <a:buChar char="•"/>
              <a:defRPr/>
            </a:pPr>
            <a:r>
              <a:rPr lang="en-US" sz="1600">
                <a:latin typeface="Lato"/>
                <a:ea typeface="Calibri"/>
                <a:cs typeface="Calibri"/>
              </a:rPr>
              <a:t>Total state tax revenue was 3.2%, or $12.4 billion, </a:t>
            </a:r>
            <a:r>
              <a:rPr lang="en-US" sz="1600" i="1">
                <a:latin typeface="Lato"/>
                <a:ea typeface="Calibri"/>
                <a:cs typeface="Calibri"/>
              </a:rPr>
              <a:t>below</a:t>
            </a:r>
            <a:r>
              <a:rPr lang="en-US" sz="1600">
                <a:latin typeface="Lato"/>
                <a:ea typeface="Calibri"/>
                <a:cs typeface="Calibri"/>
              </a:rPr>
              <a:t> its 15-year trend at the end of Q4 2024, a sharp contrast from early 2022 when collections were 14.9% above trend. </a:t>
            </a:r>
          </a:p>
          <a:p>
            <a:pPr marL="171450" indent="-171450">
              <a:buFont typeface="Arial"/>
              <a:buChar char="•"/>
              <a:defRPr/>
            </a:pPr>
            <a:endParaRPr lang="en-US" sz="1600">
              <a:latin typeface="Lato"/>
              <a:ea typeface="Calibri"/>
              <a:cs typeface="Calibri"/>
            </a:endParaRPr>
          </a:p>
          <a:p>
            <a:pPr marL="171450" indent="-171450">
              <a:buFont typeface="Arial"/>
              <a:buChar char="•"/>
              <a:defRPr/>
            </a:pPr>
            <a:r>
              <a:rPr lang="en-US" sz="1600">
                <a:latin typeface="Lato"/>
                <a:ea typeface="Calibri"/>
                <a:cs typeface="Calibri"/>
              </a:rPr>
              <a:t>Preliminary monthly data from the Urban Institute shows that total inflation-adjusted tax revenue remained sluggish in the first half of 2025. </a:t>
            </a:r>
          </a:p>
          <a:p>
            <a:pPr marL="171450" indent="-171450">
              <a:buFont typeface="Arial"/>
              <a:buChar char="•"/>
              <a:defRPr/>
            </a:pPr>
            <a:endParaRPr kumimoji="0" lang="en-US" sz="1600" b="0" i="0" u="none" strike="noStrike" kern="1200" cap="none" spc="0" normalizeH="0" baseline="0" noProof="0">
              <a:ln>
                <a:noFill/>
              </a:ln>
              <a:solidFill>
                <a:srgbClr val="424242"/>
              </a:solidFill>
              <a:effectLst/>
              <a:uLnTx/>
              <a:uFillTx/>
              <a:latin typeface="Lato"/>
              <a:ea typeface="Calibri"/>
              <a:cs typeface="Calibri"/>
              <a:sym typeface="Proxima Nova"/>
            </a:endParaRPr>
          </a:p>
        </p:txBody>
      </p:sp>
      <p:sp>
        <p:nvSpPr>
          <p:cNvPr id="3" name="Google Shape;241;p34">
            <a:extLst>
              <a:ext uri="{FF2B5EF4-FFF2-40B4-BE49-F238E27FC236}">
                <a16:creationId xmlns:a16="http://schemas.microsoft.com/office/drawing/2014/main" id="{96B22593-90BD-AA3D-BEF3-7C671DC6E459}"/>
              </a:ext>
            </a:extLst>
          </p:cNvPr>
          <p:cNvSpPr txBox="1">
            <a:spLocks/>
          </p:cNvSpPr>
          <p:nvPr/>
        </p:nvSpPr>
        <p:spPr>
          <a:xfrm>
            <a:off x="344324" y="807688"/>
            <a:ext cx="768840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spc="-50">
                <a:solidFill>
                  <a:schemeClr val="tx1"/>
                </a:solidFill>
                <a:latin typeface="Lato Black"/>
                <a:ea typeface="Lato Black"/>
                <a:cs typeface="Lato Black"/>
                <a:sym typeface="Lato Black"/>
              </a:rPr>
              <a:t>Tax revenue down from 2022 high</a:t>
            </a:r>
          </a:p>
        </p:txBody>
      </p:sp>
      <p:pic>
        <p:nvPicPr>
          <p:cNvPr id="6" name="Picture 5">
            <a:extLst>
              <a:ext uri="{FF2B5EF4-FFF2-40B4-BE49-F238E27FC236}">
                <a16:creationId xmlns:a16="http://schemas.microsoft.com/office/drawing/2014/main" id="{FE2BE83C-5064-D5BB-F662-13229BC5143D}"/>
              </a:ext>
            </a:extLst>
          </p:cNvPr>
          <p:cNvPicPr>
            <a:picLocks noChangeAspect="1"/>
          </p:cNvPicPr>
          <p:nvPr/>
        </p:nvPicPr>
        <p:blipFill>
          <a:blip r:embed="rId3"/>
          <a:stretch>
            <a:fillRect/>
          </a:stretch>
        </p:blipFill>
        <p:spPr>
          <a:xfrm>
            <a:off x="5983996" y="554373"/>
            <a:ext cx="5692684" cy="5229685"/>
          </a:xfrm>
          <a:prstGeom prst="rect">
            <a:avLst/>
          </a:prstGeom>
        </p:spPr>
      </p:pic>
      <p:sp>
        <p:nvSpPr>
          <p:cNvPr id="2" name="TextBox 1">
            <a:extLst>
              <a:ext uri="{FF2B5EF4-FFF2-40B4-BE49-F238E27FC236}">
                <a16:creationId xmlns:a16="http://schemas.microsoft.com/office/drawing/2014/main" id="{59047444-1AD2-96BD-9408-5C5E2F8CB0DD}"/>
              </a:ext>
            </a:extLst>
          </p:cNvPr>
          <p:cNvSpPr txBox="1"/>
          <p:nvPr/>
        </p:nvSpPr>
        <p:spPr>
          <a:xfrm>
            <a:off x="6322142" y="5757251"/>
            <a:ext cx="5525534" cy="584775"/>
          </a:xfrm>
          <a:prstGeom prst="rect">
            <a:avLst/>
          </a:prstGeom>
          <a:noFill/>
        </p:spPr>
        <p:txBody>
          <a:bodyPr wrap="square" rtlCol="0">
            <a:spAutoFit/>
          </a:bodyPr>
          <a:lstStyle/>
          <a:p>
            <a:r>
              <a:rPr lang="en-US" sz="800"/>
              <a:t>Note: The “long-term trend” value is defined as the 15-year linear trend of tax collections leading up to each quarter, after adjusting for inflation and seasonality.</a:t>
            </a:r>
          </a:p>
          <a:p>
            <a:r>
              <a:rPr lang="en-US" sz="800"/>
              <a:t>Sources: Pew analysis of data from the Urban Institute, U.S. Census Bureau, and U.S. Bureau of Economic Analysis</a:t>
            </a:r>
          </a:p>
          <a:p>
            <a:endParaRPr lang="en-US" sz="800"/>
          </a:p>
        </p:txBody>
      </p:sp>
      <p:pic>
        <p:nvPicPr>
          <p:cNvPr id="4" name="Picture 3">
            <a:extLst>
              <a:ext uri="{FF2B5EF4-FFF2-40B4-BE49-F238E27FC236}">
                <a16:creationId xmlns:a16="http://schemas.microsoft.com/office/drawing/2014/main" id="{B67897E9-FB80-4DD8-B146-39445298FA6B}"/>
              </a:ext>
            </a:extLst>
          </p:cNvPr>
          <p:cNvPicPr>
            <a:picLocks noChangeAspect="1"/>
          </p:cNvPicPr>
          <p:nvPr/>
        </p:nvPicPr>
        <p:blipFill>
          <a:blip r:embed="rId4"/>
          <a:stretch>
            <a:fillRect/>
          </a:stretch>
        </p:blipFill>
        <p:spPr>
          <a:xfrm>
            <a:off x="173328" y="5340571"/>
            <a:ext cx="812812" cy="812812"/>
          </a:xfrm>
          <a:prstGeom prst="rect">
            <a:avLst/>
          </a:prstGeom>
        </p:spPr>
      </p:pic>
    </p:spTree>
    <p:extLst>
      <p:ext uri="{BB962C8B-B14F-4D97-AF65-F5344CB8AC3E}">
        <p14:creationId xmlns:p14="http://schemas.microsoft.com/office/powerpoint/2010/main" val="34136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0;p27">
            <a:extLst>
              <a:ext uri="{FF2B5EF4-FFF2-40B4-BE49-F238E27FC236}">
                <a16:creationId xmlns:a16="http://schemas.microsoft.com/office/drawing/2014/main" id="{A6F54010-996C-61FF-1CDD-3A6ABB773E1F}"/>
              </a:ext>
            </a:extLst>
          </p:cNvPr>
          <p:cNvSpPr txBox="1"/>
          <p:nvPr/>
        </p:nvSpPr>
        <p:spPr>
          <a:xfrm>
            <a:off x="375014" y="1603767"/>
            <a:ext cx="5093815" cy="3760569"/>
          </a:xfrm>
          <a:prstGeom prst="rect">
            <a:avLst/>
          </a:prstGeom>
          <a:noFill/>
          <a:ln>
            <a:noFill/>
          </a:ln>
        </p:spPr>
        <p:txBody>
          <a:bodyPr spcFirstLastPara="1" wrap="square" lIns="91425" tIns="91425" rIns="91425" bIns="91425" anchor="t" anchorCtr="0">
            <a:noAutofit/>
          </a:bodyPr>
          <a:lstStyle/>
          <a:p>
            <a:pPr marL="171450" indent="-171450">
              <a:buFont typeface="Arial"/>
              <a:buChar char="•"/>
              <a:defRPr/>
            </a:pPr>
            <a:r>
              <a:rPr lang="en-US" sz="1600" b="0" i="0">
                <a:solidFill>
                  <a:srgbClr val="000000"/>
                </a:solidFill>
                <a:effectLst/>
                <a:latin typeface="Lato" panose="020F0502020204030203" pitchFamily="34" charset="0"/>
              </a:rPr>
              <a:t>The number of states where tax revenue is underperforming its 15-year trend has grown steadily over the past two years. </a:t>
            </a:r>
            <a:r>
              <a:rPr lang="en-US" sz="1600">
                <a:solidFill>
                  <a:srgbClr val="424242"/>
                </a:solidFill>
                <a:latin typeface="Lato" panose="020F0502020204030203" pitchFamily="34" charset="0"/>
                <a:sym typeface="Proxima Nova"/>
              </a:rPr>
              <a:t>At the end of </a:t>
            </a:r>
            <a:r>
              <a:rPr kumimoji="0" lang="en-US" sz="1600" b="0" i="0" u="none" strike="noStrike" kern="1200" cap="none" spc="0" normalizeH="0" baseline="0" noProof="0">
                <a:ln>
                  <a:noFill/>
                </a:ln>
                <a:solidFill>
                  <a:srgbClr val="000000"/>
                </a:solidFill>
                <a:effectLst/>
                <a:uLnTx/>
                <a:uFillTx/>
                <a:latin typeface="Lato"/>
                <a:ea typeface="Calibri"/>
                <a:cs typeface="Calibri"/>
              </a:rPr>
              <a:t>Q4 2024, 40 states underperformed their long-term trajectory.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600">
              <a:solidFill>
                <a:srgbClr val="000000"/>
              </a:solidFill>
              <a:latin typeface="Lato"/>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600">
                <a:solidFill>
                  <a:srgbClr val="000000"/>
                </a:solidFill>
                <a:latin typeface="Lato"/>
                <a:ea typeface="Calibri"/>
                <a:cs typeface="Calibri"/>
              </a:rPr>
              <a:t>Re</a:t>
            </a:r>
            <a:r>
              <a:rPr kumimoji="0" lang="en-US" sz="1600" b="0" i="0" u="none" strike="noStrike" kern="1200" cap="none" spc="0" normalizeH="0" baseline="0" noProof="0">
                <a:ln>
                  <a:noFill/>
                </a:ln>
                <a:solidFill>
                  <a:srgbClr val="000000"/>
                </a:solidFill>
                <a:effectLst/>
                <a:uLnTx/>
                <a:uFillTx/>
                <a:latin typeface="Lato"/>
                <a:ea typeface="Calibri"/>
                <a:cs typeface="Calibri"/>
              </a:rPr>
              <a:t>venue was furthest above its 15-year trend in Alaska (163.1%) and furthest below in Oregon (−19.3%).</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srgbClr val="000000"/>
              </a:solidFill>
              <a:effectLst/>
              <a:uLnTx/>
              <a:uFillTx/>
              <a:latin typeface="Lato"/>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srgbClr val="000000"/>
                </a:solidFill>
                <a:effectLst/>
                <a:uLnTx/>
                <a:uFillTx/>
                <a:latin typeface="Lato"/>
                <a:ea typeface="Calibri"/>
                <a:cs typeface="Calibri"/>
              </a:rPr>
              <a:t>And the median difference between collections at the end of Q4 2024 and their 15-year trend was highest in the Northeast, at −1.7%, and lowest in the Midwest, at −3.6%.</a:t>
            </a:r>
          </a:p>
        </p:txBody>
      </p:sp>
      <p:sp>
        <p:nvSpPr>
          <p:cNvPr id="3" name="Google Shape;241;p34">
            <a:extLst>
              <a:ext uri="{FF2B5EF4-FFF2-40B4-BE49-F238E27FC236}">
                <a16:creationId xmlns:a16="http://schemas.microsoft.com/office/drawing/2014/main" id="{6963B699-52D8-9E17-2224-520752644D5E}"/>
              </a:ext>
            </a:extLst>
          </p:cNvPr>
          <p:cNvSpPr txBox="1">
            <a:spLocks/>
          </p:cNvSpPr>
          <p:nvPr/>
        </p:nvSpPr>
        <p:spPr>
          <a:xfrm>
            <a:off x="375014" y="807689"/>
            <a:ext cx="768840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spc="-50">
                <a:solidFill>
                  <a:schemeClr val="tx1"/>
                </a:solidFill>
                <a:latin typeface="Lato Black"/>
                <a:ea typeface="Lato Black"/>
                <a:cs typeface="Lato Black"/>
                <a:sym typeface="Lato Black"/>
              </a:rPr>
              <a:t>Tax revenue trends</a:t>
            </a:r>
          </a:p>
        </p:txBody>
      </p:sp>
      <p:pic>
        <p:nvPicPr>
          <p:cNvPr id="7" name="Picture 6">
            <a:extLst>
              <a:ext uri="{FF2B5EF4-FFF2-40B4-BE49-F238E27FC236}">
                <a16:creationId xmlns:a16="http://schemas.microsoft.com/office/drawing/2014/main" id="{87AE17FA-94E8-C5B3-990E-28A1A0EAF865}"/>
              </a:ext>
            </a:extLst>
          </p:cNvPr>
          <p:cNvPicPr>
            <a:picLocks noChangeAspect="1"/>
          </p:cNvPicPr>
          <p:nvPr/>
        </p:nvPicPr>
        <p:blipFill>
          <a:blip r:embed="rId3"/>
          <a:stretch>
            <a:fillRect/>
          </a:stretch>
        </p:blipFill>
        <p:spPr>
          <a:xfrm>
            <a:off x="5889964" y="312050"/>
            <a:ext cx="5462980" cy="5743240"/>
          </a:xfrm>
          <a:prstGeom prst="rect">
            <a:avLst/>
          </a:prstGeom>
        </p:spPr>
      </p:pic>
      <p:pic>
        <p:nvPicPr>
          <p:cNvPr id="2" name="Picture 1">
            <a:extLst>
              <a:ext uri="{FF2B5EF4-FFF2-40B4-BE49-F238E27FC236}">
                <a16:creationId xmlns:a16="http://schemas.microsoft.com/office/drawing/2014/main" id="{C5AF44D4-C7DC-40B7-2761-71B1DD7E2950}"/>
              </a:ext>
            </a:extLst>
          </p:cNvPr>
          <p:cNvPicPr>
            <a:picLocks noChangeAspect="1"/>
          </p:cNvPicPr>
          <p:nvPr/>
        </p:nvPicPr>
        <p:blipFill>
          <a:blip r:embed="rId4"/>
          <a:stretch>
            <a:fillRect/>
          </a:stretch>
        </p:blipFill>
        <p:spPr>
          <a:xfrm>
            <a:off x="173328" y="5340571"/>
            <a:ext cx="812812" cy="812812"/>
          </a:xfrm>
          <a:prstGeom prst="rect">
            <a:avLst/>
          </a:prstGeom>
        </p:spPr>
      </p:pic>
    </p:spTree>
    <p:extLst>
      <p:ext uri="{BB962C8B-B14F-4D97-AF65-F5344CB8AC3E}">
        <p14:creationId xmlns:p14="http://schemas.microsoft.com/office/powerpoint/2010/main" val="175110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F4F80-5260-4008-ADAC-B7DF1D10C83C}"/>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D5D20010-F541-86C6-7432-1D47BA76FFEA}"/>
              </a:ext>
            </a:extLst>
          </p:cNvPr>
          <p:cNvSpPr txBox="1">
            <a:spLocks/>
          </p:cNvSpPr>
          <p:nvPr/>
        </p:nvSpPr>
        <p:spPr>
          <a:xfrm>
            <a:off x="321298" y="283080"/>
            <a:ext cx="11719473" cy="960871"/>
          </a:xfrm>
          <a:prstGeom prst="rect">
            <a:avLst/>
          </a:prstGeom>
          <a:solidFill>
            <a:schemeClr val="bg1"/>
          </a:solid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pPr>
              <a:lnSpc>
                <a:spcPct val="100000"/>
              </a:lnSpc>
            </a:pPr>
            <a:r>
              <a:rPr lang="en-US" sz="2800" b="0" spc="-50">
                <a:solidFill>
                  <a:schemeClr val="tx1"/>
                </a:solidFill>
                <a:latin typeface="Lato Black"/>
                <a:ea typeface="Lato Black"/>
                <a:cs typeface="Lato Black"/>
                <a:sym typeface="Lato Black"/>
              </a:rPr>
              <a:t>State policy actions: Sales, Personal Income, and Corporate Income Tax Reductions Implemented in FY 2024 and FY 2025</a:t>
            </a:r>
            <a:br>
              <a:rPr lang="en-US" sz="2800" b="0" spc="-50">
                <a:latin typeface="Lato Black"/>
                <a:ea typeface="Lato Black"/>
                <a:cs typeface="Lato Black"/>
              </a:rPr>
            </a:br>
            <a:endParaRPr lang="en-US" sz="2400" spc="-50">
              <a:solidFill>
                <a:schemeClr val="tx2"/>
              </a:solidFill>
              <a:latin typeface="Lato "/>
              <a:ea typeface="Lato Black"/>
              <a:cs typeface="Lato Black"/>
            </a:endParaRPr>
          </a:p>
        </p:txBody>
      </p:sp>
      <p:grpSp>
        <p:nvGrpSpPr>
          <p:cNvPr id="11" name="Group 10">
            <a:extLst>
              <a:ext uri="{FF2B5EF4-FFF2-40B4-BE49-F238E27FC236}">
                <a16:creationId xmlns:a16="http://schemas.microsoft.com/office/drawing/2014/main" id="{5D8E5AFB-1E09-CFA8-DFB8-59F90ED391F4}"/>
              </a:ext>
            </a:extLst>
          </p:cNvPr>
          <p:cNvGrpSpPr/>
          <p:nvPr/>
        </p:nvGrpSpPr>
        <p:grpSpPr>
          <a:xfrm>
            <a:off x="2186827" y="1246786"/>
            <a:ext cx="7495054" cy="4841658"/>
            <a:chOff x="2186827" y="1246786"/>
            <a:chExt cx="7495054" cy="4841658"/>
          </a:xfrm>
        </p:grpSpPr>
        <p:pic>
          <p:nvPicPr>
            <p:cNvPr id="2" name="Picture 1" descr="A map of the united states&#10;&#10;AI-generated content may be incorrect.">
              <a:extLst>
                <a:ext uri="{FF2B5EF4-FFF2-40B4-BE49-F238E27FC236}">
                  <a16:creationId xmlns:a16="http://schemas.microsoft.com/office/drawing/2014/main" id="{4F076E99-750D-6291-11C6-B806E750C016}"/>
                </a:ext>
              </a:extLst>
            </p:cNvPr>
            <p:cNvPicPr>
              <a:picLocks noChangeAspect="1"/>
            </p:cNvPicPr>
            <p:nvPr/>
          </p:nvPicPr>
          <p:blipFill>
            <a:blip r:embed="rId3"/>
            <a:srcRect l="1629" t="-87" r="9398" b="211"/>
            <a:stretch>
              <a:fillRect/>
            </a:stretch>
          </p:blipFill>
          <p:spPr>
            <a:xfrm>
              <a:off x="2186827" y="1246786"/>
              <a:ext cx="7111524" cy="4841658"/>
            </a:xfrm>
            <a:prstGeom prst="rect">
              <a:avLst/>
            </a:prstGeom>
            <a:ln>
              <a:noFill/>
            </a:ln>
          </p:spPr>
        </p:pic>
        <p:sp>
          <p:nvSpPr>
            <p:cNvPr id="4" name="Rectangle 3">
              <a:extLst>
                <a:ext uri="{FF2B5EF4-FFF2-40B4-BE49-F238E27FC236}">
                  <a16:creationId xmlns:a16="http://schemas.microsoft.com/office/drawing/2014/main" id="{15E74150-BACF-571C-68DF-D335C4FA6026}"/>
                </a:ext>
              </a:extLst>
            </p:cNvPr>
            <p:cNvSpPr/>
            <p:nvPr/>
          </p:nvSpPr>
          <p:spPr>
            <a:xfrm>
              <a:off x="8471646" y="4538382"/>
              <a:ext cx="1210235" cy="152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3E43E6D-BDE4-1BC2-D862-B30CD8DD2A79}"/>
              </a:ext>
            </a:extLst>
          </p:cNvPr>
          <p:cNvGrpSpPr/>
          <p:nvPr/>
        </p:nvGrpSpPr>
        <p:grpSpPr>
          <a:xfrm>
            <a:off x="9079847" y="4000499"/>
            <a:ext cx="2800399" cy="1076028"/>
            <a:chOff x="9079847" y="4000499"/>
            <a:chExt cx="2800399" cy="1076028"/>
          </a:xfrm>
        </p:grpSpPr>
        <p:sp>
          <p:nvSpPr>
            <p:cNvPr id="12" name="TextBox 11">
              <a:extLst>
                <a:ext uri="{FF2B5EF4-FFF2-40B4-BE49-F238E27FC236}">
                  <a16:creationId xmlns:a16="http://schemas.microsoft.com/office/drawing/2014/main" id="{8FBF484E-8B3F-8ABE-F3D3-139D0E486A47}"/>
                </a:ext>
              </a:extLst>
            </p:cNvPr>
            <p:cNvSpPr txBox="1"/>
            <p:nvPr/>
          </p:nvSpPr>
          <p:spPr>
            <a:xfrm>
              <a:off x="9618669" y="4001937"/>
              <a:ext cx="2261577" cy="10745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100" b="1">
                  <a:latin typeface="Lato"/>
                  <a:ea typeface="Lato"/>
                  <a:cs typeface="Lato"/>
                </a:rPr>
                <a:t>More than one type of tax cut</a:t>
              </a:r>
              <a:endParaRPr lang="en-US"/>
            </a:p>
            <a:p>
              <a:pPr>
                <a:lnSpc>
                  <a:spcPct val="150000"/>
                </a:lnSpc>
              </a:pPr>
              <a:r>
                <a:rPr lang="en-US" sz="1100" b="1">
                  <a:latin typeface="Lato"/>
                  <a:ea typeface="Lato"/>
                  <a:cs typeface="Lato"/>
                </a:rPr>
                <a:t>Sales &amp; use tax cut</a:t>
              </a:r>
              <a:endParaRPr lang="en-US"/>
            </a:p>
            <a:p>
              <a:pPr>
                <a:lnSpc>
                  <a:spcPct val="150000"/>
                </a:lnSpc>
              </a:pPr>
              <a:r>
                <a:rPr lang="en-US" sz="1100" b="1">
                  <a:latin typeface="Lato"/>
                  <a:ea typeface="Lato"/>
                  <a:cs typeface="Lato"/>
                </a:rPr>
                <a:t>Personal income tax cut</a:t>
              </a:r>
            </a:p>
            <a:p>
              <a:pPr>
                <a:lnSpc>
                  <a:spcPct val="150000"/>
                </a:lnSpc>
              </a:pPr>
              <a:r>
                <a:rPr lang="en-US" sz="1100" b="1">
                  <a:latin typeface="Lato"/>
                  <a:ea typeface="Lato"/>
                  <a:cs typeface="Lato"/>
                </a:rPr>
                <a:t>Corporate income tax cut</a:t>
              </a:r>
            </a:p>
          </p:txBody>
        </p:sp>
        <p:pic>
          <p:nvPicPr>
            <p:cNvPr id="9" name="Picture 8">
              <a:extLst>
                <a:ext uri="{FF2B5EF4-FFF2-40B4-BE49-F238E27FC236}">
                  <a16:creationId xmlns:a16="http://schemas.microsoft.com/office/drawing/2014/main" id="{7F73DAAA-FCFF-D614-F9A9-4EE055C1E099}"/>
                </a:ext>
              </a:extLst>
            </p:cNvPr>
            <p:cNvPicPr>
              <a:picLocks noChangeAspect="1"/>
            </p:cNvPicPr>
            <p:nvPr/>
          </p:nvPicPr>
          <p:blipFill>
            <a:blip r:embed="rId4"/>
            <a:stretch>
              <a:fillRect/>
            </a:stretch>
          </p:blipFill>
          <p:spPr>
            <a:xfrm>
              <a:off x="9079847" y="4000499"/>
              <a:ext cx="598954" cy="1075767"/>
            </a:xfrm>
            <a:prstGeom prst="rect">
              <a:avLst/>
            </a:prstGeom>
            <a:ln>
              <a:noFill/>
            </a:ln>
          </p:spPr>
        </p:pic>
      </p:grpSp>
      <p:sp>
        <p:nvSpPr>
          <p:cNvPr id="15" name="TextBox 14">
            <a:extLst>
              <a:ext uri="{FF2B5EF4-FFF2-40B4-BE49-F238E27FC236}">
                <a16:creationId xmlns:a16="http://schemas.microsoft.com/office/drawing/2014/main" id="{79543D7C-2D3E-AB4B-ED8A-A9A22A7E9547}"/>
              </a:ext>
            </a:extLst>
          </p:cNvPr>
          <p:cNvSpPr txBox="1"/>
          <p:nvPr/>
        </p:nvSpPr>
        <p:spPr>
          <a:xfrm>
            <a:off x="775367" y="5971374"/>
            <a:ext cx="684463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Lato"/>
                <a:ea typeface="Lato"/>
                <a:cs typeface="Lato"/>
              </a:rPr>
              <a:t>Source: Pew analysis of NASBO Fiscal Survey of the States data</a:t>
            </a:r>
          </a:p>
        </p:txBody>
      </p:sp>
    </p:spTree>
    <p:extLst>
      <p:ext uri="{BB962C8B-B14F-4D97-AF65-F5344CB8AC3E}">
        <p14:creationId xmlns:p14="http://schemas.microsoft.com/office/powerpoint/2010/main" val="71427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0;p27">
            <a:extLst>
              <a:ext uri="{FF2B5EF4-FFF2-40B4-BE49-F238E27FC236}">
                <a16:creationId xmlns:a16="http://schemas.microsoft.com/office/drawing/2014/main" id="{3BDA70FD-6F9A-FE21-4754-50595D60F192}"/>
              </a:ext>
            </a:extLst>
          </p:cNvPr>
          <p:cNvSpPr txBox="1"/>
          <p:nvPr/>
        </p:nvSpPr>
        <p:spPr>
          <a:xfrm>
            <a:off x="375014" y="1711573"/>
            <a:ext cx="5200644" cy="3651536"/>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defRPr/>
            </a:pPr>
            <a:r>
              <a:rPr lang="en-US" sz="1600" kern="0" dirty="0">
                <a:solidFill>
                  <a:srgbClr val="000000"/>
                </a:solidFill>
                <a:latin typeface="Lato"/>
                <a:ea typeface="+mn-lt"/>
                <a:cs typeface="+mn-lt"/>
              </a:rPr>
              <a:t>As of the start of FY 2026, states reported having an estimated $165 billion in rainy day fund savings, enough to run government operations for a median of 46.9 days, equal to 12.8% of spending.</a:t>
            </a:r>
          </a:p>
          <a:p>
            <a:pPr marL="342900" indent="-342900">
              <a:buFont typeface="Arial" panose="020B0604020202020204" pitchFamily="34" charset="0"/>
              <a:buChar char="•"/>
              <a:defRPr/>
            </a:pPr>
            <a:endParaRPr lang="en-US" sz="1600" kern="0" dirty="0">
              <a:solidFill>
                <a:srgbClr val="000000"/>
              </a:solidFill>
              <a:latin typeface="Lato"/>
              <a:ea typeface="+mn-lt"/>
              <a:cs typeface="+mn-lt"/>
            </a:endParaRPr>
          </a:p>
          <a:p>
            <a:pPr marL="342900" indent="-342900">
              <a:buFont typeface="Arial" panose="020B0604020202020204" pitchFamily="34" charset="0"/>
              <a:buChar char="•"/>
              <a:defRPr/>
            </a:pPr>
            <a:r>
              <a:rPr lang="en-US" sz="1600" dirty="0">
                <a:solidFill>
                  <a:srgbClr val="000000"/>
                </a:solidFill>
                <a:latin typeface="Lato"/>
                <a:ea typeface="Lato"/>
                <a:cs typeface="Lato"/>
              </a:rPr>
              <a:t>FY 2025 marked the first year since the Great Recession where median rainy day fund capacity declined. Still, rainy day funds were 62% stronger than they were in FY 2019, pre-pandemic.</a:t>
            </a:r>
          </a:p>
          <a:p>
            <a:pPr marL="342900" indent="-342900">
              <a:buFont typeface="Arial" panose="020B0604020202020204" pitchFamily="34" charset="0"/>
              <a:buChar char="•"/>
              <a:defRPr/>
            </a:pPr>
            <a:endParaRPr lang="en-US" sz="1600" kern="0" dirty="0">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defRPr/>
            </a:pPr>
            <a:r>
              <a:rPr lang="en-US" sz="1600" dirty="0">
                <a:latin typeface="Lato"/>
                <a:ea typeface="Lato"/>
                <a:cs typeface="Lato"/>
              </a:rPr>
              <a:t>The </a:t>
            </a:r>
            <a:r>
              <a:rPr lang="en-US" sz="1600" b="0" i="0" dirty="0">
                <a:effectLst/>
                <a:latin typeface="Lato"/>
                <a:ea typeface="Lato"/>
                <a:cs typeface="Lato"/>
              </a:rPr>
              <a:t> strength of states’ rainy day funds ranged widely in </a:t>
            </a:r>
            <a:r>
              <a:rPr lang="en-US" sz="1600" dirty="0">
                <a:latin typeface="Lato"/>
                <a:ea typeface="Lato"/>
                <a:cs typeface="Lato"/>
              </a:rPr>
              <a:t>FY 2025</a:t>
            </a:r>
            <a:r>
              <a:rPr lang="en-US" sz="1600" b="0" i="0" dirty="0">
                <a:effectLst/>
                <a:latin typeface="Lato"/>
                <a:ea typeface="Lato"/>
                <a:cs typeface="Lato"/>
              </a:rPr>
              <a:t>—from </a:t>
            </a:r>
            <a:r>
              <a:rPr lang="en-US" sz="1600" dirty="0">
                <a:latin typeface="Lato"/>
                <a:ea typeface="Lato"/>
                <a:cs typeface="Lato"/>
              </a:rPr>
              <a:t>320.2</a:t>
            </a:r>
            <a:r>
              <a:rPr lang="en-US" sz="1600" b="0" i="0" dirty="0">
                <a:effectLst/>
                <a:latin typeface="Lato"/>
                <a:ea typeface="Lato"/>
                <a:cs typeface="Lato"/>
              </a:rPr>
              <a:t> days’ worth of spending in Wyoming to </a:t>
            </a:r>
            <a:r>
              <a:rPr lang="en-US" sz="1600" dirty="0">
                <a:latin typeface="Lato"/>
                <a:ea typeface="Lato"/>
                <a:cs typeface="Lato"/>
              </a:rPr>
              <a:t>nothing</a:t>
            </a:r>
            <a:r>
              <a:rPr lang="en-US" sz="1600" b="0" i="0" dirty="0">
                <a:effectLst/>
                <a:latin typeface="Lato"/>
                <a:ea typeface="Lato"/>
                <a:cs typeface="Lato"/>
              </a:rPr>
              <a:t> in New Jersey.</a:t>
            </a:r>
            <a:endParaRPr kumimoji="0" lang="en-US" sz="1600" u="none" strike="noStrike" kern="0" cap="none" spc="0" normalizeH="0" baseline="0" noProof="0" dirty="0">
              <a:ln>
                <a:noFill/>
              </a:ln>
              <a:uLnTx/>
              <a:uFillTx/>
              <a:latin typeface="Lato"/>
              <a:ea typeface="Lato"/>
              <a:cs typeface="Lato"/>
              <a:sym typeface="Proxima Nova"/>
            </a:endParaRPr>
          </a:p>
        </p:txBody>
      </p:sp>
      <p:sp>
        <p:nvSpPr>
          <p:cNvPr id="3" name="Google Shape;241;p34">
            <a:extLst>
              <a:ext uri="{FF2B5EF4-FFF2-40B4-BE49-F238E27FC236}">
                <a16:creationId xmlns:a16="http://schemas.microsoft.com/office/drawing/2014/main" id="{B74BDC98-9369-314F-0FE0-315E7C93B3D0}"/>
              </a:ext>
            </a:extLst>
          </p:cNvPr>
          <p:cNvSpPr txBox="1">
            <a:spLocks/>
          </p:cNvSpPr>
          <p:nvPr/>
        </p:nvSpPr>
        <p:spPr>
          <a:xfrm>
            <a:off x="375014" y="807689"/>
            <a:ext cx="768840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600" b="0" spc="-50">
                <a:solidFill>
                  <a:schemeClr val="tx1"/>
                </a:solidFill>
                <a:latin typeface="Lato Black"/>
                <a:ea typeface="Lato Black"/>
                <a:cs typeface="Lato Black"/>
                <a:sym typeface="Lato Black"/>
              </a:rPr>
              <a:t>Rainy Day Fund Balances</a:t>
            </a:r>
            <a:endParaRPr lang="en-US" sz="2600" b="0" spc="-50">
              <a:solidFill>
                <a:schemeClr val="tx1"/>
              </a:solidFill>
              <a:latin typeface="Lato Black"/>
              <a:ea typeface="Lato Black"/>
              <a:cs typeface="Lato Black"/>
            </a:endParaRPr>
          </a:p>
        </p:txBody>
      </p:sp>
      <p:pic>
        <p:nvPicPr>
          <p:cNvPr id="2" name="Picture 1">
            <a:extLst>
              <a:ext uri="{FF2B5EF4-FFF2-40B4-BE49-F238E27FC236}">
                <a16:creationId xmlns:a16="http://schemas.microsoft.com/office/drawing/2014/main" id="{265403A7-68C6-3D1B-B7AC-2C630FB50CC7}"/>
              </a:ext>
            </a:extLst>
          </p:cNvPr>
          <p:cNvPicPr>
            <a:picLocks noChangeAspect="1"/>
          </p:cNvPicPr>
          <p:nvPr/>
        </p:nvPicPr>
        <p:blipFill>
          <a:blip r:embed="rId3"/>
          <a:stretch>
            <a:fillRect/>
          </a:stretch>
        </p:blipFill>
        <p:spPr>
          <a:xfrm>
            <a:off x="160105" y="5363109"/>
            <a:ext cx="796247" cy="796247"/>
          </a:xfrm>
          <a:prstGeom prst="rect">
            <a:avLst/>
          </a:prstGeom>
        </p:spPr>
      </p:pic>
      <p:pic>
        <p:nvPicPr>
          <p:cNvPr id="4" name="Picture 3" descr="A graph with a line going up&#10;&#10;AI-generated content may be incorrect.">
            <a:extLst>
              <a:ext uri="{FF2B5EF4-FFF2-40B4-BE49-F238E27FC236}">
                <a16:creationId xmlns:a16="http://schemas.microsoft.com/office/drawing/2014/main" id="{6F788F8A-0D4B-8D9F-5CF2-8F266BE8EC70}"/>
              </a:ext>
            </a:extLst>
          </p:cNvPr>
          <p:cNvPicPr>
            <a:picLocks noChangeAspect="1"/>
          </p:cNvPicPr>
          <p:nvPr/>
        </p:nvPicPr>
        <p:blipFill>
          <a:blip r:embed="rId4"/>
          <a:stretch>
            <a:fillRect/>
          </a:stretch>
        </p:blipFill>
        <p:spPr>
          <a:xfrm>
            <a:off x="5722546" y="1392464"/>
            <a:ext cx="6139611" cy="4361203"/>
          </a:xfrm>
          <a:prstGeom prst="rect">
            <a:avLst/>
          </a:prstGeom>
          <a:ln>
            <a:noFill/>
          </a:ln>
        </p:spPr>
      </p:pic>
      <p:sp>
        <p:nvSpPr>
          <p:cNvPr id="5" name="TextBox 4">
            <a:extLst>
              <a:ext uri="{FF2B5EF4-FFF2-40B4-BE49-F238E27FC236}">
                <a16:creationId xmlns:a16="http://schemas.microsoft.com/office/drawing/2014/main" id="{4B4635C7-90F3-7E8B-B02C-DD6D9A3E61F8}"/>
              </a:ext>
            </a:extLst>
          </p:cNvPr>
          <p:cNvSpPr txBox="1"/>
          <p:nvPr/>
        </p:nvSpPr>
        <p:spPr>
          <a:xfrm>
            <a:off x="5722546" y="767091"/>
            <a:ext cx="57351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Lato Black" panose="020F0A02020204030203" pitchFamily="34" charset="0"/>
                <a:ea typeface="Lato Black"/>
                <a:cs typeface="Lato Black"/>
              </a:rPr>
              <a:t>Days Each State Could Run on Only Rainy Day Funds</a:t>
            </a:r>
            <a:br>
              <a:rPr lang="en-US" sz="1600" dirty="0">
                <a:latin typeface="Lato Black" panose="020F0A02020204030203" pitchFamily="34" charset="0"/>
                <a:ea typeface="Lato Black"/>
                <a:cs typeface="Lato Black"/>
              </a:rPr>
            </a:br>
            <a:r>
              <a:rPr lang="en-US" sz="1600" dirty="0">
                <a:latin typeface="Lato Black" panose="020F0A02020204030203" pitchFamily="34" charset="0"/>
                <a:ea typeface="Lato"/>
                <a:cs typeface="Lato"/>
              </a:rPr>
              <a:t>​</a:t>
            </a:r>
            <a:endParaRPr lang="en-US" sz="1600" dirty="0">
              <a:latin typeface="Lato Black" panose="020F0A02020204030203" pitchFamily="34" charset="0"/>
            </a:endParaRPr>
          </a:p>
        </p:txBody>
      </p:sp>
      <p:sp>
        <p:nvSpPr>
          <p:cNvPr id="7" name="TextBox 6">
            <a:extLst>
              <a:ext uri="{FF2B5EF4-FFF2-40B4-BE49-F238E27FC236}">
                <a16:creationId xmlns:a16="http://schemas.microsoft.com/office/drawing/2014/main" id="{BE01E5D4-0889-33C7-F735-89D473CE6281}"/>
              </a:ext>
            </a:extLst>
          </p:cNvPr>
          <p:cNvSpPr txBox="1"/>
          <p:nvPr/>
        </p:nvSpPr>
        <p:spPr>
          <a:xfrm>
            <a:off x="5722546" y="1044089"/>
            <a:ext cx="57687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lumMod val="50000"/>
                  </a:schemeClr>
                </a:solidFill>
                <a:latin typeface="Lato"/>
                <a:ea typeface="Lato"/>
                <a:cs typeface="Lato"/>
              </a:rPr>
              <a:t>Fiscal years 2010-2025, estimated</a:t>
            </a:r>
          </a:p>
        </p:txBody>
      </p:sp>
    </p:spTree>
    <p:extLst>
      <p:ext uri="{BB962C8B-B14F-4D97-AF65-F5344CB8AC3E}">
        <p14:creationId xmlns:p14="http://schemas.microsoft.com/office/powerpoint/2010/main" val="117985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w_PPT-Template_2018_16x9_color [Read-Only]" id="{3F78C87F-67B0-43F0-8989-F2113CC23EB2}" vid="{5CA75B27-E874-4510-8180-3062AD1E15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00EAA936D8043A0F43A9A4AFDAB66" ma:contentTypeVersion="18" ma:contentTypeDescription="Create a new document." ma:contentTypeScope="" ma:versionID="91766e8cc36f1575c88368156f29d2ed">
  <xsd:schema xmlns:xsd="http://www.w3.org/2001/XMLSchema" xmlns:xs="http://www.w3.org/2001/XMLSchema" xmlns:p="http://schemas.microsoft.com/office/2006/metadata/properties" xmlns:ns2="8177a9d5-1e91-4998-92fe-4e5f75010755" xmlns:ns3="321a9c15-a1db-4769-9aaf-226dc35bde05" xmlns:ns4="fb4a9750-0323-4121-8cf8-cdfac05b2c81" targetNamespace="http://schemas.microsoft.com/office/2006/metadata/properties" ma:root="true" ma:fieldsID="b5b2c4a0306f3cce7c3d9cf4daa8c06e" ns2:_="" ns3:_="" ns4:_="">
    <xsd:import namespace="8177a9d5-1e91-4998-92fe-4e5f75010755"/>
    <xsd:import namespace="321a9c15-a1db-4769-9aaf-226dc35bde05"/>
    <xsd:import namespace="fb4a9750-0323-4121-8cf8-cdfac05b2c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7a9d5-1e91-4998-92fe-4e5f75010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bca51d-57e4-4b06-9e14-ec6e1e9257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a9c15-a1db-4769-9aaf-226dc35bde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4a9750-0323-4121-8cf8-cdfac05b2c8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aa40355-292c-4c18-b05d-d39c8c8decd0}" ma:internalName="TaxCatchAll" ma:showField="CatchAllData" ma:web="321a9c15-a1db-4769-9aaf-226dc35bde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77a9d5-1e91-4998-92fe-4e5f75010755">
      <Terms xmlns="http://schemas.microsoft.com/office/infopath/2007/PartnerControls"/>
    </lcf76f155ced4ddcb4097134ff3c332f>
    <TaxCatchAll xmlns="fb4a9750-0323-4121-8cf8-cdfac05b2c81" xsi:nil="true"/>
  </documentManagement>
</p:properties>
</file>

<file path=customXml/itemProps1.xml><?xml version="1.0" encoding="utf-8"?>
<ds:datastoreItem xmlns:ds="http://schemas.openxmlformats.org/officeDocument/2006/customXml" ds:itemID="{A9FBEDF3-AA19-4ED3-B8E4-790D58410295}">
  <ds:schemaRefs>
    <ds:schemaRef ds:uri="321a9c15-a1db-4769-9aaf-226dc35bde05"/>
    <ds:schemaRef ds:uri="8177a9d5-1e91-4998-92fe-4e5f75010755"/>
    <ds:schemaRef ds:uri="fb4a9750-0323-4121-8cf8-cdfac05b2c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7395C5-2C7C-4CAD-9626-31276369ABEC}">
  <ds:schemaRefs>
    <ds:schemaRef ds:uri="http://schemas.microsoft.com/sharepoint/v3/contenttype/forms"/>
  </ds:schemaRefs>
</ds:datastoreItem>
</file>

<file path=customXml/itemProps3.xml><?xml version="1.0" encoding="utf-8"?>
<ds:datastoreItem xmlns:ds="http://schemas.openxmlformats.org/officeDocument/2006/customXml" ds:itemID="{4624E959-9652-48FD-ACFD-F8B88350931A}">
  <ds:schemaRefs>
    <ds:schemaRef ds:uri="http://www.w3.org/XML/1998/namespace"/>
    <ds:schemaRef ds:uri="http://schemas.microsoft.com/office/2006/documentManagement/types"/>
    <ds:schemaRef ds:uri="8177a9d5-1e91-4998-92fe-4e5f75010755"/>
    <ds:schemaRef ds:uri="fb4a9750-0323-4121-8cf8-cdfac05b2c81"/>
    <ds:schemaRef ds:uri="321a9c15-a1db-4769-9aaf-226dc35bde05"/>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145</TotalTime>
  <Words>2158</Words>
  <Application>Microsoft Macintosh PowerPoint</Application>
  <PresentationFormat>Widescreen</PresentationFormat>
  <Paragraphs>224</Paragraphs>
  <Slides>27</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Aptos Display</vt:lpstr>
      <vt:lpstr>Arial</vt:lpstr>
      <vt:lpstr>Calibri</vt:lpstr>
      <vt:lpstr>Lato</vt:lpstr>
      <vt:lpstr>Lato </vt:lpstr>
      <vt:lpstr>Lato Black</vt:lpstr>
      <vt:lpstr>Proxima Nova</vt:lpstr>
      <vt:lpstr>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Justin Theal</dc:creator>
  <cp:lastModifiedBy>Michael Peterson</cp:lastModifiedBy>
  <cp:revision>3</cp:revision>
  <dcterms:created xsi:type="dcterms:W3CDTF">2024-11-21T19:13:05Z</dcterms:created>
  <dcterms:modified xsi:type="dcterms:W3CDTF">2025-09-25T19:14:30Z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0x010100D6400EAA936D8043A0F43A9A4AFDAB66</vt:lpwstr>
  </property>
  <property fmtid="{D5CDD505-2E9C-101B-9397-08002B2CF9AE}" pid="3" name="MediaServiceImageTags">
    <vt:lpwstr/>
  </property>
</Properties>
</file>